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314" r:id="rId3"/>
    <p:sldId id="311" r:id="rId4"/>
    <p:sldId id="305" r:id="rId5"/>
    <p:sldId id="316" r:id="rId6"/>
    <p:sldId id="312" r:id="rId7"/>
    <p:sldId id="302" r:id="rId8"/>
    <p:sldId id="296" r:id="rId9"/>
    <p:sldId id="297" r:id="rId10"/>
    <p:sldId id="304" r:id="rId11"/>
    <p:sldId id="286" r:id="rId12"/>
    <p:sldId id="313" r:id="rId13"/>
    <p:sldId id="283" r:id="rId14"/>
    <p:sldId id="298" r:id="rId15"/>
    <p:sldId id="308" r:id="rId16"/>
    <p:sldId id="3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54145-2345-4C48-A6B3-E322A7ED4A7E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695FD2-2A3C-47D9-B285-A1A63A1A86D3}">
      <dgm:prSet phldrT="[Text]"/>
      <dgm:spPr/>
      <dgm:t>
        <a:bodyPr/>
        <a:lstStyle/>
        <a:p>
          <a:r>
            <a:rPr lang="en-GB" dirty="0" smtClean="0"/>
            <a:t>Family CAT </a:t>
          </a:r>
          <a:r>
            <a:rPr lang="en-GB" dirty="0" smtClean="0"/>
            <a:t>Board</a:t>
          </a:r>
          <a:endParaRPr lang="en-GB" dirty="0"/>
        </a:p>
      </dgm:t>
    </dgm:pt>
    <dgm:pt modelId="{FEE0892E-F195-4C80-BCF4-B3E0AFA3C1A6}" type="parTrans" cxnId="{E507FF8A-47E2-46DC-AC2F-CCBA4FAA7430}">
      <dgm:prSet/>
      <dgm:spPr/>
      <dgm:t>
        <a:bodyPr/>
        <a:lstStyle/>
        <a:p>
          <a:endParaRPr lang="en-GB"/>
        </a:p>
      </dgm:t>
    </dgm:pt>
    <dgm:pt modelId="{7908B727-E04C-4287-8C97-7A01B53F82F3}" type="sibTrans" cxnId="{E507FF8A-47E2-46DC-AC2F-CCBA4FAA7430}">
      <dgm:prSet/>
      <dgm:spPr/>
      <dgm:t>
        <a:bodyPr/>
        <a:lstStyle/>
        <a:p>
          <a:endParaRPr lang="en-GB"/>
        </a:p>
      </dgm:t>
    </dgm:pt>
    <dgm:pt modelId="{D672A911-ACBA-4CA4-B905-2288592E845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Hub </a:t>
          </a:r>
          <a:r>
            <a:rPr lang="en-GB" dirty="0" smtClean="0"/>
            <a:t>Board</a:t>
          </a:r>
          <a:endParaRPr lang="en-GB" dirty="0"/>
        </a:p>
      </dgm:t>
    </dgm:pt>
    <dgm:pt modelId="{611B9C34-B954-4320-90BA-8115D339D02F}" type="parTrans" cxnId="{4ECECD0E-5B93-43E2-A35C-6F488DB71A45}">
      <dgm:prSet/>
      <dgm:spPr/>
      <dgm:t>
        <a:bodyPr/>
        <a:lstStyle/>
        <a:p>
          <a:endParaRPr lang="en-GB"/>
        </a:p>
      </dgm:t>
    </dgm:pt>
    <dgm:pt modelId="{9C6F5E2C-A83E-48BA-BC03-17EDFE30E2A1}" type="sibTrans" cxnId="{4ECECD0E-5B93-43E2-A35C-6F488DB71A45}">
      <dgm:prSet/>
      <dgm:spPr/>
      <dgm:t>
        <a:bodyPr/>
        <a:lstStyle/>
        <a:p>
          <a:endParaRPr lang="en-GB"/>
        </a:p>
      </dgm:t>
    </dgm:pt>
    <dgm:pt modelId="{AC890293-3DA5-441D-9EC7-1971FB74AA67}" type="asst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/>
            <a:t>Hub </a:t>
          </a:r>
          <a:r>
            <a:rPr lang="en-GB" dirty="0" smtClean="0"/>
            <a:t>Board</a:t>
          </a:r>
          <a:endParaRPr lang="en-GB" dirty="0"/>
        </a:p>
      </dgm:t>
    </dgm:pt>
    <dgm:pt modelId="{3EDB357E-71A8-4F03-9D9B-6F88BD328FAA}" type="sibTrans" cxnId="{6C9C22D2-13F3-48D0-8F66-087E848E9DE0}">
      <dgm:prSet/>
      <dgm:spPr/>
      <dgm:t>
        <a:bodyPr/>
        <a:lstStyle/>
        <a:p>
          <a:endParaRPr lang="en-GB"/>
        </a:p>
      </dgm:t>
    </dgm:pt>
    <dgm:pt modelId="{3B9DB8FA-3FDB-4F66-986B-B6A60901EA79}" type="parTrans" cxnId="{6C9C22D2-13F3-48D0-8F66-087E848E9DE0}">
      <dgm:prSet/>
      <dgm:spPr/>
      <dgm:t>
        <a:bodyPr/>
        <a:lstStyle/>
        <a:p>
          <a:endParaRPr lang="en-GB"/>
        </a:p>
      </dgm:t>
    </dgm:pt>
    <dgm:pt modelId="{EDB55361-A2B5-4FE3-81DE-5A1B5D29FA45}" type="pres">
      <dgm:prSet presAssocID="{D7754145-2345-4C48-A6B3-E322A7ED4A7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C288E3-8531-40A6-9C8F-4DF9EBC9E939}" type="pres">
      <dgm:prSet presAssocID="{D7754145-2345-4C48-A6B3-E322A7ED4A7E}" presName="hierFlow" presStyleCnt="0"/>
      <dgm:spPr/>
    </dgm:pt>
    <dgm:pt modelId="{9FA2AFA4-FFA9-4E26-887D-46DACCFA471C}" type="pres">
      <dgm:prSet presAssocID="{D7754145-2345-4C48-A6B3-E322A7ED4A7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12297C-FDCE-440D-B94F-F42D135A319F}" type="pres">
      <dgm:prSet presAssocID="{DC695FD2-2A3C-47D9-B285-A1A63A1A86D3}" presName="Name14" presStyleCnt="0"/>
      <dgm:spPr/>
    </dgm:pt>
    <dgm:pt modelId="{6D9ECBAF-1DDE-4E10-B491-0115A23967E5}" type="pres">
      <dgm:prSet presAssocID="{DC695FD2-2A3C-47D9-B285-A1A63A1A86D3}" presName="level1Shape" presStyleLbl="node0" presStyleIdx="0" presStyleCnt="1" custScaleX="73919" custScaleY="38296" custLinFactNeighborX="-664" custLinFactNeighborY="-806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AB20FF-4032-4B0E-BD49-67A361168DF7}" type="pres">
      <dgm:prSet presAssocID="{DC695FD2-2A3C-47D9-B285-A1A63A1A86D3}" presName="hierChild2" presStyleCnt="0"/>
      <dgm:spPr/>
    </dgm:pt>
    <dgm:pt modelId="{3D53C1D5-0277-4D49-970A-0272C968E900}" type="pres">
      <dgm:prSet presAssocID="{3B9DB8FA-3FDB-4F66-986B-B6A60901EA79}" presName="Name19" presStyleLbl="parChTrans1D2" presStyleIdx="0" presStyleCnt="2"/>
      <dgm:spPr/>
      <dgm:t>
        <a:bodyPr/>
        <a:lstStyle/>
        <a:p>
          <a:endParaRPr lang="en-GB"/>
        </a:p>
      </dgm:t>
    </dgm:pt>
    <dgm:pt modelId="{1E878DA1-8EFC-4ADE-970F-17770AB47022}" type="pres">
      <dgm:prSet presAssocID="{AC890293-3DA5-441D-9EC7-1971FB74AA67}" presName="Name21" presStyleCnt="0"/>
      <dgm:spPr/>
    </dgm:pt>
    <dgm:pt modelId="{189040E6-2A81-4C18-8DB2-CE6986C32DA8}" type="pres">
      <dgm:prSet presAssocID="{AC890293-3DA5-441D-9EC7-1971FB74AA67}" presName="level2Shape" presStyleLbl="asst1" presStyleIdx="0" presStyleCnt="1" custScaleX="87610" custScaleY="36232"/>
      <dgm:spPr/>
      <dgm:t>
        <a:bodyPr/>
        <a:lstStyle/>
        <a:p>
          <a:endParaRPr lang="en-GB"/>
        </a:p>
      </dgm:t>
    </dgm:pt>
    <dgm:pt modelId="{DC7A241B-2EB8-480C-B9AC-94038A40C655}" type="pres">
      <dgm:prSet presAssocID="{AC890293-3DA5-441D-9EC7-1971FB74AA67}" presName="hierChild3" presStyleCnt="0"/>
      <dgm:spPr/>
    </dgm:pt>
    <dgm:pt modelId="{F2FA00E6-8D12-4028-868A-A5A5463DB659}" type="pres">
      <dgm:prSet presAssocID="{611B9C34-B954-4320-90BA-8115D339D02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C5CF8190-B9FA-4591-9AAC-1E6B5287FADE}" type="pres">
      <dgm:prSet presAssocID="{D672A911-ACBA-4CA4-B905-2288592E8452}" presName="Name21" presStyleCnt="0"/>
      <dgm:spPr/>
    </dgm:pt>
    <dgm:pt modelId="{839AD662-4A3C-4F93-BAAE-274AE7222E8E}" type="pres">
      <dgm:prSet presAssocID="{D672A911-ACBA-4CA4-B905-2288592E8452}" presName="level2Shape" presStyleLbl="node2" presStyleIdx="0" presStyleCnt="1" custScaleX="97292" custScaleY="39846"/>
      <dgm:spPr/>
      <dgm:t>
        <a:bodyPr/>
        <a:lstStyle/>
        <a:p>
          <a:endParaRPr lang="en-GB"/>
        </a:p>
      </dgm:t>
    </dgm:pt>
    <dgm:pt modelId="{4BF1A634-4325-4580-83BC-DB991BFAB7D9}" type="pres">
      <dgm:prSet presAssocID="{D672A911-ACBA-4CA4-B905-2288592E8452}" presName="hierChild3" presStyleCnt="0"/>
      <dgm:spPr/>
    </dgm:pt>
    <dgm:pt modelId="{5F5C9864-6CD5-48D6-8AE6-87AD7E4F2244}" type="pres">
      <dgm:prSet presAssocID="{D7754145-2345-4C48-A6B3-E322A7ED4A7E}" presName="bgShapesFlow" presStyleCnt="0"/>
      <dgm:spPr/>
    </dgm:pt>
  </dgm:ptLst>
  <dgm:cxnLst>
    <dgm:cxn modelId="{A20004BC-709A-49BE-9605-8B8D7E9455BA}" type="presOf" srcId="{D672A911-ACBA-4CA4-B905-2288592E8452}" destId="{839AD662-4A3C-4F93-BAAE-274AE7222E8E}" srcOrd="0" destOrd="0" presId="urn:microsoft.com/office/officeart/2005/8/layout/hierarchy6"/>
    <dgm:cxn modelId="{024861E4-5BEE-4665-9D46-EDE9502CF561}" type="presOf" srcId="{AC890293-3DA5-441D-9EC7-1971FB74AA67}" destId="{189040E6-2A81-4C18-8DB2-CE6986C32DA8}" srcOrd="0" destOrd="0" presId="urn:microsoft.com/office/officeart/2005/8/layout/hierarchy6"/>
    <dgm:cxn modelId="{9A794752-32E5-4BE5-B392-95897BE453F1}" type="presOf" srcId="{3B9DB8FA-3FDB-4F66-986B-B6A60901EA79}" destId="{3D53C1D5-0277-4D49-970A-0272C968E900}" srcOrd="0" destOrd="0" presId="urn:microsoft.com/office/officeart/2005/8/layout/hierarchy6"/>
    <dgm:cxn modelId="{14CEC907-B3C3-4476-BF97-5892DCEF3FE7}" type="presOf" srcId="{DC695FD2-2A3C-47D9-B285-A1A63A1A86D3}" destId="{6D9ECBAF-1DDE-4E10-B491-0115A23967E5}" srcOrd="0" destOrd="0" presId="urn:microsoft.com/office/officeart/2005/8/layout/hierarchy6"/>
    <dgm:cxn modelId="{E507FF8A-47E2-46DC-AC2F-CCBA4FAA7430}" srcId="{D7754145-2345-4C48-A6B3-E322A7ED4A7E}" destId="{DC695FD2-2A3C-47D9-B285-A1A63A1A86D3}" srcOrd="0" destOrd="0" parTransId="{FEE0892E-F195-4C80-BCF4-B3E0AFA3C1A6}" sibTransId="{7908B727-E04C-4287-8C97-7A01B53F82F3}"/>
    <dgm:cxn modelId="{013E7F20-646F-4D9F-9DF9-BC64A7F83140}" type="presOf" srcId="{D7754145-2345-4C48-A6B3-E322A7ED4A7E}" destId="{EDB55361-A2B5-4FE3-81DE-5A1B5D29FA45}" srcOrd="0" destOrd="0" presId="urn:microsoft.com/office/officeart/2005/8/layout/hierarchy6"/>
    <dgm:cxn modelId="{4ECECD0E-5B93-43E2-A35C-6F488DB71A45}" srcId="{DC695FD2-2A3C-47D9-B285-A1A63A1A86D3}" destId="{D672A911-ACBA-4CA4-B905-2288592E8452}" srcOrd="1" destOrd="0" parTransId="{611B9C34-B954-4320-90BA-8115D339D02F}" sibTransId="{9C6F5E2C-A83E-48BA-BC03-17EDFE30E2A1}"/>
    <dgm:cxn modelId="{10F929BB-CC44-4BA2-9947-308F71C920ED}" type="presOf" srcId="{611B9C34-B954-4320-90BA-8115D339D02F}" destId="{F2FA00E6-8D12-4028-868A-A5A5463DB659}" srcOrd="0" destOrd="0" presId="urn:microsoft.com/office/officeart/2005/8/layout/hierarchy6"/>
    <dgm:cxn modelId="{6C9C22D2-13F3-48D0-8F66-087E848E9DE0}" srcId="{DC695FD2-2A3C-47D9-B285-A1A63A1A86D3}" destId="{AC890293-3DA5-441D-9EC7-1971FB74AA67}" srcOrd="0" destOrd="0" parTransId="{3B9DB8FA-3FDB-4F66-986B-B6A60901EA79}" sibTransId="{3EDB357E-71A8-4F03-9D9B-6F88BD328FAA}"/>
    <dgm:cxn modelId="{B96C691E-8C83-4F36-8FB3-1B2A31701370}" type="presParOf" srcId="{EDB55361-A2B5-4FE3-81DE-5A1B5D29FA45}" destId="{31C288E3-8531-40A6-9C8F-4DF9EBC9E939}" srcOrd="0" destOrd="0" presId="urn:microsoft.com/office/officeart/2005/8/layout/hierarchy6"/>
    <dgm:cxn modelId="{550BEEB8-1704-4B2E-A7C9-EC7C07E1D458}" type="presParOf" srcId="{31C288E3-8531-40A6-9C8F-4DF9EBC9E939}" destId="{9FA2AFA4-FFA9-4E26-887D-46DACCFA471C}" srcOrd="0" destOrd="0" presId="urn:microsoft.com/office/officeart/2005/8/layout/hierarchy6"/>
    <dgm:cxn modelId="{BBFB7E7C-4380-4E1B-B208-EDAAE93C11B4}" type="presParOf" srcId="{9FA2AFA4-FFA9-4E26-887D-46DACCFA471C}" destId="{8E12297C-FDCE-440D-B94F-F42D135A319F}" srcOrd="0" destOrd="0" presId="urn:microsoft.com/office/officeart/2005/8/layout/hierarchy6"/>
    <dgm:cxn modelId="{BB16D0D0-DC6D-47BD-B4C7-59226DDB6E30}" type="presParOf" srcId="{8E12297C-FDCE-440D-B94F-F42D135A319F}" destId="{6D9ECBAF-1DDE-4E10-B491-0115A23967E5}" srcOrd="0" destOrd="0" presId="urn:microsoft.com/office/officeart/2005/8/layout/hierarchy6"/>
    <dgm:cxn modelId="{283AB578-5120-49D4-A1D5-29C9AD39AA56}" type="presParOf" srcId="{8E12297C-FDCE-440D-B94F-F42D135A319F}" destId="{EEAB20FF-4032-4B0E-BD49-67A361168DF7}" srcOrd="1" destOrd="0" presId="urn:microsoft.com/office/officeart/2005/8/layout/hierarchy6"/>
    <dgm:cxn modelId="{618C70B5-FE12-49A0-92E6-96D69DDAAB1B}" type="presParOf" srcId="{EEAB20FF-4032-4B0E-BD49-67A361168DF7}" destId="{3D53C1D5-0277-4D49-970A-0272C968E900}" srcOrd="0" destOrd="0" presId="urn:microsoft.com/office/officeart/2005/8/layout/hierarchy6"/>
    <dgm:cxn modelId="{7A015A26-D335-4450-A47E-0A4D213167A3}" type="presParOf" srcId="{EEAB20FF-4032-4B0E-BD49-67A361168DF7}" destId="{1E878DA1-8EFC-4ADE-970F-17770AB47022}" srcOrd="1" destOrd="0" presId="urn:microsoft.com/office/officeart/2005/8/layout/hierarchy6"/>
    <dgm:cxn modelId="{780F6082-532E-47DF-9D16-30CCCF173978}" type="presParOf" srcId="{1E878DA1-8EFC-4ADE-970F-17770AB47022}" destId="{189040E6-2A81-4C18-8DB2-CE6986C32DA8}" srcOrd="0" destOrd="0" presId="urn:microsoft.com/office/officeart/2005/8/layout/hierarchy6"/>
    <dgm:cxn modelId="{3E698B67-65E9-41C4-B6A1-DEE47F443F34}" type="presParOf" srcId="{1E878DA1-8EFC-4ADE-970F-17770AB47022}" destId="{DC7A241B-2EB8-480C-B9AC-94038A40C655}" srcOrd="1" destOrd="0" presId="urn:microsoft.com/office/officeart/2005/8/layout/hierarchy6"/>
    <dgm:cxn modelId="{CAFCE637-7AB4-4B27-978E-DD24D285D296}" type="presParOf" srcId="{EEAB20FF-4032-4B0E-BD49-67A361168DF7}" destId="{F2FA00E6-8D12-4028-868A-A5A5463DB659}" srcOrd="2" destOrd="0" presId="urn:microsoft.com/office/officeart/2005/8/layout/hierarchy6"/>
    <dgm:cxn modelId="{E6D34D19-4911-4C26-AD2E-75FA7B1CA310}" type="presParOf" srcId="{EEAB20FF-4032-4B0E-BD49-67A361168DF7}" destId="{C5CF8190-B9FA-4591-9AAC-1E6B5287FADE}" srcOrd="3" destOrd="0" presId="urn:microsoft.com/office/officeart/2005/8/layout/hierarchy6"/>
    <dgm:cxn modelId="{672F19C0-68A0-4830-BC08-48D18888DAB0}" type="presParOf" srcId="{C5CF8190-B9FA-4591-9AAC-1E6B5287FADE}" destId="{839AD662-4A3C-4F93-BAAE-274AE7222E8E}" srcOrd="0" destOrd="0" presId="urn:microsoft.com/office/officeart/2005/8/layout/hierarchy6"/>
    <dgm:cxn modelId="{0B32B58F-DD42-4F25-ACE5-B4F373EBF0D8}" type="presParOf" srcId="{C5CF8190-B9FA-4591-9AAC-1E6B5287FADE}" destId="{4BF1A634-4325-4580-83BC-DB991BFAB7D9}" srcOrd="1" destOrd="0" presId="urn:microsoft.com/office/officeart/2005/8/layout/hierarchy6"/>
    <dgm:cxn modelId="{DFD48053-B2B3-4324-A31B-B1E40B7FAE30}" type="presParOf" srcId="{EDB55361-A2B5-4FE3-81DE-5A1B5D29FA45}" destId="{5F5C9864-6CD5-48D6-8AE6-87AD7E4F22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50E64-45CF-4F17-AC6F-6C793AFE1DC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949D9A-946D-4197-9020-4838C5F51900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5 Members</a:t>
          </a:r>
          <a:endParaRPr lang="en-GB" dirty="0">
            <a:solidFill>
              <a:schemeClr val="tx1"/>
            </a:solidFill>
          </a:endParaRPr>
        </a:p>
      </dgm:t>
    </dgm:pt>
    <dgm:pt modelId="{B1878206-4EEA-4A27-AAC1-1ACEAFD4B50C}" type="parTrans" cxnId="{045A0C31-6DFE-41AF-A229-A6E5957FAD8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39692E4-43C5-42D3-87ED-40E4A442334F}" type="sibTrans" cxnId="{045A0C31-6DFE-41AF-A229-A6E5957FAD8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AF5EE4A-1DD6-455D-B964-2C74FB7C77A7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CAT Board 9-12 Trustees</a:t>
          </a:r>
          <a:endParaRPr lang="en-GB" dirty="0">
            <a:solidFill>
              <a:schemeClr val="tx1"/>
            </a:solidFill>
          </a:endParaRPr>
        </a:p>
      </dgm:t>
    </dgm:pt>
    <dgm:pt modelId="{9222F525-C0FD-4E9C-B86B-DC33F52FE0D6}" type="parTrans" cxnId="{99967835-DF99-4D5A-8C5E-4C8EAB55020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59BADA3-27B8-4019-8677-E3122727C782}" type="sibTrans" cxnId="{99967835-DF99-4D5A-8C5E-4C8EAB55020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658AC24-2D26-4538-A2CB-6C70364FE3CD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Local Academy Council</a:t>
          </a:r>
          <a:endParaRPr lang="en-GB" dirty="0">
            <a:solidFill>
              <a:schemeClr val="tx1"/>
            </a:solidFill>
          </a:endParaRPr>
        </a:p>
      </dgm:t>
    </dgm:pt>
    <dgm:pt modelId="{5694B714-7EDD-4501-AEA8-325E6EE0D77E}" type="parTrans" cxnId="{178276F1-D14C-4E7E-BBCF-C241F0B292F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B911100-9432-4274-AA3E-67D416BFAEA4}" type="sibTrans" cxnId="{178276F1-D14C-4E7E-BBCF-C241F0B292F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BD9D0CF-7125-4D6A-8C81-2E5C78F9ACEF}" type="pres">
      <dgm:prSet presAssocID="{AC450E64-45CF-4F17-AC6F-6C793AFE1DC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6116EC72-AC92-48CE-A83E-4EF7B6AE9789}" type="pres">
      <dgm:prSet presAssocID="{AC450E64-45CF-4F17-AC6F-6C793AFE1DCD}" presName="pyramid" presStyleLbl="node1" presStyleIdx="0" presStyleCnt="1" custLinFactNeighborX="-28993" custLinFactNeighborY="-247"/>
      <dgm:spPr>
        <a:solidFill>
          <a:srgbClr val="C00000"/>
        </a:solidFill>
      </dgm:spPr>
    </dgm:pt>
    <dgm:pt modelId="{5AD90BB3-DF70-4081-984F-EB8FC5560826}" type="pres">
      <dgm:prSet presAssocID="{AC450E64-45CF-4F17-AC6F-6C793AFE1DCD}" presName="theList" presStyleCnt="0"/>
      <dgm:spPr/>
    </dgm:pt>
    <dgm:pt modelId="{74966122-B7A9-4E3A-9625-16DFD7622788}" type="pres">
      <dgm:prSet presAssocID="{91949D9A-946D-4197-9020-4838C5F51900}" presName="aNode" presStyleLbl="fgAcc1" presStyleIdx="0" presStyleCnt="3" custLinFactNeighborX="-50838" custLinFactNeighborY="257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1E6428-16A9-4A21-BE39-8D0907E316CD}" type="pres">
      <dgm:prSet presAssocID="{91949D9A-946D-4197-9020-4838C5F51900}" presName="aSpace" presStyleCnt="0"/>
      <dgm:spPr/>
    </dgm:pt>
    <dgm:pt modelId="{9F44FD76-ACF2-403A-AC36-DAB57BF132CB}" type="pres">
      <dgm:prSet presAssocID="{1AF5EE4A-1DD6-455D-B964-2C74FB7C77A7}" presName="aNode" presStyleLbl="fgAcc1" presStyleIdx="1" presStyleCnt="3" custLinFactNeighborX="-49742" custLinFactNeighborY="83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AD2A1-31D7-4FC9-BDEA-2F2FFC4F3236}" type="pres">
      <dgm:prSet presAssocID="{1AF5EE4A-1DD6-455D-B964-2C74FB7C77A7}" presName="aSpace" presStyleCnt="0"/>
      <dgm:spPr/>
    </dgm:pt>
    <dgm:pt modelId="{3252FED3-0E7A-4D87-8959-1F3928C61F0C}" type="pres">
      <dgm:prSet presAssocID="{8658AC24-2D26-4538-A2CB-6C70364FE3CD}" presName="aNode" presStyleLbl="fgAcc1" presStyleIdx="2" presStyleCnt="3" custScaleY="116927" custLinFactY="1760" custLinFactNeighborX="-49742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61F4C8-B747-4CA8-AC3A-304B846E54E5}" type="pres">
      <dgm:prSet presAssocID="{8658AC24-2D26-4538-A2CB-6C70364FE3CD}" presName="aSpace" presStyleCnt="0"/>
      <dgm:spPr/>
    </dgm:pt>
  </dgm:ptLst>
  <dgm:cxnLst>
    <dgm:cxn modelId="{B6D0F4C1-6B38-4A3F-86B5-19E9F021B8D1}" type="presOf" srcId="{91949D9A-946D-4197-9020-4838C5F51900}" destId="{74966122-B7A9-4E3A-9625-16DFD7622788}" srcOrd="0" destOrd="0" presId="urn:microsoft.com/office/officeart/2005/8/layout/pyramid2"/>
    <dgm:cxn modelId="{BADAB7A8-D06A-4AA0-841D-E06A87CB2CB3}" type="presOf" srcId="{8658AC24-2D26-4538-A2CB-6C70364FE3CD}" destId="{3252FED3-0E7A-4D87-8959-1F3928C61F0C}" srcOrd="0" destOrd="0" presId="urn:microsoft.com/office/officeart/2005/8/layout/pyramid2"/>
    <dgm:cxn modelId="{3B02ADAD-52BC-47A0-BF7E-8A68F16F641F}" type="presOf" srcId="{1AF5EE4A-1DD6-455D-B964-2C74FB7C77A7}" destId="{9F44FD76-ACF2-403A-AC36-DAB57BF132CB}" srcOrd="0" destOrd="0" presId="urn:microsoft.com/office/officeart/2005/8/layout/pyramid2"/>
    <dgm:cxn modelId="{97E32855-478C-41D1-989D-BE82DCFFDDBD}" type="presOf" srcId="{AC450E64-45CF-4F17-AC6F-6C793AFE1DCD}" destId="{FBD9D0CF-7125-4D6A-8C81-2E5C78F9ACEF}" srcOrd="0" destOrd="0" presId="urn:microsoft.com/office/officeart/2005/8/layout/pyramid2"/>
    <dgm:cxn modelId="{178276F1-D14C-4E7E-BBCF-C241F0B292F8}" srcId="{AC450E64-45CF-4F17-AC6F-6C793AFE1DCD}" destId="{8658AC24-2D26-4538-A2CB-6C70364FE3CD}" srcOrd="2" destOrd="0" parTransId="{5694B714-7EDD-4501-AEA8-325E6EE0D77E}" sibTransId="{7B911100-9432-4274-AA3E-67D416BFAEA4}"/>
    <dgm:cxn modelId="{045A0C31-6DFE-41AF-A229-A6E5957FAD84}" srcId="{AC450E64-45CF-4F17-AC6F-6C793AFE1DCD}" destId="{91949D9A-946D-4197-9020-4838C5F51900}" srcOrd="0" destOrd="0" parTransId="{B1878206-4EEA-4A27-AAC1-1ACEAFD4B50C}" sibTransId="{D39692E4-43C5-42D3-87ED-40E4A442334F}"/>
    <dgm:cxn modelId="{99967835-DF99-4D5A-8C5E-4C8EAB55020C}" srcId="{AC450E64-45CF-4F17-AC6F-6C793AFE1DCD}" destId="{1AF5EE4A-1DD6-455D-B964-2C74FB7C77A7}" srcOrd="1" destOrd="0" parTransId="{9222F525-C0FD-4E9C-B86B-DC33F52FE0D6}" sibTransId="{659BADA3-27B8-4019-8677-E3122727C782}"/>
    <dgm:cxn modelId="{8105ACD1-C885-4C47-BBAE-CD7B5DABC7B8}" type="presParOf" srcId="{FBD9D0CF-7125-4D6A-8C81-2E5C78F9ACEF}" destId="{6116EC72-AC92-48CE-A83E-4EF7B6AE9789}" srcOrd="0" destOrd="0" presId="urn:microsoft.com/office/officeart/2005/8/layout/pyramid2"/>
    <dgm:cxn modelId="{713374EE-C257-49AF-A0EA-836FBC450E37}" type="presParOf" srcId="{FBD9D0CF-7125-4D6A-8C81-2E5C78F9ACEF}" destId="{5AD90BB3-DF70-4081-984F-EB8FC5560826}" srcOrd="1" destOrd="0" presId="urn:microsoft.com/office/officeart/2005/8/layout/pyramid2"/>
    <dgm:cxn modelId="{BBF346DA-49FE-4AC4-BE7B-8A7FFB039B06}" type="presParOf" srcId="{5AD90BB3-DF70-4081-984F-EB8FC5560826}" destId="{74966122-B7A9-4E3A-9625-16DFD7622788}" srcOrd="0" destOrd="0" presId="urn:microsoft.com/office/officeart/2005/8/layout/pyramid2"/>
    <dgm:cxn modelId="{C5D7E8F0-29C6-43C0-98AF-E8E21033BA3F}" type="presParOf" srcId="{5AD90BB3-DF70-4081-984F-EB8FC5560826}" destId="{2B1E6428-16A9-4A21-BE39-8D0907E316CD}" srcOrd="1" destOrd="0" presId="urn:microsoft.com/office/officeart/2005/8/layout/pyramid2"/>
    <dgm:cxn modelId="{D0022932-4168-4DAD-9C5D-B7D27C9CB554}" type="presParOf" srcId="{5AD90BB3-DF70-4081-984F-EB8FC5560826}" destId="{9F44FD76-ACF2-403A-AC36-DAB57BF132CB}" srcOrd="2" destOrd="0" presId="urn:microsoft.com/office/officeart/2005/8/layout/pyramid2"/>
    <dgm:cxn modelId="{984C5844-AF60-4FD1-AE55-7F977D7E97D5}" type="presParOf" srcId="{5AD90BB3-DF70-4081-984F-EB8FC5560826}" destId="{5BCAD2A1-31D7-4FC9-BDEA-2F2FFC4F3236}" srcOrd="3" destOrd="0" presId="urn:microsoft.com/office/officeart/2005/8/layout/pyramid2"/>
    <dgm:cxn modelId="{085CF39A-C984-4276-85FD-87BF25756A3D}" type="presParOf" srcId="{5AD90BB3-DF70-4081-984F-EB8FC5560826}" destId="{3252FED3-0E7A-4D87-8959-1F3928C61F0C}" srcOrd="4" destOrd="0" presId="urn:microsoft.com/office/officeart/2005/8/layout/pyramid2"/>
    <dgm:cxn modelId="{C3621896-5B43-45DF-9913-6910157BBD08}" type="presParOf" srcId="{5AD90BB3-DF70-4081-984F-EB8FC5560826}" destId="{BE61F4C8-B747-4CA8-AC3A-304B846E54E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DB461-C79C-4A5C-8175-AD877699A1A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D99DC1-2084-4A98-9EEC-0952E9EE544C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Pre-app</a:t>
          </a:r>
          <a:endParaRPr lang="en-GB" dirty="0"/>
        </a:p>
      </dgm:t>
    </dgm:pt>
    <dgm:pt modelId="{2DAA6905-8024-4D7A-A969-0683F720F0AC}" type="parTrans" cxnId="{04832CC4-02D7-4322-9C63-EF088383D01B}">
      <dgm:prSet/>
      <dgm:spPr/>
      <dgm:t>
        <a:bodyPr/>
        <a:lstStyle/>
        <a:p>
          <a:endParaRPr lang="en-GB"/>
        </a:p>
      </dgm:t>
    </dgm:pt>
    <dgm:pt modelId="{CAACAFB3-F616-454F-9F92-F4A584327812}" type="sibTrans" cxnId="{04832CC4-02D7-4322-9C63-EF088383D01B}">
      <dgm:prSet/>
      <dgm:spPr/>
      <dgm:t>
        <a:bodyPr/>
        <a:lstStyle/>
        <a:p>
          <a:endParaRPr lang="en-GB"/>
        </a:p>
      </dgm:t>
    </dgm:pt>
    <dgm:pt modelId="{A6BA6B93-169B-4412-9F4E-6FC16B6EA055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Due diligence – standards and finance</a:t>
          </a:r>
          <a:endParaRPr lang="en-GB" sz="1600" dirty="0"/>
        </a:p>
      </dgm:t>
    </dgm:pt>
    <dgm:pt modelId="{E478D9FF-88A8-493E-9419-D9F89B0763E1}" type="parTrans" cxnId="{10EAB995-2CAC-4390-BF60-C86CC974DDDD}">
      <dgm:prSet/>
      <dgm:spPr/>
      <dgm:t>
        <a:bodyPr/>
        <a:lstStyle/>
        <a:p>
          <a:endParaRPr lang="en-GB"/>
        </a:p>
      </dgm:t>
    </dgm:pt>
    <dgm:pt modelId="{CB541032-84B3-42A5-992B-5580F610A2CB}" type="sibTrans" cxnId="{10EAB995-2CAC-4390-BF60-C86CC974DDDD}">
      <dgm:prSet/>
      <dgm:spPr/>
      <dgm:t>
        <a:bodyPr/>
        <a:lstStyle/>
        <a:p>
          <a:endParaRPr lang="en-GB"/>
        </a:p>
      </dgm:t>
    </dgm:pt>
    <dgm:pt modelId="{64CC7273-4298-4DD4-8516-4DB4337DF394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Conversion</a:t>
          </a:r>
          <a:endParaRPr lang="en-GB" dirty="0"/>
        </a:p>
      </dgm:t>
    </dgm:pt>
    <dgm:pt modelId="{7FA8C675-48FA-49DA-93E0-2B01BAF26F08}" type="parTrans" cxnId="{C0AF4C02-14C1-45F7-9314-C4EBD7FD9F2D}">
      <dgm:prSet/>
      <dgm:spPr/>
      <dgm:t>
        <a:bodyPr/>
        <a:lstStyle/>
        <a:p>
          <a:endParaRPr lang="en-GB"/>
        </a:p>
      </dgm:t>
    </dgm:pt>
    <dgm:pt modelId="{6EA90FFE-7BE1-4E12-8D43-4ABF3E838116}" type="sibTrans" cxnId="{C0AF4C02-14C1-45F7-9314-C4EBD7FD9F2D}">
      <dgm:prSet/>
      <dgm:spPr/>
      <dgm:t>
        <a:bodyPr/>
        <a:lstStyle/>
        <a:p>
          <a:endParaRPr lang="en-GB"/>
        </a:p>
      </dgm:t>
    </dgm:pt>
    <dgm:pt modelId="{05B6E0BB-E339-49CB-B9FB-93CB183D522F}">
      <dgm:prSet phldrT="[Text]"/>
      <dgm:spPr>
        <a:ln>
          <a:solidFill>
            <a:srgbClr val="C00000"/>
          </a:solidFill>
        </a:ln>
      </dgm:spPr>
      <dgm:t>
        <a:bodyPr/>
        <a:lstStyle/>
        <a:p>
          <a:endParaRPr lang="en-GB" dirty="0"/>
        </a:p>
      </dgm:t>
    </dgm:pt>
    <dgm:pt modelId="{30CDA5F6-8331-40CA-8510-F1C0D35BCAA3}" type="parTrans" cxnId="{C342771C-E980-43DC-A371-761EC0B850E9}">
      <dgm:prSet/>
      <dgm:spPr/>
      <dgm:t>
        <a:bodyPr/>
        <a:lstStyle/>
        <a:p>
          <a:endParaRPr lang="en-GB"/>
        </a:p>
      </dgm:t>
    </dgm:pt>
    <dgm:pt modelId="{8BC692B6-65F5-4724-A424-5476BDFB1C6D}" type="sibTrans" cxnId="{C342771C-E980-43DC-A371-761EC0B850E9}">
      <dgm:prSet/>
      <dgm:spPr/>
      <dgm:t>
        <a:bodyPr/>
        <a:lstStyle/>
        <a:p>
          <a:endParaRPr lang="en-GB"/>
        </a:p>
      </dgm:t>
    </dgm:pt>
    <dgm:pt modelId="{90435FF7-F499-4286-A6CE-8A12D8330956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Operation</a:t>
          </a:r>
          <a:endParaRPr lang="en-GB" dirty="0"/>
        </a:p>
      </dgm:t>
    </dgm:pt>
    <dgm:pt modelId="{4BE0582D-2A3B-48C8-BBEA-56E39A582CAF}" type="parTrans" cxnId="{E1CD1A8B-1D24-4D05-9C21-58BC50B5DAC6}">
      <dgm:prSet/>
      <dgm:spPr/>
      <dgm:t>
        <a:bodyPr/>
        <a:lstStyle/>
        <a:p>
          <a:endParaRPr lang="en-GB"/>
        </a:p>
      </dgm:t>
    </dgm:pt>
    <dgm:pt modelId="{34EA9FFB-57A7-47B3-BD5F-898C49422FFC}" type="sibTrans" cxnId="{E1CD1A8B-1D24-4D05-9C21-58BC50B5DAC6}">
      <dgm:prSet/>
      <dgm:spPr/>
      <dgm:t>
        <a:bodyPr/>
        <a:lstStyle/>
        <a:p>
          <a:endParaRPr lang="en-GB"/>
        </a:p>
      </dgm:t>
    </dgm:pt>
    <dgm:pt modelId="{3B9707A5-7F0B-4416-A27A-436A30C7611F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Establishment of Members, CAT Board and Local Academy Councils</a:t>
          </a:r>
          <a:endParaRPr lang="en-GB" sz="1600" dirty="0"/>
        </a:p>
      </dgm:t>
    </dgm:pt>
    <dgm:pt modelId="{8D785247-ED33-4BD9-B3BE-F7F779A2ABFD}" type="parTrans" cxnId="{02216D25-D2A6-42DF-8853-139A3866BECF}">
      <dgm:prSet/>
      <dgm:spPr/>
      <dgm:t>
        <a:bodyPr/>
        <a:lstStyle/>
        <a:p>
          <a:endParaRPr lang="en-GB"/>
        </a:p>
      </dgm:t>
    </dgm:pt>
    <dgm:pt modelId="{EC277AE2-8863-4A99-A07A-8A8DCF846E30}" type="sibTrans" cxnId="{02216D25-D2A6-42DF-8853-139A3866BECF}">
      <dgm:prSet/>
      <dgm:spPr/>
      <dgm:t>
        <a:bodyPr/>
        <a:lstStyle/>
        <a:p>
          <a:endParaRPr lang="en-GB"/>
        </a:p>
      </dgm:t>
    </dgm:pt>
    <dgm:pt modelId="{1340F57C-FB0B-44D7-819A-925DC9883069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DfE Expression Interests, Application and information requirements</a:t>
          </a:r>
          <a:endParaRPr lang="en-GB" sz="1600" dirty="0"/>
        </a:p>
      </dgm:t>
    </dgm:pt>
    <dgm:pt modelId="{5B458521-A70F-4540-B284-F23899CDF301}" type="parTrans" cxnId="{6ECC1FF6-52D5-4B80-81EA-86F8CB22D3D7}">
      <dgm:prSet/>
      <dgm:spPr/>
      <dgm:t>
        <a:bodyPr/>
        <a:lstStyle/>
        <a:p>
          <a:endParaRPr lang="en-GB"/>
        </a:p>
      </dgm:t>
    </dgm:pt>
    <dgm:pt modelId="{0EA2F64A-4CC6-48E6-B8DD-8FB02E439927}" type="sibTrans" cxnId="{6ECC1FF6-52D5-4B80-81EA-86F8CB22D3D7}">
      <dgm:prSet/>
      <dgm:spPr/>
      <dgm:t>
        <a:bodyPr/>
        <a:lstStyle/>
        <a:p>
          <a:endParaRPr lang="en-GB"/>
        </a:p>
      </dgm:t>
    </dgm:pt>
    <dgm:pt modelId="{1772B76C-1191-4F0F-B32C-C36EB2C3586F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Build relationships with other interested Schools in Borough and Family</a:t>
          </a:r>
          <a:endParaRPr lang="en-GB" sz="1600" dirty="0"/>
        </a:p>
      </dgm:t>
    </dgm:pt>
    <dgm:pt modelId="{15E84BC7-1DA7-45A3-A5F2-2EF5417CA8ED}" type="parTrans" cxnId="{AE4BC6AA-557F-4887-A611-7AF96A675C8B}">
      <dgm:prSet/>
      <dgm:spPr/>
      <dgm:t>
        <a:bodyPr/>
        <a:lstStyle/>
        <a:p>
          <a:endParaRPr lang="en-GB"/>
        </a:p>
      </dgm:t>
    </dgm:pt>
    <dgm:pt modelId="{399FFA0A-C6F0-4CA8-A4E0-B6FF8393B320}" type="sibTrans" cxnId="{AE4BC6AA-557F-4887-A611-7AF96A675C8B}">
      <dgm:prSet/>
      <dgm:spPr/>
      <dgm:t>
        <a:bodyPr/>
        <a:lstStyle/>
        <a:p>
          <a:endParaRPr lang="en-GB"/>
        </a:p>
      </dgm:t>
    </dgm:pt>
    <dgm:pt modelId="{2F8D7139-FC4F-4EB0-B4EA-6B19742A624B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Academy Order</a:t>
          </a:r>
          <a:endParaRPr lang="en-GB" sz="1600" dirty="0"/>
        </a:p>
      </dgm:t>
    </dgm:pt>
    <dgm:pt modelId="{7B3F0061-F2B5-4CD0-A9E0-2D812A66DA6E}" type="parTrans" cxnId="{EB4C40B0-FEC1-4080-A56B-398CC2A8BFEB}">
      <dgm:prSet/>
      <dgm:spPr/>
      <dgm:t>
        <a:bodyPr/>
        <a:lstStyle/>
        <a:p>
          <a:endParaRPr lang="en-GB"/>
        </a:p>
      </dgm:t>
    </dgm:pt>
    <dgm:pt modelId="{D49A0EF5-BC02-4FD3-9D1C-E8E6CD296F10}" type="sibTrans" cxnId="{EB4C40B0-FEC1-4080-A56B-398CC2A8BFEB}">
      <dgm:prSet/>
      <dgm:spPr/>
      <dgm:t>
        <a:bodyPr/>
        <a:lstStyle/>
        <a:p>
          <a:endParaRPr lang="en-GB"/>
        </a:p>
      </dgm:t>
    </dgm:pt>
    <dgm:pt modelId="{15702C29-DF7D-4359-A3BB-56E5CDB20B56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Phased expansion of Hubs into Family CATs and viable growth of CAT central team</a:t>
          </a:r>
          <a:endParaRPr lang="en-GB" sz="1600" dirty="0"/>
        </a:p>
      </dgm:t>
    </dgm:pt>
    <dgm:pt modelId="{031CB800-8A59-4D73-9E67-37B187218F5E}" type="parTrans" cxnId="{9070FBE9-A29C-45DB-B6D3-43706220C0D9}">
      <dgm:prSet/>
      <dgm:spPr/>
      <dgm:t>
        <a:bodyPr/>
        <a:lstStyle/>
        <a:p>
          <a:endParaRPr lang="en-GB"/>
        </a:p>
      </dgm:t>
    </dgm:pt>
    <dgm:pt modelId="{9FE4E4F6-07E6-4DA5-B155-69D20FC8D127}" type="sibTrans" cxnId="{9070FBE9-A29C-45DB-B6D3-43706220C0D9}">
      <dgm:prSet/>
      <dgm:spPr/>
      <dgm:t>
        <a:bodyPr/>
        <a:lstStyle/>
        <a:p>
          <a:endParaRPr lang="en-GB"/>
        </a:p>
      </dgm:t>
    </dgm:pt>
    <dgm:pt modelId="{51A8FD84-BF8F-4B44-8900-48D28A957998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Collaborative working supporting school improvement and efficiency savings</a:t>
          </a:r>
          <a:endParaRPr lang="en-GB" sz="1600" dirty="0"/>
        </a:p>
      </dgm:t>
    </dgm:pt>
    <dgm:pt modelId="{D78C6F21-6E2B-4F0F-A4BF-EDBFA17DC2ED}" type="parTrans" cxnId="{236C3534-4A57-4E9A-990D-17739B97426C}">
      <dgm:prSet/>
      <dgm:spPr/>
      <dgm:t>
        <a:bodyPr/>
        <a:lstStyle/>
        <a:p>
          <a:endParaRPr lang="en-GB"/>
        </a:p>
      </dgm:t>
    </dgm:pt>
    <dgm:pt modelId="{AA60779F-C65C-4204-906E-5063A4DAB80C}" type="sibTrans" cxnId="{236C3534-4A57-4E9A-990D-17739B97426C}">
      <dgm:prSet/>
      <dgm:spPr/>
      <dgm:t>
        <a:bodyPr/>
        <a:lstStyle/>
        <a:p>
          <a:endParaRPr lang="en-GB"/>
        </a:p>
      </dgm:t>
    </dgm:pt>
    <dgm:pt modelId="{3480E3E6-FE75-4402-A26F-6512C933D3A8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GB" sz="1600" dirty="0" smtClean="0"/>
            <a:t>Scheme of Delegation - Effective Governance, Accountability and Financial management </a:t>
          </a:r>
          <a:endParaRPr lang="en-GB" sz="1600" dirty="0"/>
        </a:p>
      </dgm:t>
    </dgm:pt>
    <dgm:pt modelId="{CBE99835-CA52-4284-9D1B-8C062AF406B0}" type="parTrans" cxnId="{24D875A0-F488-43B9-8DFE-03C7C07DF7B9}">
      <dgm:prSet/>
      <dgm:spPr/>
      <dgm:t>
        <a:bodyPr/>
        <a:lstStyle/>
        <a:p>
          <a:endParaRPr lang="en-GB"/>
        </a:p>
      </dgm:t>
    </dgm:pt>
    <dgm:pt modelId="{66F0B09B-6316-4879-952C-81636F4673CA}" type="sibTrans" cxnId="{24D875A0-F488-43B9-8DFE-03C7C07DF7B9}">
      <dgm:prSet/>
      <dgm:spPr/>
      <dgm:t>
        <a:bodyPr/>
        <a:lstStyle/>
        <a:p>
          <a:endParaRPr lang="en-GB"/>
        </a:p>
      </dgm:t>
    </dgm:pt>
    <dgm:pt modelId="{E4189518-D012-43DC-A1D7-2BA758F43E2B}" type="pres">
      <dgm:prSet presAssocID="{4A1DB461-C79C-4A5C-8175-AD877699A1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A1CAB8-29D0-4E42-8AAC-C0EAF3CC1461}" type="pres">
      <dgm:prSet presAssocID="{8FD99DC1-2084-4A98-9EEC-0952E9EE544C}" presName="composite" presStyleCnt="0"/>
      <dgm:spPr/>
    </dgm:pt>
    <dgm:pt modelId="{C2E4D52B-BA81-4191-82F6-D34B27E824B0}" type="pres">
      <dgm:prSet presAssocID="{8FD99DC1-2084-4A98-9EEC-0952E9EE544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29940-EA29-4557-8D32-CE429D897255}" type="pres">
      <dgm:prSet presAssocID="{8FD99DC1-2084-4A98-9EEC-0952E9EE544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576B30-7BB0-40FF-BD3A-5E18700895A3}" type="pres">
      <dgm:prSet presAssocID="{CAACAFB3-F616-454F-9F92-F4A584327812}" presName="sp" presStyleCnt="0"/>
      <dgm:spPr/>
    </dgm:pt>
    <dgm:pt modelId="{5A4D17F2-9D9C-4158-A9D8-8E6F72EC824F}" type="pres">
      <dgm:prSet presAssocID="{64CC7273-4298-4DD4-8516-4DB4337DF394}" presName="composite" presStyleCnt="0"/>
      <dgm:spPr/>
    </dgm:pt>
    <dgm:pt modelId="{C0C3839D-998C-43AB-B65D-C47841A7F272}" type="pres">
      <dgm:prSet presAssocID="{64CC7273-4298-4DD4-8516-4DB4337DF3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642CF5-A31C-4CB8-A0D2-2E7CEF109348}" type="pres">
      <dgm:prSet presAssocID="{64CC7273-4298-4DD4-8516-4DB4337DF394}" presName="descendantText" presStyleLbl="alignAcc1" presStyleIdx="1" presStyleCnt="3" custLinFactNeighborX="0" custLinFactNeighborY="-29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A29F20-4347-4848-A058-6AD1080BBCD2}" type="pres">
      <dgm:prSet presAssocID="{6EA90FFE-7BE1-4E12-8D43-4ABF3E838116}" presName="sp" presStyleCnt="0"/>
      <dgm:spPr/>
    </dgm:pt>
    <dgm:pt modelId="{41931DA4-82F9-408F-BD0F-3112AAA7F909}" type="pres">
      <dgm:prSet presAssocID="{90435FF7-F499-4286-A6CE-8A12D8330956}" presName="composite" presStyleCnt="0"/>
      <dgm:spPr/>
    </dgm:pt>
    <dgm:pt modelId="{05546DB9-FAC9-41FD-9288-3DE836E1E06E}" type="pres">
      <dgm:prSet presAssocID="{90435FF7-F499-4286-A6CE-8A12D833095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8D308C-2BF3-4C3A-99A9-EEF9F02BBD83}" type="pres">
      <dgm:prSet presAssocID="{90435FF7-F499-4286-A6CE-8A12D833095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42771C-E980-43DC-A371-761EC0B850E9}" srcId="{64CC7273-4298-4DD4-8516-4DB4337DF394}" destId="{05B6E0BB-E339-49CB-B9FB-93CB183D522F}" srcOrd="0" destOrd="0" parTransId="{30CDA5F6-8331-40CA-8510-F1C0D35BCAA3}" sibTransId="{8BC692B6-65F5-4724-A424-5476BDFB1C6D}"/>
    <dgm:cxn modelId="{B8526130-0FB6-4D95-A45F-646F3C0A8C2B}" type="presOf" srcId="{A6BA6B93-169B-4412-9F4E-6FC16B6EA055}" destId="{56229940-EA29-4557-8D32-CE429D897255}" srcOrd="0" destOrd="0" presId="urn:microsoft.com/office/officeart/2005/8/layout/chevron2"/>
    <dgm:cxn modelId="{3D4D0D94-DAE8-4CA2-A0AB-7AFA22A47F8A}" type="presOf" srcId="{1772B76C-1191-4F0F-B32C-C36EB2C3586F}" destId="{56229940-EA29-4557-8D32-CE429D897255}" srcOrd="0" destOrd="1" presId="urn:microsoft.com/office/officeart/2005/8/layout/chevron2"/>
    <dgm:cxn modelId="{019429A3-8AD7-46A7-9AC0-9B84329617FC}" type="presOf" srcId="{8FD99DC1-2084-4A98-9EEC-0952E9EE544C}" destId="{C2E4D52B-BA81-4191-82F6-D34B27E824B0}" srcOrd="0" destOrd="0" presId="urn:microsoft.com/office/officeart/2005/8/layout/chevron2"/>
    <dgm:cxn modelId="{02216D25-D2A6-42DF-8853-139A3866BECF}" srcId="{90435FF7-F499-4286-A6CE-8A12D8330956}" destId="{3B9707A5-7F0B-4416-A27A-436A30C7611F}" srcOrd="0" destOrd="0" parTransId="{8D785247-ED33-4BD9-B3BE-F7F779A2ABFD}" sibTransId="{EC277AE2-8863-4A99-A07A-8A8DCF846E30}"/>
    <dgm:cxn modelId="{6D72AE89-9E1F-4F0D-9AF4-00F17AE282AE}" type="presOf" srcId="{3480E3E6-FE75-4402-A26F-6512C933D3A8}" destId="{9D8D308C-2BF3-4C3A-99A9-EEF9F02BBD83}" srcOrd="0" destOrd="3" presId="urn:microsoft.com/office/officeart/2005/8/layout/chevron2"/>
    <dgm:cxn modelId="{C7BA2132-FA62-44EC-8D82-9F172CFD099A}" type="presOf" srcId="{90435FF7-F499-4286-A6CE-8A12D8330956}" destId="{05546DB9-FAC9-41FD-9288-3DE836E1E06E}" srcOrd="0" destOrd="0" presId="urn:microsoft.com/office/officeart/2005/8/layout/chevron2"/>
    <dgm:cxn modelId="{EB4C40B0-FEC1-4080-A56B-398CC2A8BFEB}" srcId="{8FD99DC1-2084-4A98-9EEC-0952E9EE544C}" destId="{2F8D7139-FC4F-4EB0-B4EA-6B19742A624B}" srcOrd="3" destOrd="0" parTransId="{7B3F0061-F2B5-4CD0-A9E0-2D812A66DA6E}" sibTransId="{D49A0EF5-BC02-4FD3-9D1C-E8E6CD296F10}"/>
    <dgm:cxn modelId="{1C6DB896-0F1C-4914-83BF-F86229A80A1C}" type="presOf" srcId="{64CC7273-4298-4DD4-8516-4DB4337DF394}" destId="{C0C3839D-998C-43AB-B65D-C47841A7F272}" srcOrd="0" destOrd="0" presId="urn:microsoft.com/office/officeart/2005/8/layout/chevron2"/>
    <dgm:cxn modelId="{6ECC1FF6-52D5-4B80-81EA-86F8CB22D3D7}" srcId="{8FD99DC1-2084-4A98-9EEC-0952E9EE544C}" destId="{1340F57C-FB0B-44D7-819A-925DC9883069}" srcOrd="2" destOrd="0" parTransId="{5B458521-A70F-4540-B284-F23899CDF301}" sibTransId="{0EA2F64A-4CC6-48E6-B8DD-8FB02E439927}"/>
    <dgm:cxn modelId="{F33E57B6-52FE-47F6-B0FE-14766AF2E7AF}" type="presOf" srcId="{15702C29-DF7D-4359-A3BB-56E5CDB20B56}" destId="{9D8D308C-2BF3-4C3A-99A9-EEF9F02BBD83}" srcOrd="0" destOrd="1" presId="urn:microsoft.com/office/officeart/2005/8/layout/chevron2"/>
    <dgm:cxn modelId="{41DE05B9-7FAF-4CC4-A8C9-7D210FC36AF4}" type="presOf" srcId="{05B6E0BB-E339-49CB-B9FB-93CB183D522F}" destId="{10642CF5-A31C-4CB8-A0D2-2E7CEF109348}" srcOrd="0" destOrd="0" presId="urn:microsoft.com/office/officeart/2005/8/layout/chevron2"/>
    <dgm:cxn modelId="{9070FBE9-A29C-45DB-B6D3-43706220C0D9}" srcId="{90435FF7-F499-4286-A6CE-8A12D8330956}" destId="{15702C29-DF7D-4359-A3BB-56E5CDB20B56}" srcOrd="1" destOrd="0" parTransId="{031CB800-8A59-4D73-9E67-37B187218F5E}" sibTransId="{9FE4E4F6-07E6-4DA5-B155-69D20FC8D127}"/>
    <dgm:cxn modelId="{FCE835BA-4FEA-4CD7-AFCE-A1C919082AE4}" type="presOf" srcId="{51A8FD84-BF8F-4B44-8900-48D28A957998}" destId="{9D8D308C-2BF3-4C3A-99A9-EEF9F02BBD83}" srcOrd="0" destOrd="2" presId="urn:microsoft.com/office/officeart/2005/8/layout/chevron2"/>
    <dgm:cxn modelId="{4E9093A3-CB43-4AF6-93E7-BA08857294BB}" type="presOf" srcId="{2F8D7139-FC4F-4EB0-B4EA-6B19742A624B}" destId="{56229940-EA29-4557-8D32-CE429D897255}" srcOrd="0" destOrd="3" presId="urn:microsoft.com/office/officeart/2005/8/layout/chevron2"/>
    <dgm:cxn modelId="{AE4BC6AA-557F-4887-A611-7AF96A675C8B}" srcId="{8FD99DC1-2084-4A98-9EEC-0952E9EE544C}" destId="{1772B76C-1191-4F0F-B32C-C36EB2C3586F}" srcOrd="1" destOrd="0" parTransId="{15E84BC7-1DA7-45A3-A5F2-2EF5417CA8ED}" sibTransId="{399FFA0A-C6F0-4CA8-A4E0-B6FF8393B320}"/>
    <dgm:cxn modelId="{49CED556-79CA-4437-889F-543408428311}" type="presOf" srcId="{4A1DB461-C79C-4A5C-8175-AD877699A1AB}" destId="{E4189518-D012-43DC-A1D7-2BA758F43E2B}" srcOrd="0" destOrd="0" presId="urn:microsoft.com/office/officeart/2005/8/layout/chevron2"/>
    <dgm:cxn modelId="{236C3534-4A57-4E9A-990D-17739B97426C}" srcId="{90435FF7-F499-4286-A6CE-8A12D8330956}" destId="{51A8FD84-BF8F-4B44-8900-48D28A957998}" srcOrd="2" destOrd="0" parTransId="{D78C6F21-6E2B-4F0F-A4BF-EDBFA17DC2ED}" sibTransId="{AA60779F-C65C-4204-906E-5063A4DAB80C}"/>
    <dgm:cxn modelId="{AA38941E-FB0E-4979-9500-D2A4B3CC58A0}" type="presOf" srcId="{1340F57C-FB0B-44D7-819A-925DC9883069}" destId="{56229940-EA29-4557-8D32-CE429D897255}" srcOrd="0" destOrd="2" presId="urn:microsoft.com/office/officeart/2005/8/layout/chevron2"/>
    <dgm:cxn modelId="{4FA1A5BC-FE95-4B6D-BBCD-4BFED1A4CF54}" type="presOf" srcId="{3B9707A5-7F0B-4416-A27A-436A30C7611F}" destId="{9D8D308C-2BF3-4C3A-99A9-EEF9F02BBD83}" srcOrd="0" destOrd="0" presId="urn:microsoft.com/office/officeart/2005/8/layout/chevron2"/>
    <dgm:cxn modelId="{24D875A0-F488-43B9-8DFE-03C7C07DF7B9}" srcId="{90435FF7-F499-4286-A6CE-8A12D8330956}" destId="{3480E3E6-FE75-4402-A26F-6512C933D3A8}" srcOrd="3" destOrd="0" parTransId="{CBE99835-CA52-4284-9D1B-8C062AF406B0}" sibTransId="{66F0B09B-6316-4879-952C-81636F4673CA}"/>
    <dgm:cxn modelId="{10EAB995-2CAC-4390-BF60-C86CC974DDDD}" srcId="{8FD99DC1-2084-4A98-9EEC-0952E9EE544C}" destId="{A6BA6B93-169B-4412-9F4E-6FC16B6EA055}" srcOrd="0" destOrd="0" parTransId="{E478D9FF-88A8-493E-9419-D9F89B0763E1}" sibTransId="{CB541032-84B3-42A5-992B-5580F610A2CB}"/>
    <dgm:cxn modelId="{E1CD1A8B-1D24-4D05-9C21-58BC50B5DAC6}" srcId="{4A1DB461-C79C-4A5C-8175-AD877699A1AB}" destId="{90435FF7-F499-4286-A6CE-8A12D8330956}" srcOrd="2" destOrd="0" parTransId="{4BE0582D-2A3B-48C8-BBEA-56E39A582CAF}" sibTransId="{34EA9FFB-57A7-47B3-BD5F-898C49422FFC}"/>
    <dgm:cxn modelId="{C0AF4C02-14C1-45F7-9314-C4EBD7FD9F2D}" srcId="{4A1DB461-C79C-4A5C-8175-AD877699A1AB}" destId="{64CC7273-4298-4DD4-8516-4DB4337DF394}" srcOrd="1" destOrd="0" parTransId="{7FA8C675-48FA-49DA-93E0-2B01BAF26F08}" sibTransId="{6EA90FFE-7BE1-4E12-8D43-4ABF3E838116}"/>
    <dgm:cxn modelId="{04832CC4-02D7-4322-9C63-EF088383D01B}" srcId="{4A1DB461-C79C-4A5C-8175-AD877699A1AB}" destId="{8FD99DC1-2084-4A98-9EEC-0952E9EE544C}" srcOrd="0" destOrd="0" parTransId="{2DAA6905-8024-4D7A-A969-0683F720F0AC}" sibTransId="{CAACAFB3-F616-454F-9F92-F4A584327812}"/>
    <dgm:cxn modelId="{AB187FA6-DDCE-40CF-B75B-4E86C528B935}" type="presParOf" srcId="{E4189518-D012-43DC-A1D7-2BA758F43E2B}" destId="{BFA1CAB8-29D0-4E42-8AAC-C0EAF3CC1461}" srcOrd="0" destOrd="0" presId="urn:microsoft.com/office/officeart/2005/8/layout/chevron2"/>
    <dgm:cxn modelId="{E105D2F2-1C2A-439A-B695-0CFEA12FE71A}" type="presParOf" srcId="{BFA1CAB8-29D0-4E42-8AAC-C0EAF3CC1461}" destId="{C2E4D52B-BA81-4191-82F6-D34B27E824B0}" srcOrd="0" destOrd="0" presId="urn:microsoft.com/office/officeart/2005/8/layout/chevron2"/>
    <dgm:cxn modelId="{8A5DF9FF-77C3-47D9-BD00-F223DE9570B0}" type="presParOf" srcId="{BFA1CAB8-29D0-4E42-8AAC-C0EAF3CC1461}" destId="{56229940-EA29-4557-8D32-CE429D897255}" srcOrd="1" destOrd="0" presId="urn:microsoft.com/office/officeart/2005/8/layout/chevron2"/>
    <dgm:cxn modelId="{0B732920-7EBC-4942-ABD8-528C7FB0AE06}" type="presParOf" srcId="{E4189518-D012-43DC-A1D7-2BA758F43E2B}" destId="{15576B30-7BB0-40FF-BD3A-5E18700895A3}" srcOrd="1" destOrd="0" presId="urn:microsoft.com/office/officeart/2005/8/layout/chevron2"/>
    <dgm:cxn modelId="{315653D2-04BE-4DF7-8E70-420A37F2043B}" type="presParOf" srcId="{E4189518-D012-43DC-A1D7-2BA758F43E2B}" destId="{5A4D17F2-9D9C-4158-A9D8-8E6F72EC824F}" srcOrd="2" destOrd="0" presId="urn:microsoft.com/office/officeart/2005/8/layout/chevron2"/>
    <dgm:cxn modelId="{6E3F9075-30A8-4681-B822-648298238D02}" type="presParOf" srcId="{5A4D17F2-9D9C-4158-A9D8-8E6F72EC824F}" destId="{C0C3839D-998C-43AB-B65D-C47841A7F272}" srcOrd="0" destOrd="0" presId="urn:microsoft.com/office/officeart/2005/8/layout/chevron2"/>
    <dgm:cxn modelId="{A0E6B5C0-FBF7-44A9-A2A6-7839E97CB764}" type="presParOf" srcId="{5A4D17F2-9D9C-4158-A9D8-8E6F72EC824F}" destId="{10642CF5-A31C-4CB8-A0D2-2E7CEF109348}" srcOrd="1" destOrd="0" presId="urn:microsoft.com/office/officeart/2005/8/layout/chevron2"/>
    <dgm:cxn modelId="{5515155D-8206-449C-B51B-354B418D56F7}" type="presParOf" srcId="{E4189518-D012-43DC-A1D7-2BA758F43E2B}" destId="{53A29F20-4347-4848-A058-6AD1080BBCD2}" srcOrd="3" destOrd="0" presId="urn:microsoft.com/office/officeart/2005/8/layout/chevron2"/>
    <dgm:cxn modelId="{153BE600-BC26-4CBD-8071-0A0828794D62}" type="presParOf" srcId="{E4189518-D012-43DC-A1D7-2BA758F43E2B}" destId="{41931DA4-82F9-408F-BD0F-3112AAA7F909}" srcOrd="4" destOrd="0" presId="urn:microsoft.com/office/officeart/2005/8/layout/chevron2"/>
    <dgm:cxn modelId="{EFCE1C12-ACA9-40F3-9A8F-E2E7254F938E}" type="presParOf" srcId="{41931DA4-82F9-408F-BD0F-3112AAA7F909}" destId="{05546DB9-FAC9-41FD-9288-3DE836E1E06E}" srcOrd="0" destOrd="0" presId="urn:microsoft.com/office/officeart/2005/8/layout/chevron2"/>
    <dgm:cxn modelId="{591C7F18-C53B-460C-A2FF-4981492C98C0}" type="presParOf" srcId="{41931DA4-82F9-408F-BD0F-3112AAA7F909}" destId="{9D8D308C-2BF3-4C3A-99A9-EEF9F02BBD83}" srcOrd="1" destOrd="0" presId="urn:microsoft.com/office/officeart/2005/8/layout/chevron2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ECBAF-1DDE-4E10-B491-0115A23967E5}">
      <dsp:nvSpPr>
        <dsp:cNvPr id="0" name=""/>
        <dsp:cNvSpPr/>
      </dsp:nvSpPr>
      <dsp:spPr>
        <a:xfrm>
          <a:off x="3207958" y="0"/>
          <a:ext cx="3225309" cy="111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Family CAT </a:t>
          </a:r>
          <a:r>
            <a:rPr lang="en-GB" sz="3200" kern="1200" dirty="0" smtClean="0"/>
            <a:t>Board</a:t>
          </a:r>
          <a:endParaRPr lang="en-GB" sz="3200" kern="1200" dirty="0"/>
        </a:p>
      </dsp:txBody>
      <dsp:txXfrm>
        <a:off x="3240585" y="32627"/>
        <a:ext cx="3160055" cy="1048726"/>
      </dsp:txXfrm>
    </dsp:sp>
    <dsp:sp modelId="{3D53C1D5-0277-4D49-970A-0272C968E900}">
      <dsp:nvSpPr>
        <dsp:cNvPr id="0" name=""/>
        <dsp:cNvSpPr/>
      </dsp:nvSpPr>
      <dsp:spPr>
        <a:xfrm>
          <a:off x="2072518" y="1113980"/>
          <a:ext cx="2748095" cy="1960277"/>
        </a:xfrm>
        <a:custGeom>
          <a:avLst/>
          <a:gdLst/>
          <a:ahLst/>
          <a:cxnLst/>
          <a:rect l="0" t="0" r="0" b="0"/>
          <a:pathLst>
            <a:path>
              <a:moveTo>
                <a:pt x="2748095" y="0"/>
              </a:moveTo>
              <a:lnTo>
                <a:pt x="2748095" y="980138"/>
              </a:lnTo>
              <a:lnTo>
                <a:pt x="0" y="980138"/>
              </a:lnTo>
              <a:lnTo>
                <a:pt x="0" y="196027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040E6-2A81-4C18-8DB2-CE6986C32DA8}">
      <dsp:nvSpPr>
        <dsp:cNvPr id="0" name=""/>
        <dsp:cNvSpPr/>
      </dsp:nvSpPr>
      <dsp:spPr>
        <a:xfrm>
          <a:off x="161173" y="3074257"/>
          <a:ext cx="3822689" cy="820033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Hub </a:t>
          </a:r>
          <a:r>
            <a:rPr lang="en-GB" sz="3200" kern="1200" dirty="0" smtClean="0"/>
            <a:t>Board</a:t>
          </a:r>
          <a:endParaRPr lang="en-GB" sz="3200" kern="1200" dirty="0"/>
        </a:p>
      </dsp:txBody>
      <dsp:txXfrm>
        <a:off x="185191" y="3098275"/>
        <a:ext cx="3774653" cy="771997"/>
      </dsp:txXfrm>
    </dsp:sp>
    <dsp:sp modelId="{F2FA00E6-8D12-4028-868A-A5A5463DB659}">
      <dsp:nvSpPr>
        <dsp:cNvPr id="0" name=""/>
        <dsp:cNvSpPr/>
      </dsp:nvSpPr>
      <dsp:spPr>
        <a:xfrm>
          <a:off x="4820613" y="1113980"/>
          <a:ext cx="2594812" cy="19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138"/>
              </a:lnTo>
              <a:lnTo>
                <a:pt x="2594812" y="980138"/>
              </a:lnTo>
              <a:lnTo>
                <a:pt x="2594812" y="196027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AD662-4A3C-4F93-BAAE-274AE7222E8E}">
      <dsp:nvSpPr>
        <dsp:cNvPr id="0" name=""/>
        <dsp:cNvSpPr/>
      </dsp:nvSpPr>
      <dsp:spPr>
        <a:xfrm>
          <a:off x="5292853" y="3074257"/>
          <a:ext cx="4245144" cy="90182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Hub </a:t>
          </a:r>
          <a:r>
            <a:rPr lang="en-GB" sz="3200" kern="1200" dirty="0" smtClean="0"/>
            <a:t>Board</a:t>
          </a:r>
          <a:endParaRPr lang="en-GB" sz="3200" kern="1200" dirty="0"/>
        </a:p>
      </dsp:txBody>
      <dsp:txXfrm>
        <a:off x="5319267" y="3100671"/>
        <a:ext cx="4192316" cy="849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6EC72-AC92-48CE-A83E-4EF7B6AE9789}">
      <dsp:nvSpPr>
        <dsp:cNvPr id="0" name=""/>
        <dsp:cNvSpPr/>
      </dsp:nvSpPr>
      <dsp:spPr>
        <a:xfrm>
          <a:off x="619638" y="0"/>
          <a:ext cx="5031049" cy="5031049"/>
        </a:xfrm>
        <a:prstGeom prst="triangl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66122-B7A9-4E3A-9625-16DFD7622788}">
      <dsp:nvSpPr>
        <dsp:cNvPr id="0" name=""/>
        <dsp:cNvSpPr/>
      </dsp:nvSpPr>
      <dsp:spPr>
        <a:xfrm>
          <a:off x="2931319" y="542572"/>
          <a:ext cx="3270181" cy="1133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</a:rPr>
            <a:t>5 Members</a:t>
          </a:r>
          <a:endParaRPr lang="en-GB" sz="2800" kern="1200" dirty="0">
            <a:solidFill>
              <a:schemeClr val="tx1"/>
            </a:solidFill>
          </a:endParaRPr>
        </a:p>
      </dsp:txBody>
      <dsp:txXfrm>
        <a:off x="2986674" y="597927"/>
        <a:ext cx="3159471" cy="1023241"/>
      </dsp:txXfrm>
    </dsp:sp>
    <dsp:sp modelId="{9F44FD76-ACF2-403A-AC36-DAB57BF132CB}">
      <dsp:nvSpPr>
        <dsp:cNvPr id="0" name=""/>
        <dsp:cNvSpPr/>
      </dsp:nvSpPr>
      <dsp:spPr>
        <a:xfrm>
          <a:off x="2967160" y="1899607"/>
          <a:ext cx="3270181" cy="1133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</a:rPr>
            <a:t>CAT Board 9-12 Trustees</a:t>
          </a:r>
          <a:endParaRPr lang="en-GB" sz="2800" kern="1200" dirty="0">
            <a:solidFill>
              <a:schemeClr val="tx1"/>
            </a:solidFill>
          </a:endParaRPr>
        </a:p>
      </dsp:txBody>
      <dsp:txXfrm>
        <a:off x="3022515" y="1954962"/>
        <a:ext cx="3159471" cy="1023241"/>
      </dsp:txXfrm>
    </dsp:sp>
    <dsp:sp modelId="{3252FED3-0E7A-4D87-8959-1F3928C61F0C}">
      <dsp:nvSpPr>
        <dsp:cNvPr id="0" name=""/>
        <dsp:cNvSpPr/>
      </dsp:nvSpPr>
      <dsp:spPr>
        <a:xfrm>
          <a:off x="2967160" y="3219101"/>
          <a:ext cx="3270181" cy="13258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</a:rPr>
            <a:t>Local Academy Council</a:t>
          </a:r>
          <a:endParaRPr lang="en-GB" sz="2800" kern="1200" dirty="0">
            <a:solidFill>
              <a:schemeClr val="tx1"/>
            </a:solidFill>
          </a:endParaRPr>
        </a:p>
      </dsp:txBody>
      <dsp:txXfrm>
        <a:off x="3031885" y="3283826"/>
        <a:ext cx="3140731" cy="1196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4D52B-BA81-4191-82F6-D34B27E824B0}">
      <dsp:nvSpPr>
        <dsp:cNvPr id="0" name=""/>
        <dsp:cNvSpPr/>
      </dsp:nvSpPr>
      <dsp:spPr>
        <a:xfrm rot="5400000">
          <a:off x="-253876" y="258666"/>
          <a:ext cx="1692508" cy="118475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Pre-app</a:t>
          </a:r>
          <a:endParaRPr lang="en-GB" sz="2000" kern="1200" dirty="0"/>
        </a:p>
      </dsp:txBody>
      <dsp:txXfrm rot="-5400000">
        <a:off x="0" y="597168"/>
        <a:ext cx="1184756" cy="507752"/>
      </dsp:txXfrm>
    </dsp:sp>
    <dsp:sp modelId="{56229940-EA29-4557-8D32-CE429D897255}">
      <dsp:nvSpPr>
        <dsp:cNvPr id="0" name=""/>
        <dsp:cNvSpPr/>
      </dsp:nvSpPr>
      <dsp:spPr>
        <a:xfrm rot="5400000">
          <a:off x="5409917" y="-4220371"/>
          <a:ext cx="1100130" cy="9550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Due diligence – standards and finance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Build relationships with other interested Schools in Borough and Family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DfE Expression Interests, Application and information requirements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Academy Order</a:t>
          </a:r>
          <a:endParaRPr lang="en-GB" sz="1600" kern="1200" dirty="0"/>
        </a:p>
      </dsp:txBody>
      <dsp:txXfrm rot="-5400000">
        <a:off x="1184756" y="58494"/>
        <a:ext cx="9496749" cy="992722"/>
      </dsp:txXfrm>
    </dsp:sp>
    <dsp:sp modelId="{C0C3839D-998C-43AB-B65D-C47841A7F272}">
      <dsp:nvSpPr>
        <dsp:cNvPr id="0" name=""/>
        <dsp:cNvSpPr/>
      </dsp:nvSpPr>
      <dsp:spPr>
        <a:xfrm rot="5400000">
          <a:off x="-253876" y="1758330"/>
          <a:ext cx="1692508" cy="118475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Conversion</a:t>
          </a:r>
          <a:endParaRPr lang="en-GB" sz="2000" kern="1200" dirty="0"/>
        </a:p>
      </dsp:txBody>
      <dsp:txXfrm rot="-5400000">
        <a:off x="0" y="2096832"/>
        <a:ext cx="1184756" cy="507752"/>
      </dsp:txXfrm>
    </dsp:sp>
    <dsp:sp modelId="{10642CF5-A31C-4CB8-A0D2-2E7CEF109348}">
      <dsp:nvSpPr>
        <dsp:cNvPr id="0" name=""/>
        <dsp:cNvSpPr/>
      </dsp:nvSpPr>
      <dsp:spPr>
        <a:xfrm rot="5400000">
          <a:off x="5409917" y="-2753358"/>
          <a:ext cx="1100130" cy="9550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6500" kern="1200" dirty="0"/>
        </a:p>
      </dsp:txBody>
      <dsp:txXfrm rot="-5400000">
        <a:off x="1184756" y="1525507"/>
        <a:ext cx="9496749" cy="992722"/>
      </dsp:txXfrm>
    </dsp:sp>
    <dsp:sp modelId="{05546DB9-FAC9-41FD-9288-3DE836E1E06E}">
      <dsp:nvSpPr>
        <dsp:cNvPr id="0" name=""/>
        <dsp:cNvSpPr/>
      </dsp:nvSpPr>
      <dsp:spPr>
        <a:xfrm rot="5400000">
          <a:off x="-253876" y="3257995"/>
          <a:ext cx="1692508" cy="1184756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Operation</a:t>
          </a:r>
          <a:endParaRPr lang="en-GB" sz="2000" kern="1200" dirty="0"/>
        </a:p>
      </dsp:txBody>
      <dsp:txXfrm rot="-5400000">
        <a:off x="0" y="3596497"/>
        <a:ext cx="1184756" cy="507752"/>
      </dsp:txXfrm>
    </dsp:sp>
    <dsp:sp modelId="{9D8D308C-2BF3-4C3A-99A9-EEF9F02BBD83}">
      <dsp:nvSpPr>
        <dsp:cNvPr id="0" name=""/>
        <dsp:cNvSpPr/>
      </dsp:nvSpPr>
      <dsp:spPr>
        <a:xfrm rot="5400000">
          <a:off x="5409917" y="-1221042"/>
          <a:ext cx="1100130" cy="9550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Establishment of Members, CAT Board and Local Academy Councils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Phased expansion of Hubs into Family CATs and viable growth of CAT central team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Collaborative working supporting school improvement and efficiency savings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Scheme of Delegation - Effective Governance, Accountability and Financial management </a:t>
          </a:r>
          <a:endParaRPr lang="en-GB" sz="1600" kern="1200" dirty="0"/>
        </a:p>
      </dsp:txBody>
      <dsp:txXfrm rot="-5400000">
        <a:off x="1184756" y="3057823"/>
        <a:ext cx="9496749" cy="992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2E049-8254-44D2-8033-38FB8D27A92D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1A518-4F9E-49E4-A073-015A27867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83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2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8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48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6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2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4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0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2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3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5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83C4-DFF2-4D02-9E51-D0F9E7629D0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10C5-AECC-4C21-8DF8-E400E1FD9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13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leggett@rcdow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cdow.org.uk/education/academies-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30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15886" y="1838111"/>
            <a:ext cx="89371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Catholic Academy Trust Strategy</a:t>
            </a:r>
            <a:endParaRPr lang="en-GB" sz="8000" b="1" dirty="0" smtClean="0"/>
          </a:p>
        </p:txBody>
      </p:sp>
    </p:spTree>
    <p:extLst>
      <p:ext uri="{BB962C8B-B14F-4D97-AF65-F5344CB8AC3E}">
        <p14:creationId xmlns:p14="http://schemas.microsoft.com/office/powerpoint/2010/main" val="41989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9638" y="892901"/>
            <a:ext cx="11234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5</a:t>
            </a:r>
            <a:r>
              <a:rPr lang="en-GB" sz="6600" b="1" dirty="0" smtClean="0"/>
              <a:t>) Structure</a:t>
            </a:r>
            <a:endParaRPr lang="en-GB" sz="6600" b="1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031999" y="1107284"/>
          <a:ext cx="9942287" cy="503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379766" y="1641526"/>
            <a:ext cx="3270181" cy="1190943"/>
            <a:chOff x="2878074" y="532025"/>
            <a:chExt cx="3270181" cy="1190943"/>
          </a:xfrm>
          <a:solidFill>
            <a:srgbClr val="C00000"/>
          </a:solidFill>
        </p:grpSpPr>
        <p:sp>
          <p:nvSpPr>
            <p:cNvPr id="9" name="Rounded Rectangle 8"/>
            <p:cNvSpPr/>
            <p:nvPr/>
          </p:nvSpPr>
          <p:spPr>
            <a:xfrm>
              <a:off x="2878074" y="532025"/>
              <a:ext cx="3270181" cy="1190943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36211" y="590162"/>
              <a:ext cx="3153907" cy="107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</a:rPr>
                <a:t>Archbishop, Auxiliary Bishop, Vicar General, A Diocesan Trustee, Director of Education, Financial Secretary  </a:t>
              </a:r>
              <a:endParaRPr lang="en-GB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4629" y="2985622"/>
            <a:ext cx="3270181" cy="1190943"/>
            <a:chOff x="2878074" y="532025"/>
            <a:chExt cx="3270181" cy="1190943"/>
          </a:xfrm>
          <a:solidFill>
            <a:srgbClr val="C00000"/>
          </a:solidFill>
        </p:grpSpPr>
        <p:sp>
          <p:nvSpPr>
            <p:cNvPr id="12" name="Rounded Rectangle 11"/>
            <p:cNvSpPr/>
            <p:nvPr/>
          </p:nvSpPr>
          <p:spPr>
            <a:xfrm>
              <a:off x="2878074" y="532025"/>
              <a:ext cx="3270181" cy="1190943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36211" y="590162"/>
              <a:ext cx="3153907" cy="107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</a:rPr>
                <a:t>Skills based. All practising Catholic </a:t>
              </a:r>
              <a:r>
                <a:rPr lang="en-GB" dirty="0">
                  <a:solidFill>
                    <a:schemeClr val="bg1"/>
                  </a:solidFill>
                </a:rPr>
                <a:t>F</a:t>
              </a:r>
              <a:r>
                <a:rPr lang="en-GB" dirty="0" smtClean="0">
                  <a:solidFill>
                    <a:schemeClr val="bg1"/>
                  </a:solidFill>
                </a:rPr>
                <a:t>oundation </a:t>
              </a:r>
              <a:r>
                <a:rPr lang="en-GB" dirty="0">
                  <a:solidFill>
                    <a:schemeClr val="bg1"/>
                  </a:solidFill>
                </a:rPr>
                <a:t>D</a:t>
              </a:r>
              <a:r>
                <a:rPr lang="en-GB" dirty="0" smtClean="0">
                  <a:solidFill>
                    <a:schemeClr val="bg1"/>
                  </a:solidFill>
                </a:rPr>
                <a:t>irectors</a:t>
              </a:r>
              <a:endParaRPr lang="en-GB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79766" y="4347061"/>
            <a:ext cx="3270181" cy="1324395"/>
            <a:chOff x="2878074" y="532024"/>
            <a:chExt cx="3270181" cy="1324395"/>
          </a:xfrm>
        </p:grpSpPr>
        <p:sp>
          <p:nvSpPr>
            <p:cNvPr id="15" name="Rounded Rectangle 14"/>
            <p:cNvSpPr/>
            <p:nvPr/>
          </p:nvSpPr>
          <p:spPr>
            <a:xfrm>
              <a:off x="2878074" y="532024"/>
              <a:ext cx="3270181" cy="1324395"/>
            </a:xfrm>
            <a:prstGeom prst="roundRect">
              <a:avLst/>
            </a:prstGeom>
            <a:solidFill>
              <a:srgbClr val="C00000">
                <a:alpha val="9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Formed from existing Governing Bodies, responsible for day to day running of schools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6" name="Rounded Rectangle 4"/>
            <p:cNvSpPr/>
            <p:nvPr/>
          </p:nvSpPr>
          <p:spPr>
            <a:xfrm>
              <a:off x="2936211" y="590162"/>
              <a:ext cx="3153907" cy="113563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3000" kern="1200" dirty="0"/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7787788" y="2028094"/>
            <a:ext cx="562910" cy="340393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7783698" y="3391857"/>
            <a:ext cx="562910" cy="340393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7816856" y="4765095"/>
            <a:ext cx="562910" cy="340393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7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9638" y="892901"/>
            <a:ext cx="11234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6</a:t>
            </a:r>
            <a:r>
              <a:rPr lang="en-GB" sz="6600" b="1" dirty="0" smtClean="0"/>
              <a:t>) Implementation</a:t>
            </a:r>
            <a:endParaRPr lang="en-GB" sz="66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09885097"/>
              </p:ext>
            </p:extLst>
          </p:nvPr>
        </p:nvGraphicFramePr>
        <p:xfrm>
          <a:off x="768485" y="2011919"/>
          <a:ext cx="10735210" cy="470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67030"/>
              </p:ext>
            </p:extLst>
          </p:nvPr>
        </p:nvGraphicFramePr>
        <p:xfrm>
          <a:off x="2072090" y="3593494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Consultation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CAT Governance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Land and Legal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TUPE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3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38" y="797628"/>
            <a:ext cx="11491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7)</a:t>
            </a:r>
            <a:r>
              <a:rPr lang="en-GB" sz="6600" b="1" dirty="0" smtClean="0"/>
              <a:t> </a:t>
            </a:r>
            <a:r>
              <a:rPr lang="en-GB" sz="5400" b="1" dirty="0" smtClean="0"/>
              <a:t>Estimated Conversion Costs</a:t>
            </a:r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24642"/>
              </p:ext>
            </p:extLst>
          </p:nvPr>
        </p:nvGraphicFramePr>
        <p:xfrm>
          <a:off x="1164770" y="1981824"/>
          <a:ext cx="81534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4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5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Conversion requirement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Costs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Legal Fees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£5,500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CAT Set</a:t>
                      </a:r>
                      <a:r>
                        <a:rPr lang="en-GB" baseline="0" dirty="0" smtClean="0"/>
                        <a:t> up Contribution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£2620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MIS</a:t>
                      </a:r>
                      <a:r>
                        <a:rPr lang="en-GB" baseline="0" dirty="0" smtClean="0"/>
                        <a:t> Licence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Risk Software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CAT FMIS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£4650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LGPS Re-evaluation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Provision LA conversion</a:t>
                      </a:r>
                      <a:r>
                        <a:rPr lang="en-GB" baseline="0" dirty="0" smtClean="0"/>
                        <a:t> charge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and Safety audit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£1395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£600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£1255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£25,770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4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196" y="1050898"/>
            <a:ext cx="11234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8</a:t>
            </a:r>
            <a:r>
              <a:rPr lang="en-GB" sz="6600" b="1" dirty="0" smtClean="0"/>
              <a:t>) </a:t>
            </a:r>
            <a:r>
              <a:rPr lang="en-GB" sz="6600" b="1" dirty="0" smtClean="0"/>
              <a:t>Progress in 2017</a:t>
            </a:r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2024" y="2331436"/>
            <a:ext cx="1116874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Family of Schools meetings in Spring and Autumn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Diocese Strategy document in January and September - shifted the debate from ‘what and if’ to ‘how and when’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SBM training in June and July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Attended many Governing Body/Headteacher meetings to clarify questions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6 Harrow and 6 Brent Schools completed due diligence process and submitted applications to DfE to open first CATs in 2018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Schools in many other Families keen to follow in footsteps and open other CATs in 2018/19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/>
              <a:t>Browne Jacobson, CES, CMP </a:t>
            </a:r>
            <a:r>
              <a:rPr lang="en-GB" sz="2400" dirty="0" smtClean="0"/>
              <a:t>toolkit, audit, SBM </a:t>
            </a:r>
            <a:r>
              <a:rPr lang="en-GB" sz="2400" dirty="0"/>
              <a:t>and project management </a:t>
            </a:r>
            <a:r>
              <a:rPr lang="en-GB" sz="2400" dirty="0" smtClean="0"/>
              <a:t>support in </a:t>
            </a:r>
            <a:r>
              <a:rPr lang="en-GB" sz="2400" dirty="0"/>
              <a:t>place to </a:t>
            </a:r>
            <a:r>
              <a:rPr lang="en-GB" sz="2400" dirty="0" smtClean="0"/>
              <a:t>underpin conversion</a:t>
            </a:r>
            <a:endParaRPr lang="en-GB" sz="2400" dirty="0"/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196" y="1050898"/>
            <a:ext cx="11234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9</a:t>
            </a:r>
            <a:r>
              <a:rPr lang="en-GB" sz="6600" b="1" dirty="0" smtClean="0"/>
              <a:t>) </a:t>
            </a:r>
            <a:r>
              <a:rPr lang="en-GB" sz="6600" b="1" dirty="0" smtClean="0"/>
              <a:t>Plans for 2018</a:t>
            </a:r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3796" y="2460400"/>
            <a:ext cx="1116874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Work with Brent and Harrow, Watford Schools to support the establishment/expansion of CATs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Recruit Foundation Directors and CEOs for Harrow CAT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Provide Training programme for Foundations Directors and CEOs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 smtClean="0"/>
              <a:t>Work with Pipeline of Schools to submit Due diligence forms, Financial Recovery Pans (if required) to Project Board and conversion applications to DfE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/>
              <a:t>Communicate lessons from </a:t>
            </a:r>
            <a:r>
              <a:rPr lang="en-GB" sz="2400" dirty="0" smtClean="0"/>
              <a:t>Brent, Harrow and Watford Schools </a:t>
            </a:r>
            <a:r>
              <a:rPr lang="en-GB" sz="2400" dirty="0"/>
              <a:t>due diligence to all </a:t>
            </a:r>
            <a:r>
              <a:rPr lang="en-GB" sz="2400" dirty="0" smtClean="0"/>
              <a:t>schools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400" dirty="0"/>
              <a:t>Communicate </a:t>
            </a:r>
            <a:r>
              <a:rPr lang="en-GB" sz="2400" dirty="0" smtClean="0"/>
              <a:t>plans for 2018 to all schools</a:t>
            </a:r>
            <a:endParaRPr lang="en-GB" sz="2400" dirty="0"/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400" dirty="0"/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400" dirty="0" smtClean="0"/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3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1" y="955134"/>
            <a:ext cx="11136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Next steps and </a:t>
            </a:r>
            <a:r>
              <a:rPr lang="en-GB" sz="4800" b="1" dirty="0" smtClean="0"/>
              <a:t>timescales</a:t>
            </a:r>
            <a:endParaRPr lang="en-GB" sz="48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638" y="2655286"/>
            <a:ext cx="111687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800" dirty="0" smtClean="0"/>
              <a:t>Opportunity to pass a Governing Body resolution to convert – </a:t>
            </a:r>
            <a:r>
              <a:rPr lang="en-GB" sz="2800" dirty="0" smtClean="0">
                <a:solidFill>
                  <a:srgbClr val="FF0000"/>
                </a:solidFill>
              </a:rPr>
              <a:t>this term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800" dirty="0" smtClean="0"/>
              <a:t>Be ‘Academy ready’ – due diligence, finance recovery plan – </a:t>
            </a:r>
            <a:r>
              <a:rPr lang="en-GB" sz="2800" dirty="0" smtClean="0">
                <a:solidFill>
                  <a:srgbClr val="FF0000"/>
                </a:solidFill>
              </a:rPr>
              <a:t>plan ahead.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800" dirty="0" smtClean="0"/>
              <a:t>Hold termly meetings in your Hub to further build trust, co-operation and understanding – </a:t>
            </a:r>
            <a:r>
              <a:rPr lang="en-GB" sz="2800" dirty="0" smtClean="0">
                <a:solidFill>
                  <a:srgbClr val="FF0000"/>
                </a:solidFill>
              </a:rPr>
              <a:t>invite me!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800" dirty="0" smtClean="0"/>
              <a:t>Complete expression of interest on DfE website – </a:t>
            </a:r>
            <a:r>
              <a:rPr lang="en-GB" sz="2800" dirty="0" smtClean="0">
                <a:solidFill>
                  <a:srgbClr val="FF0000"/>
                </a:solidFill>
              </a:rPr>
              <a:t>next week</a:t>
            </a: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GB" sz="2800" dirty="0" smtClean="0"/>
              <a:t>Ask Governors to consider skills sets for Foundation Directors and complete applications – </a:t>
            </a:r>
            <a:r>
              <a:rPr lang="en-GB" sz="2800" dirty="0" smtClean="0">
                <a:solidFill>
                  <a:srgbClr val="FF0000"/>
                </a:solidFill>
              </a:rPr>
              <a:t>from next Governors meeting</a:t>
            </a:r>
            <a:endParaRPr lang="en-GB" sz="2800" dirty="0">
              <a:solidFill>
                <a:srgbClr val="FF0000"/>
              </a:solidFill>
            </a:endParaRPr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800" dirty="0"/>
          </a:p>
          <a:p>
            <a:pPr marL="511175" indent="-511175">
              <a:buFont typeface="Arial" panose="020B0604020202020204" pitchFamily="34" charset="0"/>
              <a:buChar char="•"/>
              <a:tabLst>
                <a:tab pos="511175" algn="l"/>
              </a:tabLst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85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07787" y="1827977"/>
            <a:ext cx="91245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Adrian Leggett</a:t>
            </a:r>
          </a:p>
          <a:p>
            <a:pPr algn="ctr"/>
            <a:r>
              <a:rPr lang="en-GB" sz="4000" b="1" dirty="0" smtClean="0"/>
              <a:t>Academy Implementation Officer</a:t>
            </a:r>
          </a:p>
          <a:p>
            <a:pPr algn="ctr"/>
            <a:r>
              <a:rPr lang="en-GB" sz="4000" b="1" dirty="0" smtClean="0"/>
              <a:t>Diocese of Westminster</a:t>
            </a:r>
          </a:p>
          <a:p>
            <a:endParaRPr lang="en-GB" sz="4400" b="1" dirty="0">
              <a:solidFill>
                <a:schemeClr val="accent1"/>
              </a:solidFill>
            </a:endParaRPr>
          </a:p>
          <a:p>
            <a:pPr algn="ctr"/>
            <a:r>
              <a:rPr lang="en-GB" sz="3600" b="1" dirty="0" smtClean="0">
                <a:hlinkClick r:id="rId3"/>
              </a:rPr>
              <a:t>adrianleggett@rcdow.org.uk</a:t>
            </a:r>
            <a:endParaRPr lang="en-GB" sz="3600" b="1" dirty="0" smtClean="0"/>
          </a:p>
          <a:p>
            <a:pPr algn="ctr"/>
            <a:r>
              <a:rPr lang="en-GB" sz="3600" b="1" dirty="0" smtClean="0"/>
              <a:t>Tel: 07816 277192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924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30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5949" y="2503714"/>
            <a:ext cx="8773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i="1" dirty="0" smtClean="0"/>
              <a:t>Children are the priority</a:t>
            </a:r>
          </a:p>
          <a:p>
            <a:pPr algn="ctr"/>
            <a:r>
              <a:rPr lang="en-GB" sz="5400" b="1" i="1" dirty="0" smtClean="0"/>
              <a:t>Change is the reality</a:t>
            </a:r>
          </a:p>
          <a:p>
            <a:pPr algn="ctr"/>
            <a:r>
              <a:rPr lang="en-GB" sz="5400" b="1" i="1" dirty="0" smtClean="0"/>
              <a:t>Collaboration is the strategy</a:t>
            </a:r>
            <a:endParaRPr lang="en-GB" sz="5400" b="1" i="1" dirty="0"/>
          </a:p>
        </p:txBody>
      </p:sp>
    </p:spTree>
    <p:extLst>
      <p:ext uri="{BB962C8B-B14F-4D97-AF65-F5344CB8AC3E}">
        <p14:creationId xmlns:p14="http://schemas.microsoft.com/office/powerpoint/2010/main" val="20976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196" y="1050898"/>
            <a:ext cx="11234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Essential reading</a:t>
            </a:r>
            <a:endParaRPr lang="en-GB" sz="54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945086" y="2260930"/>
            <a:ext cx="45641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“Family of Schools; Implementation of Catholic Academy Trusts”</a:t>
            </a:r>
          </a:p>
          <a:p>
            <a:endParaRPr lang="en-GB" b="1" dirty="0"/>
          </a:p>
          <a:p>
            <a:r>
              <a:rPr lang="en-GB" b="1" dirty="0">
                <a:hlinkClick r:id="rId3"/>
              </a:rPr>
              <a:t>http://rcdow.org.uk/education/academies-</a:t>
            </a:r>
            <a:r>
              <a:rPr lang="en-GB" b="1" dirty="0" smtClean="0">
                <a:hlinkClick r:id="rId3"/>
              </a:rPr>
              <a:t>/</a:t>
            </a:r>
            <a:endParaRPr lang="en-GB" b="1" dirty="0" smtClean="0"/>
          </a:p>
          <a:p>
            <a:endParaRPr lang="en-GB" b="1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638" y="2024928"/>
            <a:ext cx="63722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51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22353"/>
              </p:ext>
            </p:extLst>
          </p:nvPr>
        </p:nvGraphicFramePr>
        <p:xfrm>
          <a:off x="1507787" y="1333846"/>
          <a:ext cx="10063727" cy="481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0936">
                <a:tc>
                  <a:txBody>
                    <a:bodyPr/>
                    <a:lstStyle/>
                    <a:p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Contents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0936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1)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Definitions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9564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2)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baseline="0" dirty="0" smtClean="0"/>
                        <a:t>Diocese Vision for CATs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9831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3)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baseline="0" dirty="0" smtClean="0"/>
                        <a:t>Why are we doing this now?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8508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4)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Implementation in</a:t>
                      </a:r>
                      <a:r>
                        <a:rPr lang="en-GB" sz="2800" b="1" baseline="0" dirty="0" smtClean="0"/>
                        <a:t> Richmond, Hounslow and Surrey 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587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5)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Progress in</a:t>
                      </a:r>
                      <a:r>
                        <a:rPr lang="en-GB" sz="2800" b="1" baseline="0" dirty="0" smtClean="0"/>
                        <a:t> 2017 and plans for 2018</a:t>
                      </a:r>
                      <a:endParaRPr lang="en-GB" sz="2800" b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0936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6)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Questions</a:t>
                      </a:r>
                      <a:r>
                        <a:rPr lang="en-GB" sz="2800" b="1" baseline="0" dirty="0" smtClean="0"/>
                        <a:t> and Answers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839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00065819"/>
              </p:ext>
            </p:extLst>
          </p:nvPr>
        </p:nvGraphicFramePr>
        <p:xfrm>
          <a:off x="1023258" y="1107284"/>
          <a:ext cx="9699172" cy="503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914515" y="5463419"/>
            <a:ext cx="1186543" cy="6749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48165" y="5463419"/>
            <a:ext cx="1186543" cy="6749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284917" y="5463419"/>
            <a:ext cx="1186543" cy="6749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9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981217" y="5463419"/>
            <a:ext cx="1186543" cy="674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388436" y="5463419"/>
            <a:ext cx="1186543" cy="674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2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170760" y="5463419"/>
            <a:ext cx="1186543" cy="674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8156300" y="1590985"/>
            <a:ext cx="1825899" cy="1881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CEO</a:t>
            </a:r>
          </a:p>
          <a:p>
            <a:pPr algn="ctr"/>
            <a:r>
              <a:rPr lang="en-GB" dirty="0" smtClean="0"/>
              <a:t>CFO</a:t>
            </a:r>
          </a:p>
          <a:p>
            <a:pPr algn="ctr"/>
            <a:r>
              <a:rPr lang="en-GB" dirty="0" smtClean="0"/>
              <a:t>Co sec</a:t>
            </a:r>
          </a:p>
          <a:p>
            <a:pPr algn="ctr"/>
            <a:r>
              <a:rPr lang="en-GB" dirty="0" smtClean="0"/>
              <a:t>HR Advisor</a:t>
            </a:r>
          </a:p>
          <a:p>
            <a:pPr algn="ctr"/>
            <a:r>
              <a:rPr lang="en-GB" dirty="0" smtClean="0"/>
              <a:t>Standards Officer</a:t>
            </a:r>
          </a:p>
          <a:p>
            <a:pPr algn="ctr"/>
            <a:r>
              <a:rPr lang="en-GB" dirty="0" smtClean="0"/>
              <a:t>Admin</a:t>
            </a:r>
          </a:p>
          <a:p>
            <a:pPr algn="ctr"/>
            <a:endParaRPr lang="en-GB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7055708" y="1556951"/>
            <a:ext cx="1100592" cy="8248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 flipH="1">
            <a:off x="1507787" y="5016843"/>
            <a:ext cx="2026921" cy="4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34708" y="5016843"/>
            <a:ext cx="1333854" cy="4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77978" y="5016843"/>
            <a:ext cx="556730" cy="4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0"/>
          </p:cNvCxnSpPr>
          <p:nvPr/>
        </p:nvCxnSpPr>
        <p:spPr>
          <a:xfrm>
            <a:off x="7858897" y="5115697"/>
            <a:ext cx="1905135" cy="347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499655" y="5115697"/>
            <a:ext cx="1359242" cy="347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58897" y="5115697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9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343" y="1194370"/>
            <a:ext cx="11608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1) Definitions </a:t>
            </a:r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971" y="2389452"/>
            <a:ext cx="111687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11175" algn="l"/>
              </a:tabLst>
            </a:pPr>
            <a:r>
              <a:rPr lang="en-GB" sz="2800" u="sng" dirty="0" smtClean="0"/>
              <a:t>What </a:t>
            </a:r>
            <a:r>
              <a:rPr lang="en-GB" sz="2800" u="sng" dirty="0"/>
              <a:t>is a Hub?</a:t>
            </a:r>
          </a:p>
          <a:p>
            <a:pPr>
              <a:tabLst>
                <a:tab pos="511175" algn="l"/>
              </a:tabLst>
            </a:pPr>
            <a:r>
              <a:rPr lang="en-GB" sz="2800" dirty="0"/>
              <a:t>A Hub is a (Local Authority) grouping of Schools within a Family </a:t>
            </a:r>
            <a:r>
              <a:rPr lang="en-GB" sz="2800" dirty="0" smtClean="0"/>
              <a:t>CAT</a:t>
            </a:r>
          </a:p>
          <a:p>
            <a:pPr>
              <a:tabLst>
                <a:tab pos="511175" algn="l"/>
              </a:tabLst>
            </a:pPr>
            <a:endParaRPr lang="en-GB" sz="2800" dirty="0"/>
          </a:p>
          <a:p>
            <a:pPr>
              <a:tabLst>
                <a:tab pos="511175" algn="l"/>
              </a:tabLst>
            </a:pPr>
            <a:r>
              <a:rPr lang="en-GB" sz="2800" u="sng" dirty="0"/>
              <a:t>What is a Family CAT ?</a:t>
            </a:r>
          </a:p>
          <a:p>
            <a:pPr>
              <a:tabLst>
                <a:tab pos="511175" algn="l"/>
              </a:tabLst>
            </a:pPr>
            <a:r>
              <a:rPr lang="en-GB" sz="2800" dirty="0"/>
              <a:t>A CAT is a term used  by the Diocese of Westminster to refer to an Academy Trust embracing all Catholic Schools in </a:t>
            </a:r>
            <a:r>
              <a:rPr lang="en-GB" sz="2800" dirty="0" smtClean="0"/>
              <a:t>one of its 11 Families</a:t>
            </a:r>
            <a:endParaRPr lang="en-GB" sz="2800" dirty="0"/>
          </a:p>
          <a:p>
            <a:pPr>
              <a:tabLst>
                <a:tab pos="511175" algn="l"/>
              </a:tabLst>
            </a:pPr>
            <a:endParaRPr lang="en-GB" sz="2800" dirty="0"/>
          </a:p>
          <a:p>
            <a:pPr>
              <a:tabLst>
                <a:tab pos="511175" algn="l"/>
              </a:tabLs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262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107284"/>
            <a:ext cx="11898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2</a:t>
            </a:r>
            <a:r>
              <a:rPr lang="en-GB" sz="6600" b="1" dirty="0" smtClean="0"/>
              <a:t>) Why are we doing this now? </a:t>
            </a:r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0740" y="1989875"/>
            <a:ext cx="1171974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3225"/>
            <a:endParaRPr lang="en-GB" dirty="0"/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 smtClean="0"/>
              <a:t>Severe pressure on School and LA budgets</a:t>
            </a:r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 smtClean="0"/>
              <a:t>Reductions in capacity of LAs to provide adequate resources to support schools</a:t>
            </a:r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 smtClean="0"/>
              <a:t>Schools in some LA areas in the Diocese have seen recent decline in applications</a:t>
            </a:r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/>
              <a:t>Schools will need to do more with less and realise economies of scale from working with other </a:t>
            </a:r>
            <a:r>
              <a:rPr lang="en-GB" sz="2800" dirty="0" smtClean="0"/>
              <a:t>schools</a:t>
            </a:r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 smtClean="0"/>
              <a:t>Whilst the threat of forced Academisation has been withdrawn, the DfE has increased powers of intervention in underperforming schools.</a:t>
            </a:r>
          </a:p>
          <a:p>
            <a:pPr marL="576263" indent="-576263">
              <a:buFont typeface="Arial" panose="020B0604020202020204" pitchFamily="34" charset="0"/>
              <a:buChar char="•"/>
            </a:pPr>
            <a:r>
              <a:rPr lang="en-GB" sz="2800" dirty="0" smtClean="0"/>
              <a:t>MATs remain core to Government’s education &amp; School improvement policy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16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38" y="964272"/>
            <a:ext cx="11234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3</a:t>
            </a:r>
            <a:r>
              <a:rPr lang="en-GB" sz="6600" b="1" dirty="0" smtClean="0"/>
              <a:t>) Proposed Model</a:t>
            </a:r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5057" y="1814070"/>
            <a:ext cx="12192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11 Family CATs covering circa 6000 students 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Start with hubs and grow to include all schools in family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5 Members and 9-12 CAT Foundation Directors </a:t>
            </a:r>
            <a:endParaRPr lang="en-GB" sz="2800" dirty="0"/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Local Academy Council of School Governors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Central Team - CEO, CFO, Co Sec, Standards Officer, HR, Clerk and Admin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/>
              <a:t>P</a:t>
            </a:r>
            <a:r>
              <a:rPr lang="en-GB" sz="2800" dirty="0" smtClean="0"/>
              <a:t>art time central staff, shared with Schools/CATs to ensure financial viability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No new Heads of School – Headteachers to remain in charge of their schools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 smtClean="0"/>
              <a:t>Diocese </a:t>
            </a:r>
            <a:r>
              <a:rPr lang="en-GB" sz="2800" dirty="0"/>
              <a:t>to support procurement of best providers – no direct service delivery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/>
              <a:t>Conversion process established</a:t>
            </a:r>
          </a:p>
          <a:p>
            <a:pPr marL="511175" indent="-511175">
              <a:buFont typeface="Arial" panose="020B0604020202020204" pitchFamily="34" charset="0"/>
              <a:buChar char="•"/>
            </a:pPr>
            <a:r>
              <a:rPr lang="en-GB" sz="2800" dirty="0"/>
              <a:t>Project Board established to oversee </a:t>
            </a:r>
            <a:r>
              <a:rPr lang="en-GB" sz="2800" dirty="0" smtClean="0"/>
              <a:t>process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38" y="830285"/>
            <a:ext cx="11234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4) Project Board</a:t>
            </a:r>
          </a:p>
          <a:p>
            <a:endParaRPr lang="en-GB" sz="6600" b="1" dirty="0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8" y="133254"/>
            <a:ext cx="997694" cy="97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07787" y="358659"/>
            <a:ext cx="1025295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Diocese of Westminster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98900"/>
            <a:ext cx="10038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GB" sz="40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5057" y="1892114"/>
            <a:ext cx="1219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Diocese Trustees have established a Project Board to oversee the CAT programme.  </a:t>
            </a:r>
          </a:p>
          <a:p>
            <a:endParaRPr lang="en-GB" sz="2400" dirty="0"/>
          </a:p>
          <a:p>
            <a:r>
              <a:rPr lang="en-GB" sz="2400" dirty="0" smtClean="0"/>
              <a:t>The Board is comprised of;</a:t>
            </a:r>
          </a:p>
          <a:p>
            <a:endParaRPr lang="en-GB" sz="2400" dirty="0" smtClean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37546"/>
              </p:ext>
            </p:extLst>
          </p:nvPr>
        </p:nvGraphicFramePr>
        <p:xfrm>
          <a:off x="468083" y="3254829"/>
          <a:ext cx="1143000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95380">
                <a:tc>
                  <a:txBody>
                    <a:bodyPr/>
                    <a:lstStyle/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Bishop Wilson (Chair)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Sir Michael Wilshaw (St Mary’s University)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Professor Anne Moran (St Mary’s University)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Joe Farrell (DfE)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Vicki Hair (Browne Jacobson)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Paolo Camoletto</a:t>
                      </a:r>
                    </a:p>
                    <a:p>
                      <a:pPr marL="511175" indent="-511175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JP Morrison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Father Michael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Dunne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Martin Rainsford (Trustee)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Kate Griffin (Trustee)</a:t>
                      </a:r>
                      <a:endParaRPr lang="en-GB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Teresa Doyle (DOWAT Co Sec and SBM)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Adrian Leggett (Academy Implementation Officer)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5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958</Words>
  <Application>Microsoft Office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Leggett</dc:creator>
  <cp:lastModifiedBy>Adrian Leggett</cp:lastModifiedBy>
  <cp:revision>113</cp:revision>
  <dcterms:created xsi:type="dcterms:W3CDTF">2017-06-09T13:54:19Z</dcterms:created>
  <dcterms:modified xsi:type="dcterms:W3CDTF">2018-05-07T18:36:53Z</dcterms:modified>
</cp:coreProperties>
</file>