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5" r:id="rId9"/>
    <p:sldId id="260" r:id="rId10"/>
    <p:sldId id="261" r:id="rId11"/>
    <p:sldId id="274" r:id="rId12"/>
    <p:sldId id="262" r:id="rId13"/>
    <p:sldId id="277" r:id="rId14"/>
    <p:sldId id="273" r:id="rId15"/>
    <p:sldId id="263" r:id="rId16"/>
    <p:sldId id="272" r:id="rId17"/>
    <p:sldId id="266" r:id="rId18"/>
    <p:sldId id="276" r:id="rId19"/>
    <p:sldId id="268" r:id="rId20"/>
    <p:sldId id="264" r:id="rId21"/>
    <p:sldId id="269"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9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B1CF5-3DBC-43E8-9340-6DA4CAC9A918}" type="datetimeFigureOut">
              <a:rPr lang="en-GB" smtClean="0"/>
              <a:t>11/06/2018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A3487-8D7A-45CA-9A22-86765954EC16}" type="slidenum">
              <a:rPr lang="en-GB" smtClean="0"/>
              <a:t>‹#›</a:t>
            </a:fld>
            <a:endParaRPr lang="en-GB"/>
          </a:p>
        </p:txBody>
      </p:sp>
    </p:spTree>
    <p:extLst>
      <p:ext uri="{BB962C8B-B14F-4D97-AF65-F5344CB8AC3E}">
        <p14:creationId xmlns:p14="http://schemas.microsoft.com/office/powerpoint/2010/main" val="138107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A3487-8D7A-45CA-9A22-86765954EC16}" type="slidenum">
              <a:rPr lang="en-GB" smtClean="0"/>
              <a:t>3</a:t>
            </a:fld>
            <a:endParaRPr lang="en-GB"/>
          </a:p>
        </p:txBody>
      </p:sp>
    </p:spTree>
    <p:extLst>
      <p:ext uri="{BB962C8B-B14F-4D97-AF65-F5344CB8AC3E}">
        <p14:creationId xmlns:p14="http://schemas.microsoft.com/office/powerpoint/2010/main" val="37526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A3487-8D7A-45CA-9A22-86765954EC16}" type="slidenum">
              <a:rPr lang="en-GB" smtClean="0"/>
              <a:t>10</a:t>
            </a:fld>
            <a:endParaRPr lang="en-GB"/>
          </a:p>
        </p:txBody>
      </p:sp>
    </p:spTree>
    <p:extLst>
      <p:ext uri="{BB962C8B-B14F-4D97-AF65-F5344CB8AC3E}">
        <p14:creationId xmlns:p14="http://schemas.microsoft.com/office/powerpoint/2010/main" val="341288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Samaritans were from the North of Israel, and held</a:t>
            </a:r>
            <a:r>
              <a:rPr lang="en-GB" baseline="0" dirty="0" smtClean="0"/>
              <a:t> partly Jewish, part pagan beliefs. They were despised by the Jewish people for their heretical beliefs. Jesus and his apostles encouraged the Church to welcome Samaritans to convert to Christianity in the same way as they did the Jewish people, breaking down the stigma between the two groups.</a:t>
            </a:r>
            <a:endParaRPr lang="en-GB" dirty="0"/>
          </a:p>
        </p:txBody>
      </p:sp>
      <p:sp>
        <p:nvSpPr>
          <p:cNvPr id="4" name="Slide Number Placeholder 3"/>
          <p:cNvSpPr>
            <a:spLocks noGrp="1"/>
          </p:cNvSpPr>
          <p:nvPr>
            <p:ph type="sldNum" sz="quarter" idx="10"/>
          </p:nvPr>
        </p:nvSpPr>
        <p:spPr/>
        <p:txBody>
          <a:bodyPr/>
          <a:lstStyle/>
          <a:p>
            <a:fld id="{5D9A3487-8D7A-45CA-9A22-86765954EC16}" type="slidenum">
              <a:rPr lang="en-GB" smtClean="0"/>
              <a:t>15</a:t>
            </a:fld>
            <a:endParaRPr lang="en-GB"/>
          </a:p>
        </p:txBody>
      </p:sp>
    </p:spTree>
    <p:extLst>
      <p:ext uri="{BB962C8B-B14F-4D97-AF65-F5344CB8AC3E}">
        <p14:creationId xmlns:p14="http://schemas.microsoft.com/office/powerpoint/2010/main" val="231099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A3487-8D7A-45CA-9A22-86765954EC16}" type="slidenum">
              <a:rPr lang="en-GB" smtClean="0"/>
              <a:t>16</a:t>
            </a:fld>
            <a:endParaRPr lang="en-GB"/>
          </a:p>
        </p:txBody>
      </p:sp>
    </p:spTree>
    <p:extLst>
      <p:ext uri="{BB962C8B-B14F-4D97-AF65-F5344CB8AC3E}">
        <p14:creationId xmlns:p14="http://schemas.microsoft.com/office/powerpoint/2010/main" val="103354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39292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202758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332321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117694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249092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168448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322591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418059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150079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61863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E8D5A-E626-47BB-9225-98C2BA215A6F}" type="datetimeFigureOut">
              <a:rPr lang="en-GB" smtClean="0"/>
              <a:t>11/06/2018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BB9609-2E91-488C-A9B1-B11DA9ECAA18}" type="slidenum">
              <a:rPr lang="en-GB" smtClean="0"/>
              <a:t>‹#›</a:t>
            </a:fld>
            <a:endParaRPr lang="en-GB" dirty="0"/>
          </a:p>
        </p:txBody>
      </p:sp>
    </p:spTree>
    <p:extLst>
      <p:ext uri="{BB962C8B-B14F-4D97-AF65-F5344CB8AC3E}">
        <p14:creationId xmlns:p14="http://schemas.microsoft.com/office/powerpoint/2010/main" val="79121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E8D5A-E626-47BB-9225-98C2BA215A6F}" type="datetimeFigureOut">
              <a:rPr lang="en-GB" smtClean="0"/>
              <a:t>11/06/2018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B9609-2E91-488C-A9B1-B11DA9ECAA18}" type="slidenum">
              <a:rPr lang="en-GB" smtClean="0"/>
              <a:t>‹#›</a:t>
            </a:fld>
            <a:endParaRPr lang="en-GB" dirty="0"/>
          </a:p>
        </p:txBody>
      </p:sp>
    </p:spTree>
    <p:extLst>
      <p:ext uri="{BB962C8B-B14F-4D97-AF65-F5344CB8AC3E}">
        <p14:creationId xmlns:p14="http://schemas.microsoft.com/office/powerpoint/2010/main" val="3388635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NL_nmDdAm_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image" Target="../media/image30.jpg"/><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3GJCK4Wy-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4.xml"/><Relationship Id="rId7"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6FfTxwTX34" TargetMode="Externa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s://youtu.be/-6FfTxwTX34" TargetMode="External"/><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4.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jp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s://www.youtube.com/watch?v=vlUXh4mx4g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jpeg"/><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hyperlink" Target="https://www.youtube.com/watch?v=LiZ0t-6RQhg" TargetMode="External"/><Relationship Id="rId2" Type="http://schemas.openxmlformats.org/officeDocument/2006/relationships/hyperlink" Target="http://www.ukyouthparliament.org.uk/" TargetMode="Externa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citizenshipfoundation.org.uk/lib_res_pdf/0122.pdf"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cKvJVEafDBk&amp;feature=youtu.be"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16" y="209214"/>
            <a:ext cx="1858710" cy="24782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988" y="2228316"/>
            <a:ext cx="2937493" cy="42985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6" y="2121762"/>
            <a:ext cx="3652824" cy="47362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609" y="3674691"/>
            <a:ext cx="2948299" cy="29482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769" y="3745504"/>
            <a:ext cx="2146300" cy="2159000"/>
          </a:xfrm>
          <a:prstGeom prst="rect">
            <a:avLst/>
          </a:prstGeom>
        </p:spPr>
      </p:pic>
      <p:sp>
        <p:nvSpPr>
          <p:cNvPr id="9" name="Rectangle 8"/>
          <p:cNvSpPr/>
          <p:nvPr/>
        </p:nvSpPr>
        <p:spPr>
          <a:xfrm>
            <a:off x="1606609" y="1117833"/>
            <a:ext cx="9297825" cy="1569660"/>
          </a:xfrm>
          <a:prstGeom prst="rect">
            <a:avLst/>
          </a:prstGeom>
          <a:noFill/>
        </p:spPr>
        <p:txBody>
          <a:bodyPr wrap="square" lIns="91440" tIns="45720" rIns="91440" bIns="45720">
            <a:spAutoFit/>
          </a:bodyPr>
          <a:lstStyle/>
          <a:p>
            <a:pPr algn="ctr"/>
            <a:r>
              <a:rPr lang="en-GB" sz="9600" b="1" cap="none" spc="0" dirty="0" smtClean="0">
                <a:ln w="12700">
                  <a:solidFill>
                    <a:schemeClr val="accent1"/>
                  </a:solidFill>
                  <a:prstDash val="solid"/>
                </a:ln>
                <a:solidFill>
                  <a:srgbClr val="002060"/>
                </a:solidFill>
                <a:effectLst>
                  <a:outerShdw dist="38100" dir="2640000" algn="bl" rotWithShape="0">
                    <a:schemeClr val="accent1"/>
                  </a:outerShdw>
                </a:effectLst>
              </a:rPr>
              <a:t>British Values</a:t>
            </a:r>
            <a:endParaRPr lang="en-GB" sz="9600" b="1" cap="none" spc="0" dirty="0">
              <a:ln w="12700">
                <a:solidFill>
                  <a:schemeClr val="accent1"/>
                </a:solidFill>
                <a:prstDash val="solid"/>
              </a:ln>
              <a:solidFill>
                <a:srgbClr val="002060"/>
              </a:solidFill>
              <a:effectLst>
                <a:outerShdw dist="38100" dir="2640000" algn="bl" rotWithShape="0">
                  <a:schemeClr val="accent1"/>
                </a:outerShdw>
              </a:effectLst>
            </a:endParaRPr>
          </a:p>
        </p:txBody>
      </p:sp>
    </p:spTree>
    <p:extLst>
      <p:ext uri="{BB962C8B-B14F-4D97-AF65-F5344CB8AC3E}">
        <p14:creationId xmlns:p14="http://schemas.microsoft.com/office/powerpoint/2010/main" val="1857001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 y="96901"/>
            <a:ext cx="11533632" cy="1325563"/>
          </a:xfrm>
        </p:spPr>
        <p:txBody>
          <a:bodyPr>
            <a:normAutofit/>
          </a:bodyPr>
          <a:lstStyle/>
          <a:p>
            <a:r>
              <a:rPr lang="en-GB" sz="5100" b="1" dirty="0" smtClean="0">
                <a:latin typeface="+mn-lt"/>
              </a:rPr>
              <a:t>Individual Liberty – Blessed Oscar Romero</a:t>
            </a:r>
            <a:endParaRPr lang="en-GB" dirty="0"/>
          </a:p>
        </p:txBody>
      </p:sp>
      <p:sp>
        <p:nvSpPr>
          <p:cNvPr id="3" name="Content Placeholder 2"/>
          <p:cNvSpPr>
            <a:spLocks noGrp="1"/>
          </p:cNvSpPr>
          <p:nvPr>
            <p:ph idx="1"/>
          </p:nvPr>
        </p:nvSpPr>
        <p:spPr>
          <a:xfrm>
            <a:off x="353568" y="1326540"/>
            <a:ext cx="11533632" cy="4351338"/>
          </a:xfrm>
        </p:spPr>
        <p:txBody>
          <a:bodyPr>
            <a:normAutofit/>
          </a:bodyPr>
          <a:lstStyle/>
          <a:p>
            <a:r>
              <a:rPr lang="en-GB" dirty="0" smtClean="0"/>
              <a:t>Blessed Oscar Romero was a priest and then Archbishop in El Salvador from 1942 to 1980. He spoke out against the actions of the military regime in El Salvador and defended the rights of the poor. </a:t>
            </a:r>
          </a:p>
          <a:p>
            <a:r>
              <a:rPr lang="en-GB" dirty="0" smtClean="0"/>
              <a:t>Watch </a:t>
            </a:r>
            <a:r>
              <a:rPr lang="en-GB" dirty="0" smtClean="0">
                <a:hlinkClick r:id="rId3"/>
              </a:rPr>
              <a:t>this video</a:t>
            </a:r>
            <a:r>
              <a:rPr lang="en-GB" dirty="0" smtClean="0"/>
              <a:t> to find out more about the life of Blessed Oscar Romero. </a:t>
            </a:r>
            <a:r>
              <a:rPr lang="en-GB" b="1" dirty="0" smtClean="0"/>
              <a:t>Why was he killed? </a:t>
            </a:r>
            <a:r>
              <a:rPr lang="en-GB" sz="1600" i="1" smtClean="0">
                <a:solidFill>
                  <a:srgbClr val="FF0000"/>
                </a:solidFill>
              </a:rPr>
              <a:t>Please note some </a:t>
            </a:r>
            <a:r>
              <a:rPr lang="en-GB" sz="1600" i="1" dirty="0" smtClean="0">
                <a:solidFill>
                  <a:srgbClr val="FF0000"/>
                </a:solidFill>
              </a:rPr>
              <a:t>students may find images in this video upsetting.</a:t>
            </a:r>
            <a:endParaRPr lang="en-GB" sz="1600" b="1" dirty="0" smtClean="0">
              <a:solidFill>
                <a:srgbClr val="FF0000"/>
              </a:solidFill>
            </a:endParaRPr>
          </a:p>
          <a:p>
            <a:r>
              <a:rPr lang="en-GB" dirty="0" smtClean="0"/>
              <a:t>Oscar Romero stood up for the rights and liberties of the people of El Salvador with great courage, as an example for all. </a:t>
            </a:r>
          </a:p>
          <a:p>
            <a:endParaRPr lang="en-GB" dirty="0"/>
          </a:p>
        </p:txBody>
      </p:sp>
      <p:pic>
        <p:nvPicPr>
          <p:cNvPr id="2050" name="Picture 2" descr="http://www.romerotrust.org.uk/pictures/romero/Romero.jpg"/>
          <p:cNvPicPr>
            <a:picLocks noChangeAspect="1" noChangeArrowheads="1"/>
          </p:cNvPicPr>
          <p:nvPr/>
        </p:nvPicPr>
        <p:blipFill rotWithShape="1">
          <a:blip r:embed="rId4">
            <a:extLst>
              <a:ext uri="{28A0092B-C50C-407E-A947-70E740481C1C}">
                <a14:useLocalDpi xmlns:a14="http://schemas.microsoft.com/office/drawing/2010/main" val="0"/>
              </a:ext>
            </a:extLst>
          </a:blip>
          <a:srcRect t="16214"/>
          <a:stretch/>
        </p:blipFill>
        <p:spPr bwMode="auto">
          <a:xfrm>
            <a:off x="9441382" y="4414266"/>
            <a:ext cx="2179118" cy="2247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athyasai.org/imagecountries/el%20salvador/el-salvador-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68" y="4414266"/>
            <a:ext cx="2714543" cy="2247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osv.com/Portals/4/Images/OSV/2015/0322/0322_p10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041" y="4414266"/>
            <a:ext cx="2868685" cy="224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27" y="274509"/>
            <a:ext cx="8363712" cy="1325563"/>
          </a:xfrm>
        </p:spPr>
        <p:txBody>
          <a:bodyPr>
            <a:normAutofit/>
          </a:bodyPr>
          <a:lstStyle/>
          <a:p>
            <a:r>
              <a:rPr lang="en-GB" sz="7200" b="1" dirty="0">
                <a:latin typeface="+mn-lt"/>
              </a:rPr>
              <a:t>Individual Liberty</a:t>
            </a:r>
            <a:endParaRPr lang="en-GB" sz="7200" dirty="0">
              <a:latin typeface="+mn-lt"/>
            </a:endParaRPr>
          </a:p>
        </p:txBody>
      </p:sp>
      <p:pic>
        <p:nvPicPr>
          <p:cNvPr id="1026" name="Picture 2" descr="http://i.dailymail.co.uk/i/pix/2010/05/06/article-1273638-0974A518000005DC-222_634x4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1641" y="274509"/>
            <a:ext cx="3065847" cy="2113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hef.bbci.co.uk/news/660/cpsprodpb/8DC1/production/_84598263_c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640" y="2478335"/>
            <a:ext cx="3065847" cy="17233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adioaustralia.net.au/international/sites/default/files/imagecache/ra_article_feature/images/2012/02/27/r734431_59513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640" y="4292329"/>
            <a:ext cx="3065848" cy="2299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874" y="1796222"/>
            <a:ext cx="7941563" cy="3939540"/>
          </a:xfrm>
          <a:prstGeom prst="rect">
            <a:avLst/>
          </a:prstGeom>
          <a:noFill/>
        </p:spPr>
        <p:txBody>
          <a:bodyPr wrap="square" rtlCol="0">
            <a:spAutoFit/>
          </a:bodyPr>
          <a:lstStyle/>
          <a:p>
            <a:r>
              <a:rPr lang="en-GB" sz="3200" dirty="0" smtClean="0"/>
              <a:t>Questions for class discussion:</a:t>
            </a:r>
          </a:p>
          <a:p>
            <a:endParaRPr lang="en-GB" sz="1600" dirty="0" smtClean="0"/>
          </a:p>
          <a:p>
            <a:pPr marL="457200" indent="-457200">
              <a:spcAft>
                <a:spcPts val="600"/>
              </a:spcAft>
              <a:buFont typeface="+mj-lt"/>
              <a:buAutoNum type="arabicPeriod"/>
            </a:pPr>
            <a:r>
              <a:rPr lang="en-GB" sz="3200" dirty="0"/>
              <a:t>Does individual liberty mean we </a:t>
            </a:r>
            <a:r>
              <a:rPr lang="en-GB" sz="3200" dirty="0" smtClean="0"/>
              <a:t>have the right </a:t>
            </a:r>
            <a:r>
              <a:rPr lang="en-GB" sz="3200" dirty="0"/>
              <a:t>to do whatever we want?</a:t>
            </a:r>
          </a:p>
          <a:p>
            <a:pPr marL="457200" indent="-457200">
              <a:spcAft>
                <a:spcPts val="600"/>
              </a:spcAft>
              <a:buFont typeface="+mj-lt"/>
              <a:buAutoNum type="arabicPeriod"/>
            </a:pPr>
            <a:r>
              <a:rPr lang="en-GB" sz="3200" dirty="0" smtClean="0"/>
              <a:t>Should women have the right to cover their faces with the veil? </a:t>
            </a:r>
            <a:endParaRPr lang="en-GB" sz="3200" dirty="0"/>
          </a:p>
          <a:p>
            <a:pPr marL="457200" indent="-457200">
              <a:spcAft>
                <a:spcPts val="600"/>
              </a:spcAft>
              <a:buFont typeface="+mj-lt"/>
              <a:buAutoNum type="arabicPeriod"/>
            </a:pPr>
            <a:r>
              <a:rPr lang="en-GB" sz="3200" dirty="0" smtClean="0"/>
              <a:t>Should people have the right to buy legal highs like ‘laughing gas’?</a:t>
            </a:r>
          </a:p>
        </p:txBody>
      </p:sp>
    </p:spTree>
    <p:extLst>
      <p:ext uri="{BB962C8B-B14F-4D97-AF65-F5344CB8AC3E}">
        <p14:creationId xmlns:p14="http://schemas.microsoft.com/office/powerpoint/2010/main" val="42001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0988040" cy="1325563"/>
          </a:xfrm>
        </p:spPr>
        <p:txBody>
          <a:bodyPr>
            <a:noAutofit/>
          </a:bodyPr>
          <a:lstStyle/>
          <a:p>
            <a:r>
              <a:rPr lang="en-GB" sz="7200" b="1" dirty="0" smtClean="0">
                <a:latin typeface="+mn-lt"/>
              </a:rPr>
              <a:t>Mutual </a:t>
            </a:r>
            <a:r>
              <a:rPr lang="en-GB" sz="7200" b="1" dirty="0">
                <a:latin typeface="+mn-lt"/>
              </a:rPr>
              <a:t>R</a:t>
            </a:r>
            <a:r>
              <a:rPr lang="en-GB" sz="7200" b="1" dirty="0" smtClean="0">
                <a:latin typeface="+mn-lt"/>
              </a:rPr>
              <a:t>espect</a:t>
            </a:r>
            <a:endParaRPr lang="en-GB" sz="7200" b="1" dirty="0">
              <a:latin typeface="+mn-lt"/>
            </a:endParaRPr>
          </a:p>
        </p:txBody>
      </p:sp>
      <p:sp>
        <p:nvSpPr>
          <p:cNvPr id="3" name="Content Placeholder 2"/>
          <p:cNvSpPr>
            <a:spLocks noGrp="1"/>
          </p:cNvSpPr>
          <p:nvPr>
            <p:ph idx="1"/>
          </p:nvPr>
        </p:nvSpPr>
        <p:spPr>
          <a:xfrm>
            <a:off x="347098" y="2939142"/>
            <a:ext cx="11493448" cy="3004457"/>
          </a:xfrm>
        </p:spPr>
        <p:txBody>
          <a:bodyPr>
            <a:noAutofit/>
          </a:bodyPr>
          <a:lstStyle/>
          <a:p>
            <a:pPr marL="0" indent="0">
              <a:buNone/>
            </a:pPr>
            <a:r>
              <a:rPr lang="en-GB" b="1" dirty="0" smtClean="0"/>
              <a:t>How </a:t>
            </a:r>
            <a:r>
              <a:rPr lang="en-GB" b="1" dirty="0"/>
              <a:t>can </a:t>
            </a:r>
            <a:r>
              <a:rPr lang="en-GB" b="1" dirty="0" smtClean="0"/>
              <a:t>we promote mutual respect?</a:t>
            </a:r>
            <a:endParaRPr lang="en-GB" b="1" dirty="0"/>
          </a:p>
          <a:p>
            <a:pPr marL="457200" lvl="0" indent="-457200">
              <a:buFont typeface="+mj-lt"/>
              <a:buAutoNum type="arabicPeriod"/>
            </a:pPr>
            <a:r>
              <a:rPr lang="en-GB" sz="2200" dirty="0"/>
              <a:t>Follow Jesus’ example by being friendly and loving to your neighbour</a:t>
            </a:r>
          </a:p>
          <a:p>
            <a:pPr marL="457200" lvl="0" indent="-457200">
              <a:buFont typeface="+mj-lt"/>
              <a:buAutoNum type="arabicPeriod"/>
            </a:pPr>
            <a:r>
              <a:rPr lang="en-GB" sz="2200" dirty="0"/>
              <a:t>Our individuality and our differences are something to be celebrated. Take the time to get to know </a:t>
            </a:r>
            <a:r>
              <a:rPr lang="en-GB" sz="2200" dirty="0" smtClean="0"/>
              <a:t>others. </a:t>
            </a:r>
            <a:endParaRPr lang="en-GB" sz="2200" dirty="0"/>
          </a:p>
          <a:p>
            <a:pPr marL="457200" lvl="0" indent="-457200">
              <a:buFont typeface="+mj-lt"/>
              <a:buAutoNum type="arabicPeriod"/>
            </a:pPr>
            <a:r>
              <a:rPr lang="en-GB" sz="2200" dirty="0"/>
              <a:t>Promote respect for others as good manners </a:t>
            </a:r>
          </a:p>
          <a:p>
            <a:pPr marL="457200" lvl="0" indent="-457200">
              <a:buFont typeface="+mj-lt"/>
              <a:buAutoNum type="arabicPeriod"/>
            </a:pPr>
            <a:r>
              <a:rPr lang="en-GB" sz="2200" dirty="0"/>
              <a:t>Value your classmates’ opinions</a:t>
            </a:r>
          </a:p>
          <a:p>
            <a:pPr marL="457200" lvl="0" indent="-457200">
              <a:buFont typeface="+mj-lt"/>
              <a:buAutoNum type="arabicPeriod"/>
            </a:pPr>
            <a:r>
              <a:rPr lang="en-GB" sz="2200" dirty="0"/>
              <a:t>Support charitable works</a:t>
            </a:r>
          </a:p>
          <a:p>
            <a:endParaRPr lang="en-GB" sz="2200" dirty="0"/>
          </a:p>
        </p:txBody>
      </p:sp>
      <p:sp>
        <p:nvSpPr>
          <p:cNvPr id="4" name="TextBox 3"/>
          <p:cNvSpPr txBox="1"/>
          <p:nvPr/>
        </p:nvSpPr>
        <p:spPr>
          <a:xfrm>
            <a:off x="347098" y="1516822"/>
            <a:ext cx="10747083" cy="1077218"/>
          </a:xfrm>
          <a:prstGeom prst="rect">
            <a:avLst/>
          </a:prstGeom>
          <a:noFill/>
        </p:spPr>
        <p:txBody>
          <a:bodyPr wrap="square" rtlCol="0">
            <a:spAutoFit/>
          </a:bodyPr>
          <a:lstStyle/>
          <a:p>
            <a:r>
              <a:rPr lang="en-GB" sz="2800" b="1" dirty="0"/>
              <a:t>What is it?</a:t>
            </a:r>
          </a:p>
          <a:p>
            <a:endParaRPr lang="en-GB" sz="1200" dirty="0" smtClean="0"/>
          </a:p>
          <a:p>
            <a:r>
              <a:rPr lang="en-GB" sz="2200" dirty="0" smtClean="0"/>
              <a:t>People listening to and valuing the views of each other.  </a:t>
            </a:r>
            <a:endParaRPr lang="en-GB"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297" y="200179"/>
            <a:ext cx="2215240" cy="2274910"/>
          </a:xfrm>
          <a:prstGeom prst="rect">
            <a:avLst/>
          </a:prstGeom>
        </p:spPr>
      </p:pic>
      <p:pic>
        <p:nvPicPr>
          <p:cNvPr id="1026" name="Picture 2" descr="http://www.sleep4safety.com/images/stories/Team/commitment.reliabi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3046" y="4512176"/>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95503"/>
            <a:ext cx="3168027" cy="2108718"/>
          </a:xfrm>
        </p:spPr>
      </p:pic>
      <p:pic>
        <p:nvPicPr>
          <p:cNvPr id="1026" name="Picture 2" descr="http://www.kxro.com/wp-content/uploads/2015/12/prisoner-ha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5" y="-2"/>
            <a:ext cx="3165307" cy="2108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ne-europe.info/user/files/861258277_ce49df62a3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960" y="4492331"/>
            <a:ext cx="3578394" cy="23780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telegraph.co.uk/multimedia/archive/03447/homeless_woman_3447478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173" y="-1"/>
            <a:ext cx="2657502" cy="17303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telegraph.co.uk/multimedia/archive/02313/gypsy2_2313088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1760" y="5143871"/>
            <a:ext cx="2722802" cy="171412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f.tqn.com/y/disability/1/W/j/2/-/-/482144521.jpg"/>
          <p:cNvPicPr>
            <a:picLocks noChangeAspect="1" noChangeArrowheads="1"/>
          </p:cNvPicPr>
          <p:nvPr/>
        </p:nvPicPr>
        <p:blipFill rotWithShape="1">
          <a:blip r:embed="rId7">
            <a:extLst>
              <a:ext uri="{28A0092B-C50C-407E-A947-70E740481C1C}">
                <a14:useLocalDpi xmlns:a14="http://schemas.microsoft.com/office/drawing/2010/main" val="0"/>
              </a:ext>
            </a:extLst>
          </a:blip>
          <a:srcRect l="24722" t="522" r="348" b="-522"/>
          <a:stretch/>
        </p:blipFill>
        <p:spPr bwMode="auto">
          <a:xfrm>
            <a:off x="3142353" y="1718022"/>
            <a:ext cx="1987201" cy="179512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i.telegraph.co.uk/multimedia/archive/02393/weir_2393251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1760" y="3500735"/>
            <a:ext cx="2648914" cy="16577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i.telegraph.co.uk/multimedia/archive/01592/gypsy_1592437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89" y="5119160"/>
            <a:ext cx="2777313" cy="17388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8" descr="Image result for the que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0" descr="Image result for the que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32" descr="Image result for the que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34" descr="Image result for the quee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60" name="Picture 36" descr="Image result for the queen"/>
          <p:cNvPicPr>
            <a:picLocks noChangeAspect="1" noChangeArrowheads="1"/>
          </p:cNvPicPr>
          <p:nvPr/>
        </p:nvPicPr>
        <p:blipFill rotWithShape="1">
          <a:blip r:embed="rId10">
            <a:extLst>
              <a:ext uri="{28A0092B-C50C-407E-A947-70E740481C1C}">
                <a14:useLocalDpi xmlns:a14="http://schemas.microsoft.com/office/drawing/2010/main" val="0"/>
              </a:ext>
            </a:extLst>
          </a:blip>
          <a:srcRect b="22337"/>
          <a:stretch/>
        </p:blipFill>
        <p:spPr bwMode="auto">
          <a:xfrm>
            <a:off x="5813916" y="4069039"/>
            <a:ext cx="1611618" cy="169261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2" descr="Image result for president obam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4" descr="Image result for president obam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72" name="Picture 48" descr="https://pbs.twimg.com/profile_images/507818066814590976/KNG-IkT9.jpeg"/>
          <p:cNvPicPr>
            <a:picLocks noChangeAspect="1" noChangeArrowheads="1"/>
          </p:cNvPicPr>
          <p:nvPr/>
        </p:nvPicPr>
        <p:blipFill rotWithShape="1">
          <a:blip r:embed="rId11">
            <a:extLst>
              <a:ext uri="{28A0092B-C50C-407E-A947-70E740481C1C}">
                <a14:useLocalDpi xmlns:a14="http://schemas.microsoft.com/office/drawing/2010/main" val="0"/>
              </a:ext>
            </a:extLst>
          </a:blip>
          <a:srcRect l="17994" r="19248"/>
          <a:stretch/>
        </p:blipFill>
        <p:spPr bwMode="auto">
          <a:xfrm>
            <a:off x="1476461" y="4197710"/>
            <a:ext cx="1683031" cy="267264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raaramcse.com/images/gallery/20.jpg"/>
          <p:cNvPicPr>
            <a:picLocks noChangeAspect="1" noChangeArrowheads="1"/>
          </p:cNvPicPr>
          <p:nvPr/>
        </p:nvPicPr>
        <p:blipFill rotWithShape="1">
          <a:blip r:embed="rId12">
            <a:extLst>
              <a:ext uri="{28A0092B-C50C-407E-A947-70E740481C1C}">
                <a14:useLocalDpi xmlns:a14="http://schemas.microsoft.com/office/drawing/2010/main" val="0"/>
              </a:ext>
            </a:extLst>
          </a:blip>
          <a:srcRect l="27952" r="13923"/>
          <a:stretch/>
        </p:blipFill>
        <p:spPr bwMode="auto">
          <a:xfrm>
            <a:off x="-12135" y="4191866"/>
            <a:ext cx="1533086" cy="266613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www.aljazeera.com/mritems/Images/2015/9/16/083b8795bdd64d4c8aebd89f6aa6e4ab_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87582" y="-3745"/>
            <a:ext cx="3293659" cy="202011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dailymail.co.uk/i/pix/2011/12/24/article-0-044D41E70000044D-207_468x527.jpg"/>
          <p:cNvPicPr>
            <a:picLocks noChangeAspect="1" noChangeArrowheads="1"/>
          </p:cNvPicPr>
          <p:nvPr/>
        </p:nvPicPr>
        <p:blipFill rotWithShape="1">
          <a:blip r:embed="rId14">
            <a:extLst>
              <a:ext uri="{28A0092B-C50C-407E-A947-70E740481C1C}">
                <a14:useLocalDpi xmlns:a14="http://schemas.microsoft.com/office/drawing/2010/main" val="0"/>
              </a:ext>
            </a:extLst>
          </a:blip>
          <a:srcRect l="35263" r="-478" b="23318"/>
          <a:stretch/>
        </p:blipFill>
        <p:spPr bwMode="auto">
          <a:xfrm>
            <a:off x="7425534" y="4072476"/>
            <a:ext cx="1283579" cy="169208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www.helpage.org/silo/images/hasne-ali-bangladesh_491x326.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81770" y="2115938"/>
            <a:ext cx="3601584" cy="239127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https://static-secure.guim.co.uk/sys-images/Sport/Pix/pictures/2012/12/29/1356803623390/mo-farah-006.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04960" y="4076"/>
            <a:ext cx="3587040" cy="21406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20601" y="3247018"/>
            <a:ext cx="3960640" cy="830997"/>
          </a:xfrm>
          <a:prstGeom prst="rect">
            <a:avLst/>
          </a:prstGeom>
          <a:solidFill>
            <a:schemeClr val="accent1">
              <a:lumMod val="75000"/>
            </a:schemeClr>
          </a:solidFill>
        </p:spPr>
        <p:txBody>
          <a:bodyPr wrap="square" rtlCol="0">
            <a:spAutoFit/>
          </a:bodyPr>
          <a:lstStyle/>
          <a:p>
            <a:pPr algn="ctr"/>
            <a:r>
              <a:rPr lang="en-GB" sz="2400" b="1" dirty="0" smtClean="0">
                <a:solidFill>
                  <a:schemeClr val="bg1"/>
                </a:solidFill>
              </a:rPr>
              <a:t>Do you think society respects all these people equally?</a:t>
            </a:r>
          </a:p>
        </p:txBody>
      </p:sp>
      <p:pic>
        <p:nvPicPr>
          <p:cNvPr id="1064" name="Picture 40" descr="http://www.alphaonenow.org/news_photos/4920becky.jpg"/>
          <p:cNvPicPr>
            <a:picLocks noChangeAspect="1" noChangeArrowheads="1"/>
          </p:cNvPicPr>
          <p:nvPr/>
        </p:nvPicPr>
        <p:blipFill rotWithShape="1">
          <a:blip r:embed="rId17">
            <a:extLst>
              <a:ext uri="{28A0092B-C50C-407E-A947-70E740481C1C}">
                <a14:useLocalDpi xmlns:a14="http://schemas.microsoft.com/office/drawing/2010/main" val="0"/>
              </a:ext>
            </a:extLst>
          </a:blip>
          <a:srcRect b="29119"/>
          <a:stretch/>
        </p:blipFill>
        <p:spPr bwMode="auto">
          <a:xfrm>
            <a:off x="5120601" y="1364691"/>
            <a:ext cx="3484358" cy="188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4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60"/>
                                        </p:tgtEl>
                                        <p:attrNameLst>
                                          <p:attrName>style.visibility</p:attrName>
                                        </p:attrNameLst>
                                      </p:cBhvr>
                                      <p:to>
                                        <p:strVal val="visible"/>
                                      </p:to>
                                    </p:set>
                                    <p:animEffect transition="in" filter="fade">
                                      <p:cBhvr>
                                        <p:cTn id="10" dur="500"/>
                                        <p:tgtEl>
                                          <p:spTgt spid="1060"/>
                                        </p:tgtEl>
                                      </p:cBhvr>
                                    </p:animEffect>
                                  </p:childTnLst>
                                </p:cTn>
                              </p:par>
                              <p:par>
                                <p:cTn id="11" presetID="10" presetClass="entr" presetSubtype="0" fill="hold" nodeType="withEffect">
                                  <p:stCondLst>
                                    <p:cond delay="0"/>
                                  </p:stCondLst>
                                  <p:childTnLst>
                                    <p:set>
                                      <p:cBhvr>
                                        <p:cTn id="12" dur="1" fill="hold">
                                          <p:stCondLst>
                                            <p:cond delay="0"/>
                                          </p:stCondLst>
                                        </p:cTn>
                                        <p:tgtEl>
                                          <p:spTgt spid="1074"/>
                                        </p:tgtEl>
                                        <p:attrNameLst>
                                          <p:attrName>style.visibility</p:attrName>
                                        </p:attrNameLst>
                                      </p:cBhvr>
                                      <p:to>
                                        <p:strVal val="visible"/>
                                      </p:to>
                                    </p:set>
                                    <p:animEffect transition="in" filter="fade">
                                      <p:cBhvr>
                                        <p:cTn id="13" dur="500"/>
                                        <p:tgtEl>
                                          <p:spTgt spid="1074"/>
                                        </p:tgtEl>
                                      </p:cBhvr>
                                    </p:animEffect>
                                  </p:childTnLst>
                                </p:cTn>
                              </p:par>
                              <p:par>
                                <p:cTn id="14" presetID="10" presetClass="entr" presetSubtype="0" fill="hold" nodeType="withEffect">
                                  <p:stCondLst>
                                    <p:cond delay="0"/>
                                  </p:stCondLst>
                                  <p:childTnLst>
                                    <p:set>
                                      <p:cBhvr>
                                        <p:cTn id="15" dur="1" fill="hold">
                                          <p:stCondLst>
                                            <p:cond delay="0"/>
                                          </p:stCondLst>
                                        </p:cTn>
                                        <p:tgtEl>
                                          <p:spTgt spid="1080"/>
                                        </p:tgtEl>
                                        <p:attrNameLst>
                                          <p:attrName>style.visibility</p:attrName>
                                        </p:attrNameLst>
                                      </p:cBhvr>
                                      <p:to>
                                        <p:strVal val="visible"/>
                                      </p:to>
                                    </p:set>
                                    <p:animEffect transition="in" filter="fade">
                                      <p:cBhvr>
                                        <p:cTn id="16" dur="500"/>
                                        <p:tgtEl>
                                          <p:spTgt spid="1080"/>
                                        </p:tgtEl>
                                      </p:cBhvr>
                                    </p:animEffect>
                                  </p:childTnLst>
                                </p:cTn>
                              </p:par>
                              <p:par>
                                <p:cTn id="17" presetID="10" presetClass="entr" presetSubtype="0" fill="hold" nodeType="withEffect">
                                  <p:stCondLst>
                                    <p:cond delay="0"/>
                                  </p:stCondLst>
                                  <p:childTnLst>
                                    <p:set>
                                      <p:cBhvr>
                                        <p:cTn id="18" dur="1" fill="hold">
                                          <p:stCondLst>
                                            <p:cond delay="0"/>
                                          </p:stCondLst>
                                        </p:cTn>
                                        <p:tgtEl>
                                          <p:spTgt spid="1046"/>
                                        </p:tgtEl>
                                        <p:attrNameLst>
                                          <p:attrName>style.visibility</p:attrName>
                                        </p:attrNameLst>
                                      </p:cBhvr>
                                      <p:to>
                                        <p:strVal val="visible"/>
                                      </p:to>
                                    </p:set>
                                    <p:animEffect transition="in" filter="fade">
                                      <p:cBhvr>
                                        <p:cTn id="19" dur="500"/>
                                        <p:tgtEl>
                                          <p:spTgt spid="1046"/>
                                        </p:tgtEl>
                                      </p:cBhvr>
                                    </p:animEffect>
                                  </p:childTnLst>
                                </p:cTn>
                              </p:par>
                              <p:par>
                                <p:cTn id="20" presetID="10" presetClass="entr" presetSubtype="0" fill="hold" nodeType="with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fade">
                                      <p:cBhvr>
                                        <p:cTn id="22" dur="500"/>
                                        <p:tgtEl>
                                          <p:spTgt spid="1042"/>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1048"/>
                                        </p:tgtEl>
                                        <p:attrNameLst>
                                          <p:attrName>style.visibility</p:attrName>
                                        </p:attrNameLst>
                                      </p:cBhvr>
                                      <p:to>
                                        <p:strVal val="visible"/>
                                      </p:to>
                                    </p:set>
                                    <p:animEffect transition="in" filter="fade">
                                      <p:cBhvr>
                                        <p:cTn id="28" dur="500"/>
                                        <p:tgtEl>
                                          <p:spTgt spid="1048"/>
                                        </p:tgtEl>
                                      </p:cBhvr>
                                    </p:animEffect>
                                  </p:childTnLst>
                                </p:cTn>
                              </p:par>
                              <p:par>
                                <p:cTn id="29" presetID="10" presetClass="entr" presetSubtype="0" fill="hold" nodeType="withEffect">
                                  <p:stCondLst>
                                    <p:cond delay="0"/>
                                  </p:stCondLst>
                                  <p:childTnLst>
                                    <p:set>
                                      <p:cBhvr>
                                        <p:cTn id="30" dur="1" fill="hold">
                                          <p:stCondLst>
                                            <p:cond delay="0"/>
                                          </p:stCondLst>
                                        </p:cTn>
                                        <p:tgtEl>
                                          <p:spTgt spid="1064"/>
                                        </p:tgtEl>
                                        <p:attrNameLst>
                                          <p:attrName>style.visibility</p:attrName>
                                        </p:attrNameLst>
                                      </p:cBhvr>
                                      <p:to>
                                        <p:strVal val="visible"/>
                                      </p:to>
                                    </p:set>
                                    <p:animEffect transition="in" filter="fade">
                                      <p:cBhvr>
                                        <p:cTn id="31" dur="500"/>
                                        <p:tgtEl>
                                          <p:spTgt spid="1064"/>
                                        </p:tgtEl>
                                      </p:cBhvr>
                                    </p:animEffect>
                                  </p:childTnLst>
                                </p:cTn>
                              </p:par>
                              <p:par>
                                <p:cTn id="32" presetID="10" presetClass="entr" presetSubtype="0" fill="hold" nodeType="withEffect">
                                  <p:stCondLst>
                                    <p:cond delay="0"/>
                                  </p:stCondLst>
                                  <p:childTnLst>
                                    <p:set>
                                      <p:cBhvr>
                                        <p:cTn id="33" dur="1" fill="hold">
                                          <p:stCondLst>
                                            <p:cond delay="0"/>
                                          </p:stCondLst>
                                        </p:cTn>
                                        <p:tgtEl>
                                          <p:spTgt spid="1076"/>
                                        </p:tgtEl>
                                        <p:attrNameLst>
                                          <p:attrName>style.visibility</p:attrName>
                                        </p:attrNameLst>
                                      </p:cBhvr>
                                      <p:to>
                                        <p:strVal val="visible"/>
                                      </p:to>
                                    </p:set>
                                    <p:animEffect transition="in" filter="fade">
                                      <p:cBhvr>
                                        <p:cTn id="34" dur="500"/>
                                        <p:tgtEl>
                                          <p:spTgt spid="1076"/>
                                        </p:tgtEl>
                                      </p:cBhvr>
                                    </p:animEffect>
                                  </p:childTnLst>
                                </p:cTn>
                              </p:par>
                              <p:par>
                                <p:cTn id="35" presetID="10" presetClass="entr" presetSubtype="0" fill="hold" nodeType="withEffect">
                                  <p:stCondLst>
                                    <p:cond delay="0"/>
                                  </p:stCondLst>
                                  <p:childTnLst>
                                    <p:set>
                                      <p:cBhvr>
                                        <p:cTn id="36" dur="1" fill="hold">
                                          <p:stCondLst>
                                            <p:cond delay="0"/>
                                          </p:stCondLst>
                                        </p:cTn>
                                        <p:tgtEl>
                                          <p:spTgt spid="1072"/>
                                        </p:tgtEl>
                                        <p:attrNameLst>
                                          <p:attrName>style.visibility</p:attrName>
                                        </p:attrNameLst>
                                      </p:cBhvr>
                                      <p:to>
                                        <p:strVal val="visible"/>
                                      </p:to>
                                    </p:set>
                                    <p:animEffect transition="in" filter="fade">
                                      <p:cBhvr>
                                        <p:cTn id="37" dur="500"/>
                                        <p:tgtEl>
                                          <p:spTgt spid="1072"/>
                                        </p:tgtEl>
                                      </p:cBhvr>
                                    </p:animEffect>
                                  </p:childTnLst>
                                </p:cTn>
                              </p:par>
                              <p:par>
                                <p:cTn id="38" presetID="10" presetClass="entr" presetSubtype="0" fill="hold" nodeType="withEffect">
                                  <p:stCondLst>
                                    <p:cond delay="0"/>
                                  </p:stCondLst>
                                  <p:childTnLst>
                                    <p:set>
                                      <p:cBhvr>
                                        <p:cTn id="39" dur="1" fill="hold">
                                          <p:stCondLst>
                                            <p:cond delay="0"/>
                                          </p:stCondLst>
                                        </p:cTn>
                                        <p:tgtEl>
                                          <p:spTgt spid="1034"/>
                                        </p:tgtEl>
                                        <p:attrNameLst>
                                          <p:attrName>style.visibility</p:attrName>
                                        </p:attrNameLst>
                                      </p:cBhvr>
                                      <p:to>
                                        <p:strVal val="visible"/>
                                      </p:to>
                                    </p:set>
                                    <p:animEffect transition="in" filter="fade">
                                      <p:cBhvr>
                                        <p:cTn id="40" dur="500"/>
                                        <p:tgtEl>
                                          <p:spTgt spid="1034"/>
                                        </p:tgtEl>
                                      </p:cBhvr>
                                    </p:animEffect>
                                  </p:childTnLst>
                                </p:cTn>
                              </p:par>
                              <p:par>
                                <p:cTn id="41" presetID="10" presetClass="entr" presetSubtype="0"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animEffect transition="in" filter="fade">
                                      <p:cBhvr>
                                        <p:cTn id="43" dur="500"/>
                                        <p:tgtEl>
                                          <p:spTgt spid="1036"/>
                                        </p:tgtEl>
                                      </p:cBhvr>
                                    </p:animEffect>
                                  </p:childTnLst>
                                </p:cTn>
                              </p:par>
                              <p:par>
                                <p:cTn id="44" presetID="10" presetClass="entr" presetSubtype="0" fill="hold" nodeType="withEffect">
                                  <p:stCondLst>
                                    <p:cond delay="0"/>
                                  </p:stCondLst>
                                  <p:childTnLst>
                                    <p:set>
                                      <p:cBhvr>
                                        <p:cTn id="45" dur="1" fill="hold">
                                          <p:stCondLst>
                                            <p:cond delay="0"/>
                                          </p:stCondLst>
                                        </p:cTn>
                                        <p:tgtEl>
                                          <p:spTgt spid="1078"/>
                                        </p:tgtEl>
                                        <p:attrNameLst>
                                          <p:attrName>style.visibility</p:attrName>
                                        </p:attrNameLst>
                                      </p:cBhvr>
                                      <p:to>
                                        <p:strVal val="visible"/>
                                      </p:to>
                                    </p:set>
                                    <p:animEffect transition="in" filter="fade">
                                      <p:cBhvr>
                                        <p:cTn id="46" dur="500"/>
                                        <p:tgtEl>
                                          <p:spTgt spid="1078"/>
                                        </p:tgtEl>
                                      </p:cBhvr>
                                    </p:animEffect>
                                  </p:childTnLst>
                                </p:cTn>
                              </p:par>
                              <p:par>
                                <p:cTn id="47" presetID="10" presetClass="entr" presetSubtype="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par>
                                <p:cTn id="50" presetID="10" presetClass="entr" presetSubtype="0" fill="hold" nodeType="withEffect">
                                  <p:stCondLst>
                                    <p:cond delay="0"/>
                                  </p:stCondLst>
                                  <p:childTnLst>
                                    <p:set>
                                      <p:cBhvr>
                                        <p:cTn id="51" dur="1" fill="hold">
                                          <p:stCondLst>
                                            <p:cond delay="0"/>
                                          </p:stCondLst>
                                        </p:cTn>
                                        <p:tgtEl>
                                          <p:spTgt spid="1050"/>
                                        </p:tgtEl>
                                        <p:attrNameLst>
                                          <p:attrName>style.visibility</p:attrName>
                                        </p:attrNameLst>
                                      </p:cBhvr>
                                      <p:to>
                                        <p:strVal val="visible"/>
                                      </p:to>
                                    </p:set>
                                    <p:animEffect transition="in" filter="fade">
                                      <p:cBhvr>
                                        <p:cTn id="52" dur="500"/>
                                        <p:tgtEl>
                                          <p:spTgt spid="105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64" y="150514"/>
            <a:ext cx="9353130" cy="1902587"/>
          </a:xfrm>
        </p:spPr>
        <p:txBody>
          <a:bodyPr>
            <a:noAutofit/>
          </a:bodyPr>
          <a:lstStyle/>
          <a:p>
            <a:r>
              <a:rPr lang="en-GB" sz="5400" b="1" dirty="0">
                <a:latin typeface="+mn-lt"/>
              </a:rPr>
              <a:t>T</a:t>
            </a:r>
            <a:r>
              <a:rPr lang="en-GB" sz="5400" b="1" dirty="0" smtClean="0">
                <a:latin typeface="+mn-lt"/>
              </a:rPr>
              <a:t>olerance </a:t>
            </a:r>
            <a:r>
              <a:rPr lang="en-GB" sz="5400" b="1" dirty="0">
                <a:latin typeface="+mn-lt"/>
              </a:rPr>
              <a:t>of those with different faiths and beliefs </a:t>
            </a:r>
            <a:endParaRPr lang="en-GB" sz="5400" dirty="0">
              <a:latin typeface="+mn-lt"/>
            </a:endParaRPr>
          </a:p>
        </p:txBody>
      </p:sp>
      <p:sp>
        <p:nvSpPr>
          <p:cNvPr id="8" name="TextBox 7"/>
          <p:cNvSpPr txBox="1"/>
          <p:nvPr/>
        </p:nvSpPr>
        <p:spPr>
          <a:xfrm>
            <a:off x="276064" y="1862267"/>
            <a:ext cx="11611136" cy="1354217"/>
          </a:xfrm>
          <a:prstGeom prst="rect">
            <a:avLst/>
          </a:prstGeom>
          <a:noFill/>
        </p:spPr>
        <p:txBody>
          <a:bodyPr wrap="square" rtlCol="0">
            <a:spAutoFit/>
          </a:bodyPr>
          <a:lstStyle/>
          <a:p>
            <a:pPr>
              <a:spcAft>
                <a:spcPts val="1200"/>
              </a:spcAft>
            </a:pPr>
            <a:r>
              <a:rPr lang="en-GB" sz="2400" b="1" dirty="0" smtClean="0"/>
              <a:t>What is it?</a:t>
            </a:r>
            <a:endParaRPr lang="en-GB" sz="2400" b="1" dirty="0"/>
          </a:p>
          <a:p>
            <a:pPr>
              <a:spcAft>
                <a:spcPts val="1200"/>
              </a:spcAft>
            </a:pPr>
            <a:r>
              <a:rPr lang="en-GB" sz="2400" dirty="0"/>
              <a:t>R</a:t>
            </a:r>
            <a:r>
              <a:rPr lang="en-GB" sz="2400" dirty="0" smtClean="0"/>
              <a:t>especting people’s right to freely practice any religion they choose or to live without any religion at all. </a:t>
            </a:r>
            <a:endParaRPr lang="en-GB" sz="2400" dirty="0"/>
          </a:p>
        </p:txBody>
      </p:sp>
      <p:sp>
        <p:nvSpPr>
          <p:cNvPr id="9" name="TextBox 8"/>
          <p:cNvSpPr txBox="1"/>
          <p:nvPr/>
        </p:nvSpPr>
        <p:spPr>
          <a:xfrm>
            <a:off x="276064" y="3293553"/>
            <a:ext cx="8933347" cy="2677656"/>
          </a:xfrm>
          <a:prstGeom prst="rect">
            <a:avLst/>
          </a:prstGeom>
          <a:noFill/>
        </p:spPr>
        <p:txBody>
          <a:bodyPr wrap="square" rtlCol="0">
            <a:spAutoFit/>
          </a:bodyPr>
          <a:lstStyle/>
          <a:p>
            <a:pPr marL="457200" indent="-457200">
              <a:buAutoNum type="arabicPeriod"/>
            </a:pPr>
            <a:r>
              <a:rPr lang="en-GB" sz="2400" b="1" dirty="0" smtClean="0"/>
              <a:t>How can we promote tolerance of those with different faiths and beliefs in our school?</a:t>
            </a:r>
          </a:p>
          <a:p>
            <a:pPr marL="457200" indent="-457200">
              <a:buAutoNum type="arabicPeriod"/>
            </a:pPr>
            <a:r>
              <a:rPr lang="en-GB" sz="2400" dirty="0" smtClean="0"/>
              <a:t>Do you think everyone’s views should be tolerated? </a:t>
            </a:r>
          </a:p>
          <a:p>
            <a:pPr marL="457200" indent="-457200">
              <a:buAutoNum type="arabicPeriod"/>
            </a:pPr>
            <a:r>
              <a:rPr lang="en-GB" sz="2400" dirty="0" smtClean="0"/>
              <a:t>Should we respect the views of people who are intolerant of others?</a:t>
            </a:r>
          </a:p>
          <a:p>
            <a:pPr marL="457200" indent="-457200">
              <a:buAutoNum type="arabicPeriod"/>
            </a:pPr>
            <a:r>
              <a:rPr lang="en-GB" sz="2400" dirty="0" smtClean="0"/>
              <a:t>Make a list of all the different religions you can think of as a class. </a:t>
            </a:r>
            <a:r>
              <a:rPr lang="en-GB" sz="2400" b="1" dirty="0" smtClean="0"/>
              <a:t>TASK:</a:t>
            </a:r>
            <a:r>
              <a:rPr lang="en-GB" sz="2400" dirty="0" smtClean="0"/>
              <a:t> Do some research to find out more about the one of these. </a:t>
            </a:r>
            <a:endParaRPr lang="en-GB" sz="2400" dirty="0"/>
          </a:p>
        </p:txBody>
      </p:sp>
      <p:sp>
        <p:nvSpPr>
          <p:cNvPr id="6" name="Rounded Rectangle 5"/>
          <p:cNvSpPr/>
          <p:nvPr/>
        </p:nvSpPr>
        <p:spPr>
          <a:xfrm>
            <a:off x="8059918" y="203975"/>
            <a:ext cx="4000875" cy="16111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‘I disapprove of what you say, but I will defend to the death your right to say it.’</a:t>
            </a:r>
          </a:p>
          <a:p>
            <a:pPr algn="ctr"/>
            <a:r>
              <a:rPr lang="en-GB" sz="2000" dirty="0" smtClean="0">
                <a:solidFill>
                  <a:schemeClr val="tx1"/>
                </a:solidFill>
              </a:rPr>
              <a:t>S G Tallentyre on Voltaire, 1906</a:t>
            </a:r>
            <a:endParaRPr lang="en-GB" sz="2000" dirty="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472" r="9843" b="17371"/>
          <a:stretch/>
        </p:blipFill>
        <p:spPr>
          <a:xfrm>
            <a:off x="9209411" y="2854585"/>
            <a:ext cx="2851382" cy="2112135"/>
          </a:xfrm>
          <a:prstGeom prst="rect">
            <a:avLst/>
          </a:prstGeom>
          <a:effectLst>
            <a:softEdge rad="114300"/>
          </a:effectLst>
        </p:spPr>
      </p:pic>
    </p:spTree>
    <p:extLst>
      <p:ext uri="{BB962C8B-B14F-4D97-AF65-F5344CB8AC3E}">
        <p14:creationId xmlns:p14="http://schemas.microsoft.com/office/powerpoint/2010/main" val="31721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85" y="365125"/>
            <a:ext cx="11566688" cy="1325563"/>
          </a:xfrm>
        </p:spPr>
        <p:txBody>
          <a:bodyPr>
            <a:noAutofit/>
          </a:bodyPr>
          <a:lstStyle/>
          <a:p>
            <a:r>
              <a:rPr lang="en-GB" b="1" dirty="0" smtClean="0">
                <a:latin typeface="+mn-lt"/>
              </a:rPr>
              <a:t>Activity: Tolerance of those with different faiths and beliefs </a:t>
            </a:r>
            <a:endParaRPr lang="en-GB" b="1" dirty="0">
              <a:latin typeface="+mn-lt"/>
            </a:endParaRPr>
          </a:p>
        </p:txBody>
      </p:sp>
      <p:sp>
        <p:nvSpPr>
          <p:cNvPr id="3" name="Content Placeholder 2"/>
          <p:cNvSpPr>
            <a:spLocks noGrp="1"/>
          </p:cNvSpPr>
          <p:nvPr>
            <p:ph idx="1"/>
          </p:nvPr>
        </p:nvSpPr>
        <p:spPr/>
        <p:txBody>
          <a:bodyPr>
            <a:normAutofit/>
          </a:bodyPr>
          <a:lstStyle/>
          <a:p>
            <a:pPr marL="0" indent="0">
              <a:buNone/>
            </a:pPr>
            <a:r>
              <a:rPr lang="en-GB" dirty="0"/>
              <a:t>Watch </a:t>
            </a:r>
            <a:r>
              <a:rPr lang="en-GB" dirty="0">
                <a:hlinkClick r:id="rId3"/>
              </a:rPr>
              <a:t>this video</a:t>
            </a:r>
            <a:r>
              <a:rPr lang="en-GB" dirty="0"/>
              <a:t> about the Parable of the Good Samaritan. </a:t>
            </a:r>
            <a:endParaRPr lang="en-GB" dirty="0" smtClean="0"/>
          </a:p>
          <a:p>
            <a:pPr marL="514350" indent="-514350">
              <a:buFont typeface="+mj-lt"/>
              <a:buAutoNum type="arabicPeriod"/>
            </a:pPr>
            <a:r>
              <a:rPr lang="en-GB" dirty="0" smtClean="0"/>
              <a:t>Who were the Samaritans? </a:t>
            </a:r>
          </a:p>
          <a:p>
            <a:pPr marL="514350" indent="-514350">
              <a:buFont typeface="+mj-lt"/>
              <a:buAutoNum type="arabicPeriod"/>
            </a:pPr>
            <a:r>
              <a:rPr lang="en-GB" dirty="0" smtClean="0"/>
              <a:t>In the time of Jesus, would his disciples have viewed Samaritans as people that it was worth helping? </a:t>
            </a:r>
          </a:p>
          <a:p>
            <a:pPr marL="514350" indent="-514350">
              <a:buFont typeface="+mj-lt"/>
              <a:buAutoNum type="arabicPeriod"/>
            </a:pPr>
            <a:r>
              <a:rPr lang="en-GB" dirty="0" smtClean="0"/>
              <a:t>What is Jesus trying to teach us in the parable about people from other religions? How can we behave like the Good Samaritan in our lives?</a:t>
            </a:r>
          </a:p>
          <a:p>
            <a:pPr marL="0" indent="0">
              <a:buNone/>
            </a:pPr>
            <a:endParaRPr lang="en-GB" dirty="0"/>
          </a:p>
        </p:txBody>
      </p:sp>
      <p:pic>
        <p:nvPicPr>
          <p:cNvPr id="1026" name="Picture 2" descr="https://www.stonebriar.org/uploads/tx_templavoila/HelpingOthers_Stonebriar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064" y="5181511"/>
            <a:ext cx="5230729" cy="133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65125"/>
            <a:ext cx="11694694" cy="1325563"/>
          </a:xfrm>
        </p:spPr>
        <p:txBody>
          <a:bodyPr>
            <a:normAutofit fontScale="90000"/>
          </a:bodyPr>
          <a:lstStyle/>
          <a:p>
            <a:pPr algn="ctr"/>
            <a:r>
              <a:rPr lang="en-GB" sz="6600" b="1" dirty="0" smtClean="0"/>
              <a:t>Prayer for respect and understanding</a:t>
            </a:r>
            <a:endParaRPr lang="en-GB" sz="6600" b="1" dirty="0"/>
          </a:p>
        </p:txBody>
      </p:sp>
      <p:sp>
        <p:nvSpPr>
          <p:cNvPr id="6" name="TextBox 5"/>
          <p:cNvSpPr txBox="1"/>
          <p:nvPr/>
        </p:nvSpPr>
        <p:spPr>
          <a:xfrm>
            <a:off x="838200" y="1642603"/>
            <a:ext cx="10696074" cy="830997"/>
          </a:xfrm>
          <a:prstGeom prst="rect">
            <a:avLst/>
          </a:prstGeom>
          <a:noFill/>
        </p:spPr>
        <p:txBody>
          <a:bodyPr wrap="square" rtlCol="0">
            <a:spAutoFit/>
          </a:bodyPr>
          <a:lstStyle/>
          <a:p>
            <a:r>
              <a:rPr lang="en-GB" sz="2400" dirty="0" smtClean="0"/>
              <a:t>Pope Francis recently released </a:t>
            </a:r>
            <a:r>
              <a:rPr lang="en-GB" sz="2400" dirty="0" smtClean="0">
                <a:hlinkClick r:id="rId4"/>
              </a:rPr>
              <a:t>this short video </a:t>
            </a:r>
            <a:r>
              <a:rPr lang="en-GB" sz="2400" dirty="0" smtClean="0"/>
              <a:t>on YouTube, bringing together people of different faiths to pray together for peace, respect and understanding.   </a:t>
            </a:r>
            <a:endParaRPr lang="en-GB" sz="2400" dirty="0"/>
          </a:p>
        </p:txBody>
      </p:sp>
      <p:pic>
        <p:nvPicPr>
          <p:cNvPr id="1030" name="Picture 6" descr="http://media-2.web.britannica.com/eb-media/93/77393-004-72502EF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1972" y="2473600"/>
            <a:ext cx="1437698" cy="16804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dharma-beads.net/images/prayer-bead-traditions/islamic-masbah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65" y="4734417"/>
            <a:ext cx="238125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trinityroad.com/prod/500/ornate-4-way-crucifix-chain-204365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21" y="2473600"/>
            <a:ext cx="2250741" cy="22507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media.crossingtravel.com/files/tag/2015/09/27/buddha-statue-1014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91972" y="4340750"/>
            <a:ext cx="1511484" cy="1759560"/>
          </a:xfrm>
          <a:prstGeom prst="rect">
            <a:avLst/>
          </a:prstGeom>
          <a:noFill/>
          <a:extLst>
            <a:ext uri="{909E8E84-426E-40DD-AFC4-6F175D3DCCD1}">
              <a14:hiddenFill xmlns:a14="http://schemas.microsoft.com/office/drawing/2010/main">
                <a:solidFill>
                  <a:srgbClr val="FFFFFF"/>
                </a:solidFill>
              </a14:hiddenFill>
            </a:ext>
          </a:extLst>
        </p:spPr>
      </p:pic>
      <p:pic>
        <p:nvPicPr>
          <p:cNvPr id="4" name="-6FfTxwTX34"/>
          <p:cNvPicPr>
            <a:picLocks noGrp="1" noRot="1" noChangeAspect="1"/>
          </p:cNvPicPr>
          <p:nvPr>
            <p:ph idx="1"/>
            <a:videoFile r:link="rId1"/>
          </p:nvPr>
        </p:nvPicPr>
        <p:blipFill>
          <a:blip r:embed="rId9"/>
          <a:stretch>
            <a:fillRect/>
          </a:stretch>
        </p:blipFill>
        <p:spPr>
          <a:xfrm>
            <a:off x="3556307" y="2674691"/>
            <a:ext cx="5259859" cy="2958671"/>
          </a:xfrm>
          <a:prstGeom prst="rect">
            <a:avLst/>
          </a:prstGeom>
        </p:spPr>
      </p:pic>
    </p:spTree>
    <p:extLst>
      <p:ext uri="{BB962C8B-B14F-4D97-AF65-F5344CB8AC3E}">
        <p14:creationId xmlns:p14="http://schemas.microsoft.com/office/powerpoint/2010/main" val="35683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833" y="5115311"/>
            <a:ext cx="1646352" cy="1690698"/>
          </a:xfrm>
          <a:prstGeom prst="rect">
            <a:avLst/>
          </a:prstGeom>
        </p:spPr>
      </p:pic>
      <p:sp>
        <p:nvSpPr>
          <p:cNvPr id="2" name="Title 1"/>
          <p:cNvSpPr>
            <a:spLocks noGrp="1"/>
          </p:cNvSpPr>
          <p:nvPr>
            <p:ph type="title"/>
          </p:nvPr>
        </p:nvSpPr>
        <p:spPr>
          <a:xfrm>
            <a:off x="838200" y="262485"/>
            <a:ext cx="10515600" cy="1325563"/>
          </a:xfrm>
        </p:spPr>
        <p:txBody>
          <a:bodyPr>
            <a:normAutofit/>
          </a:bodyPr>
          <a:lstStyle/>
          <a:p>
            <a:pPr algn="ctr"/>
            <a:r>
              <a:rPr lang="en-GB" sz="6600" b="1" dirty="0" smtClean="0">
                <a:latin typeface="+mn-lt"/>
              </a:rPr>
              <a:t>Debating British Values</a:t>
            </a:r>
            <a:endParaRPr lang="en-GB" sz="6600" b="1" dirty="0">
              <a:latin typeface="+mn-lt"/>
            </a:endParaRPr>
          </a:p>
        </p:txBody>
      </p:sp>
      <p:sp>
        <p:nvSpPr>
          <p:cNvPr id="3" name="Content Placeholder 2"/>
          <p:cNvSpPr>
            <a:spLocks noGrp="1"/>
          </p:cNvSpPr>
          <p:nvPr>
            <p:ph idx="1"/>
          </p:nvPr>
        </p:nvSpPr>
        <p:spPr>
          <a:xfrm>
            <a:off x="359227" y="1609805"/>
            <a:ext cx="6484776" cy="2279844"/>
          </a:xfrm>
        </p:spPr>
        <p:txBody>
          <a:bodyPr>
            <a:normAutofit/>
          </a:bodyPr>
          <a:lstStyle/>
          <a:p>
            <a:pPr marL="514350" indent="-514350">
              <a:buFont typeface="+mj-lt"/>
              <a:buAutoNum type="arabicPeriod"/>
            </a:pPr>
            <a:r>
              <a:rPr lang="en-GB" dirty="0" smtClean="0"/>
              <a:t>Do </a:t>
            </a:r>
            <a:r>
              <a:rPr lang="en-GB" dirty="0"/>
              <a:t>you agree with this list? </a:t>
            </a:r>
            <a:endParaRPr lang="en-GB" dirty="0" smtClean="0"/>
          </a:p>
          <a:p>
            <a:pPr marL="514350" indent="-514350">
              <a:buFont typeface="+mj-lt"/>
              <a:buAutoNum type="arabicPeriod"/>
            </a:pPr>
            <a:r>
              <a:rPr lang="en-GB" dirty="0" smtClean="0"/>
              <a:t>Are </a:t>
            </a:r>
            <a:r>
              <a:rPr lang="en-GB" dirty="0"/>
              <a:t>there any values here that you think are </a:t>
            </a:r>
            <a:r>
              <a:rPr lang="en-GB" b="1" dirty="0"/>
              <a:t>not</a:t>
            </a:r>
            <a:r>
              <a:rPr lang="en-GB" dirty="0"/>
              <a:t> British? </a:t>
            </a:r>
            <a:endParaRPr lang="en-GB" dirty="0" smtClean="0"/>
          </a:p>
          <a:p>
            <a:pPr marL="514350" indent="-514350">
              <a:buFont typeface="+mj-lt"/>
              <a:buAutoNum type="arabicPeriod"/>
            </a:pPr>
            <a:r>
              <a:rPr lang="en-GB" dirty="0" smtClean="0"/>
              <a:t>Would </a:t>
            </a:r>
            <a:r>
              <a:rPr lang="en-GB" dirty="0"/>
              <a:t>you </a:t>
            </a:r>
            <a:r>
              <a:rPr lang="en-GB" b="1" dirty="0"/>
              <a:t>add</a:t>
            </a:r>
            <a:r>
              <a:rPr lang="en-GB" dirty="0"/>
              <a:t> any other </a:t>
            </a:r>
            <a:r>
              <a:rPr lang="en-GB" dirty="0" smtClean="0"/>
              <a:t>values to this list?</a:t>
            </a:r>
          </a:p>
        </p:txBody>
      </p:sp>
      <p:sp>
        <p:nvSpPr>
          <p:cNvPr id="5" name="Vertical Scroll 4"/>
          <p:cNvSpPr/>
          <p:nvPr/>
        </p:nvSpPr>
        <p:spPr>
          <a:xfrm>
            <a:off x="7493739" y="1931030"/>
            <a:ext cx="4376057" cy="4282849"/>
          </a:xfrm>
          <a:prstGeom prst="verticalScroll">
            <a:avLst>
              <a:gd name="adj" fmla="val 638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641771" y="2271962"/>
            <a:ext cx="3578289" cy="3600986"/>
          </a:xfrm>
          <a:prstGeom prst="rect">
            <a:avLst/>
          </a:prstGeom>
        </p:spPr>
        <p:txBody>
          <a:bodyPr wrap="square">
            <a:spAutoFit/>
          </a:bodyPr>
          <a:lstStyle/>
          <a:p>
            <a:pPr marL="447675" indent="-354013">
              <a:buFont typeface="+mj-lt"/>
              <a:buAutoNum type="arabicPeriod"/>
            </a:pPr>
            <a:r>
              <a:rPr lang="en-GB" sz="2400" dirty="0">
                <a:latin typeface="Lucida Calligraphy" panose="03010101010101010101" pitchFamily="66" charset="0"/>
              </a:rPr>
              <a:t>Democracy </a:t>
            </a:r>
            <a:endParaRPr lang="en-GB" sz="2400" dirty="0" smtClean="0">
              <a:latin typeface="Lucida Calligraphy" panose="03010101010101010101" pitchFamily="66" charset="0"/>
            </a:endParaRPr>
          </a:p>
          <a:p>
            <a:pPr marL="447675" indent="-354013">
              <a:buFont typeface="+mj-lt"/>
              <a:buAutoNum type="arabicPeriod"/>
            </a:pPr>
            <a:endParaRPr lang="en-GB" sz="900" dirty="0">
              <a:latin typeface="Lucida Calligraphy" panose="03010101010101010101" pitchFamily="66" charset="0"/>
            </a:endParaRPr>
          </a:p>
          <a:p>
            <a:pPr marL="447675" indent="-354013">
              <a:buFont typeface="+mj-lt"/>
              <a:buAutoNum type="arabicPeriod"/>
            </a:pPr>
            <a:r>
              <a:rPr lang="en-GB" sz="2400" dirty="0">
                <a:latin typeface="Lucida Calligraphy" panose="03010101010101010101" pitchFamily="66" charset="0"/>
              </a:rPr>
              <a:t>The Rule of Law </a:t>
            </a:r>
          </a:p>
          <a:p>
            <a:pPr marL="447675" indent="-354013">
              <a:buFont typeface="+mj-lt"/>
              <a:buAutoNum type="arabicPeriod"/>
            </a:pPr>
            <a:endParaRPr lang="en-GB" sz="900" dirty="0" smtClean="0">
              <a:latin typeface="Lucida Calligraphy" panose="03010101010101010101" pitchFamily="66" charset="0"/>
            </a:endParaRPr>
          </a:p>
          <a:p>
            <a:pPr marL="447675" indent="-354013">
              <a:buFont typeface="+mj-lt"/>
              <a:buAutoNum type="arabicPeriod"/>
            </a:pPr>
            <a:r>
              <a:rPr lang="en-GB" sz="2400" dirty="0" smtClean="0">
                <a:latin typeface="Lucida Calligraphy" panose="03010101010101010101" pitchFamily="66" charset="0"/>
              </a:rPr>
              <a:t>Individual </a:t>
            </a:r>
            <a:r>
              <a:rPr lang="en-GB" sz="2400" dirty="0">
                <a:latin typeface="Lucida Calligraphy" panose="03010101010101010101" pitchFamily="66" charset="0"/>
              </a:rPr>
              <a:t>Liberty </a:t>
            </a:r>
          </a:p>
          <a:p>
            <a:pPr marL="447675" indent="-354013">
              <a:buFont typeface="+mj-lt"/>
              <a:buAutoNum type="arabicPeriod"/>
            </a:pPr>
            <a:endParaRPr lang="en-GB" sz="900" dirty="0" smtClean="0">
              <a:latin typeface="Lucida Calligraphy" panose="03010101010101010101" pitchFamily="66" charset="0"/>
            </a:endParaRPr>
          </a:p>
          <a:p>
            <a:pPr marL="447675" indent="-354013">
              <a:buFont typeface="+mj-lt"/>
              <a:buAutoNum type="arabicPeriod"/>
            </a:pPr>
            <a:r>
              <a:rPr lang="en-GB" sz="2400" dirty="0" smtClean="0">
                <a:latin typeface="Lucida Calligraphy" panose="03010101010101010101" pitchFamily="66" charset="0"/>
              </a:rPr>
              <a:t>Mutual </a:t>
            </a:r>
            <a:r>
              <a:rPr lang="en-GB" sz="2400" dirty="0">
                <a:latin typeface="Lucida Calligraphy" panose="03010101010101010101" pitchFamily="66" charset="0"/>
              </a:rPr>
              <a:t>Respect</a:t>
            </a:r>
          </a:p>
          <a:p>
            <a:pPr marL="447675" indent="-354013" defTabSz="719138">
              <a:buFont typeface="+mj-lt"/>
              <a:buAutoNum type="arabicPeriod"/>
            </a:pPr>
            <a:endParaRPr lang="en-GB" sz="900" dirty="0" smtClean="0">
              <a:latin typeface="Lucida Calligraphy" panose="03010101010101010101" pitchFamily="66" charset="0"/>
            </a:endParaRPr>
          </a:p>
          <a:p>
            <a:pPr marL="447675" indent="-354013">
              <a:buFont typeface="+mj-lt"/>
              <a:buAutoNum type="arabicPeriod"/>
            </a:pPr>
            <a:r>
              <a:rPr lang="en-GB" sz="2400" dirty="0" smtClean="0">
                <a:latin typeface="Lucida Calligraphy" panose="03010101010101010101" pitchFamily="66" charset="0"/>
              </a:rPr>
              <a:t>Tolerance </a:t>
            </a:r>
            <a:r>
              <a:rPr lang="en-GB" sz="2400" dirty="0">
                <a:latin typeface="Lucida Calligraphy" panose="03010101010101010101" pitchFamily="66" charset="0"/>
              </a:rPr>
              <a:t>of those with different faiths and beliefs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7192" r="28576"/>
          <a:stretch/>
        </p:blipFill>
        <p:spPr>
          <a:xfrm>
            <a:off x="131404" y="3852929"/>
            <a:ext cx="1270490" cy="287230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686" y="5358930"/>
            <a:ext cx="2730500" cy="144707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116" y="3687051"/>
            <a:ext cx="1304271" cy="1311989"/>
          </a:xfrm>
          <a:prstGeom prst="rect">
            <a:avLst/>
          </a:prstGeom>
        </p:spPr>
      </p:pic>
      <p:pic>
        <p:nvPicPr>
          <p:cNvPr id="1028" name="Picture 4" descr="http://nain.org/wp-content/uploads/2012/11/2013-logo-lo-res-286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7822" y="4462008"/>
            <a:ext cx="1686671" cy="1769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anarianweekly.com/wp-content/uploads/2011/08/ballot-bo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131" y="3687051"/>
            <a:ext cx="1704238" cy="155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2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1" y="311085"/>
            <a:ext cx="11538409" cy="1027521"/>
          </a:xfrm>
        </p:spPr>
        <p:txBody>
          <a:bodyPr>
            <a:noAutofit/>
          </a:bodyPr>
          <a:lstStyle/>
          <a:p>
            <a:pPr algn="ctr"/>
            <a:r>
              <a:rPr lang="en-GB" sz="6000" b="1" dirty="0" smtClean="0">
                <a:latin typeface="+mn-lt"/>
              </a:rPr>
              <a:t>Debating British Values: Case Study</a:t>
            </a:r>
            <a:endParaRPr lang="en-GB" sz="6000" b="1" dirty="0">
              <a:latin typeface="+mn-lt"/>
            </a:endParaRPr>
          </a:p>
        </p:txBody>
      </p:sp>
      <p:sp>
        <p:nvSpPr>
          <p:cNvPr id="3" name="Content Placeholder 2"/>
          <p:cNvSpPr>
            <a:spLocks noGrp="1"/>
          </p:cNvSpPr>
          <p:nvPr>
            <p:ph idx="1"/>
          </p:nvPr>
        </p:nvSpPr>
        <p:spPr>
          <a:xfrm>
            <a:off x="4647415" y="3805966"/>
            <a:ext cx="7211505" cy="2574025"/>
          </a:xfrm>
        </p:spPr>
        <p:txBody>
          <a:bodyPr>
            <a:normAutofit/>
          </a:bodyPr>
          <a:lstStyle/>
          <a:p>
            <a:pPr marL="0" indent="0">
              <a:buNone/>
            </a:pPr>
            <a:r>
              <a:rPr lang="en-GB" sz="2400" dirty="0" smtClean="0"/>
              <a:t>The Digital Cinema Media agency refused to show the ad before the film. They said it might </a:t>
            </a:r>
            <a:r>
              <a:rPr lang="en-GB" sz="2400" dirty="0" err="1" smtClean="0"/>
              <a:t>‘cause</a:t>
            </a:r>
            <a:r>
              <a:rPr lang="en-GB" sz="2400" dirty="0" smtClean="0"/>
              <a:t> offence’ to some of their customers.</a:t>
            </a:r>
            <a:endParaRPr lang="en-GB" sz="2400" dirty="0"/>
          </a:p>
          <a:p>
            <a:pPr marL="457200" indent="-457200">
              <a:buAutoNum type="arabicPeriod"/>
            </a:pPr>
            <a:r>
              <a:rPr lang="en-GB" sz="2400" b="1" dirty="0" smtClean="0"/>
              <a:t>What is the message of the ad? </a:t>
            </a:r>
          </a:p>
          <a:p>
            <a:pPr marL="457200" indent="-457200">
              <a:buAutoNum type="arabicPeriod"/>
            </a:pPr>
            <a:r>
              <a:rPr lang="en-GB" sz="2400" b="1" dirty="0" smtClean="0"/>
              <a:t>Do you think the ad is inappropriate for viewing before a film?</a:t>
            </a:r>
          </a:p>
        </p:txBody>
      </p:sp>
      <p:pic>
        <p:nvPicPr>
          <p:cNvPr id="1026" name="Picture 2" descr="http://i.telegraph.co.uk/multimedia/archive/03506/archbishop_350694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78" y="1577375"/>
            <a:ext cx="3377542" cy="2108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reenrant.com/wp-content/uploads/Star-Wars-7-Poster-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75" y="3805966"/>
            <a:ext cx="3860035" cy="2171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986" y="1572012"/>
            <a:ext cx="7797468" cy="2000548"/>
          </a:xfrm>
          <a:prstGeom prst="rect">
            <a:avLst/>
          </a:prstGeom>
          <a:noFill/>
        </p:spPr>
        <p:txBody>
          <a:bodyPr wrap="square" rtlCol="0">
            <a:spAutoFit/>
          </a:bodyPr>
          <a:lstStyle/>
          <a:p>
            <a:r>
              <a:rPr lang="en-GB" sz="2400" dirty="0"/>
              <a:t>Before Christmas, the Church of England released an advert with different people saying the Lord’s Prayer. It was supposed to be played in cinemas before the new Star Wars film. You can watch it </a:t>
            </a:r>
            <a:r>
              <a:rPr lang="en-GB" sz="2400" dirty="0">
                <a:hlinkClick r:id="rId4"/>
              </a:rPr>
              <a:t>here</a:t>
            </a:r>
            <a:r>
              <a:rPr lang="en-GB" sz="2400" dirty="0"/>
              <a:t>.</a:t>
            </a:r>
          </a:p>
          <a:p>
            <a:endParaRPr lang="en-GB" sz="2800" dirty="0"/>
          </a:p>
        </p:txBody>
      </p:sp>
    </p:spTree>
    <p:extLst>
      <p:ext uri="{BB962C8B-B14F-4D97-AF65-F5344CB8AC3E}">
        <p14:creationId xmlns:p14="http://schemas.microsoft.com/office/powerpoint/2010/main" val="312515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27484" y="1325110"/>
            <a:ext cx="3825510" cy="302971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194" y="3041732"/>
            <a:ext cx="1265951" cy="1273442"/>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98" r="11111" b="8617"/>
          <a:stretch/>
        </p:blipFill>
        <p:spPr>
          <a:xfrm flipH="1">
            <a:off x="7552994" y="1461498"/>
            <a:ext cx="2392368" cy="2893322"/>
          </a:xfrm>
          <a:prstGeom prst="rect">
            <a:avLst/>
          </a:prstGeom>
        </p:spPr>
      </p:pic>
      <p:sp>
        <p:nvSpPr>
          <p:cNvPr id="4" name="TextBox 3"/>
          <p:cNvSpPr txBox="1"/>
          <p:nvPr/>
        </p:nvSpPr>
        <p:spPr>
          <a:xfrm>
            <a:off x="358280" y="346771"/>
            <a:ext cx="5022657" cy="1015663"/>
          </a:xfrm>
          <a:prstGeom prst="rect">
            <a:avLst/>
          </a:prstGeom>
          <a:noFill/>
        </p:spPr>
        <p:txBody>
          <a:bodyPr wrap="none" rtlCol="0">
            <a:spAutoFit/>
          </a:bodyPr>
          <a:lstStyle/>
          <a:p>
            <a:r>
              <a:rPr lang="en-GB" sz="6000" b="1" dirty="0" smtClean="0">
                <a:solidFill>
                  <a:schemeClr val="accent6">
                    <a:lumMod val="75000"/>
                  </a:schemeClr>
                </a:solidFill>
              </a:rPr>
              <a:t>Catholic</a:t>
            </a:r>
            <a:r>
              <a:rPr lang="en-GB" sz="6000" b="1" dirty="0" smtClean="0"/>
              <a:t> </a:t>
            </a:r>
            <a:r>
              <a:rPr lang="en-GB" sz="6000" b="1" dirty="0" smtClean="0">
                <a:solidFill>
                  <a:srgbClr val="FFC000"/>
                </a:solidFill>
              </a:rPr>
              <a:t>Values</a:t>
            </a:r>
            <a:endParaRPr lang="en-GB" sz="6000" b="1" dirty="0">
              <a:solidFill>
                <a:srgbClr val="FFC000"/>
              </a:solidFill>
            </a:endParaRPr>
          </a:p>
        </p:txBody>
      </p:sp>
      <p:sp>
        <p:nvSpPr>
          <p:cNvPr id="5" name="TextBox 4"/>
          <p:cNvSpPr txBox="1"/>
          <p:nvPr/>
        </p:nvSpPr>
        <p:spPr>
          <a:xfrm>
            <a:off x="5464914" y="494113"/>
            <a:ext cx="767967" cy="830997"/>
          </a:xfrm>
          <a:prstGeom prst="rect">
            <a:avLst/>
          </a:prstGeom>
          <a:noFill/>
        </p:spPr>
        <p:txBody>
          <a:bodyPr wrap="none" rtlCol="0">
            <a:spAutoFit/>
          </a:bodyPr>
          <a:lstStyle/>
          <a:p>
            <a:r>
              <a:rPr lang="en-GB" sz="4800" b="1" dirty="0" smtClean="0"/>
              <a:t>Vs</a:t>
            </a:r>
            <a:endParaRPr lang="en-GB" sz="4800" b="1" dirty="0"/>
          </a:p>
        </p:txBody>
      </p:sp>
      <p:sp>
        <p:nvSpPr>
          <p:cNvPr id="6" name="TextBox 5"/>
          <p:cNvSpPr txBox="1"/>
          <p:nvPr/>
        </p:nvSpPr>
        <p:spPr>
          <a:xfrm>
            <a:off x="6316676" y="346771"/>
            <a:ext cx="4518416" cy="1015663"/>
          </a:xfrm>
          <a:prstGeom prst="rect">
            <a:avLst/>
          </a:prstGeom>
          <a:noFill/>
        </p:spPr>
        <p:txBody>
          <a:bodyPr wrap="none" rtlCol="0">
            <a:spAutoFit/>
          </a:bodyPr>
          <a:lstStyle/>
          <a:p>
            <a:r>
              <a:rPr lang="en-GB" sz="6000" b="1" dirty="0" smtClean="0">
                <a:solidFill>
                  <a:srgbClr val="0070C0"/>
                </a:solidFill>
              </a:rPr>
              <a:t>British</a:t>
            </a:r>
            <a:r>
              <a:rPr lang="en-GB" sz="6000" b="1" dirty="0" smtClean="0"/>
              <a:t> </a:t>
            </a:r>
            <a:r>
              <a:rPr lang="en-GB" sz="6000" b="1" dirty="0" smtClean="0">
                <a:solidFill>
                  <a:srgbClr val="FF0000"/>
                </a:solidFill>
              </a:rPr>
              <a:t>Values</a:t>
            </a:r>
            <a:endParaRPr lang="en-GB" sz="6000" b="1" dirty="0">
              <a:solidFill>
                <a:srgbClr val="FF0000"/>
              </a:solidFill>
            </a:endParaRPr>
          </a:p>
        </p:txBody>
      </p:sp>
      <p:sp>
        <p:nvSpPr>
          <p:cNvPr id="7" name="Rectangle 6"/>
          <p:cNvSpPr/>
          <p:nvPr/>
        </p:nvSpPr>
        <p:spPr>
          <a:xfrm rot="432423">
            <a:off x="10625215" y="-6140"/>
            <a:ext cx="755336" cy="1569660"/>
          </a:xfrm>
          <a:prstGeom prst="rect">
            <a:avLst/>
          </a:prstGeom>
          <a:noFill/>
        </p:spPr>
        <p:txBody>
          <a:bodyPr wrap="non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9257"/>
          <a:stretch/>
        </p:blipFill>
        <p:spPr>
          <a:xfrm>
            <a:off x="376831" y="1446415"/>
            <a:ext cx="3209731" cy="2908405"/>
          </a:xfrm>
          <a:prstGeom prst="rect">
            <a:avLst/>
          </a:prstGeom>
          <a:ln w="25400">
            <a:solidFill>
              <a:schemeClr val="tx1"/>
            </a:solidFill>
          </a:ln>
          <a:effectLst>
            <a:softEdge rad="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641" y="3102038"/>
            <a:ext cx="1273442" cy="1273442"/>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3608" b="9364"/>
          <a:stretch/>
        </p:blipFill>
        <p:spPr>
          <a:xfrm>
            <a:off x="8471646" y="1292352"/>
            <a:ext cx="3555004" cy="1743456"/>
          </a:xfrm>
          <a:prstGeom prst="rect">
            <a:avLst/>
          </a:prstGeom>
          <a:effectLst>
            <a:softEdge rad="88900"/>
          </a:effectLst>
        </p:spPr>
      </p:pic>
      <p:sp>
        <p:nvSpPr>
          <p:cNvPr id="13" name="TextBox 12"/>
          <p:cNvSpPr txBox="1"/>
          <p:nvPr/>
        </p:nvSpPr>
        <p:spPr>
          <a:xfrm>
            <a:off x="3854423" y="1362434"/>
            <a:ext cx="3423566" cy="1077218"/>
          </a:xfrm>
          <a:prstGeom prst="rect">
            <a:avLst/>
          </a:prstGeom>
          <a:noFill/>
        </p:spPr>
        <p:txBody>
          <a:bodyPr wrap="square" rtlCol="0">
            <a:spAutoFit/>
          </a:bodyPr>
          <a:lstStyle/>
          <a:p>
            <a:r>
              <a:rPr lang="en-GB" sz="3200" b="1" dirty="0" smtClean="0"/>
              <a:t>What are Catholic values?</a:t>
            </a:r>
            <a:endParaRPr lang="en-GB" sz="3200" b="1" dirty="0"/>
          </a:p>
        </p:txBody>
      </p:sp>
      <p:sp>
        <p:nvSpPr>
          <p:cNvPr id="15" name="TextBox 14"/>
          <p:cNvSpPr txBox="1"/>
          <p:nvPr/>
        </p:nvSpPr>
        <p:spPr>
          <a:xfrm>
            <a:off x="338005" y="4424388"/>
            <a:ext cx="10796802" cy="584775"/>
          </a:xfrm>
          <a:prstGeom prst="rect">
            <a:avLst/>
          </a:prstGeom>
          <a:noFill/>
        </p:spPr>
        <p:txBody>
          <a:bodyPr wrap="none" rtlCol="0">
            <a:spAutoFit/>
          </a:bodyPr>
          <a:lstStyle/>
          <a:p>
            <a:r>
              <a:rPr lang="en-GB" sz="3200" b="1" dirty="0" smtClean="0"/>
              <a:t>Is there a conflict between Catholic Values and British Values? </a:t>
            </a:r>
            <a:endParaRPr lang="en-GB" sz="3200" b="1" dirty="0"/>
          </a:p>
        </p:txBody>
      </p:sp>
      <p:sp>
        <p:nvSpPr>
          <p:cNvPr id="2" name="Rectangle 1"/>
          <p:cNvSpPr/>
          <p:nvPr/>
        </p:nvSpPr>
        <p:spPr>
          <a:xfrm>
            <a:off x="3825896" y="2247005"/>
            <a:ext cx="1516313"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Love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angle 2"/>
          <p:cNvSpPr/>
          <p:nvPr/>
        </p:nvSpPr>
        <p:spPr>
          <a:xfrm>
            <a:off x="5250139" y="2326209"/>
            <a:ext cx="1994264" cy="923330"/>
          </a:xfrm>
          <a:prstGeom prst="rect">
            <a:avLst/>
          </a:prstGeom>
          <a:noFill/>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Mercy</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6" name="Rectangle 15"/>
          <p:cNvSpPr/>
          <p:nvPr/>
        </p:nvSpPr>
        <p:spPr>
          <a:xfrm>
            <a:off x="5197919" y="1702415"/>
            <a:ext cx="223009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Dignity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7" name="Rectangle 16"/>
          <p:cNvSpPr/>
          <p:nvPr/>
        </p:nvSpPr>
        <p:spPr>
          <a:xfrm>
            <a:off x="3772730" y="3526353"/>
            <a:ext cx="3695242"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Golden Rule</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8" name="Rectangle 17"/>
          <p:cNvSpPr/>
          <p:nvPr/>
        </p:nvSpPr>
        <p:spPr>
          <a:xfrm>
            <a:off x="3859536" y="2875354"/>
            <a:ext cx="2559291"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Integrity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9" name="TextBox 18"/>
          <p:cNvSpPr txBox="1"/>
          <p:nvPr/>
        </p:nvSpPr>
        <p:spPr>
          <a:xfrm>
            <a:off x="349402" y="4971063"/>
            <a:ext cx="11677248" cy="1815882"/>
          </a:xfrm>
          <a:prstGeom prst="rect">
            <a:avLst/>
          </a:prstGeom>
          <a:noFill/>
        </p:spPr>
        <p:txBody>
          <a:bodyPr wrap="square" rtlCol="0">
            <a:spAutoFit/>
          </a:bodyPr>
          <a:lstStyle/>
          <a:p>
            <a:r>
              <a:rPr lang="en-GB" sz="2800" dirty="0" smtClean="0"/>
              <a:t>Catholic school communities promote values that are both Catholic and British. By our words and actions we live out the ‘British’ values listed by the government. However, we do much more than that, seeking to base all that we do on the teachings of Jesus Christ.   </a:t>
            </a:r>
            <a:endParaRPr lang="en-GB" sz="2800" dirty="0"/>
          </a:p>
        </p:txBody>
      </p:sp>
    </p:spTree>
    <p:extLst>
      <p:ext uri="{BB962C8B-B14F-4D97-AF65-F5344CB8AC3E}">
        <p14:creationId xmlns:p14="http://schemas.microsoft.com/office/powerpoint/2010/main" val="37245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6" grpId="0"/>
      <p:bldP spid="7" grpId="0"/>
      <p:bldP spid="13" grpId="0"/>
      <p:bldP spid="15" grpId="0"/>
      <p:bldP spid="2" grpId="0"/>
      <p:bldP spid="3"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07" y="2218638"/>
            <a:ext cx="10515600" cy="1325563"/>
          </a:xfrm>
        </p:spPr>
        <p:txBody>
          <a:bodyPr>
            <a:noAutofit/>
          </a:bodyPr>
          <a:lstStyle/>
          <a:p>
            <a:pPr algn="ctr"/>
            <a:r>
              <a:rPr lang="en-GB" sz="9600" b="1" dirty="0" smtClean="0">
                <a:latin typeface="+mn-lt"/>
              </a:rPr>
              <a:t>What are </a:t>
            </a:r>
            <a:r>
              <a:rPr lang="en-GB" sz="9600" b="1" i="1" dirty="0" smtClean="0">
                <a:latin typeface="+mn-lt"/>
              </a:rPr>
              <a:t>values</a:t>
            </a:r>
            <a:r>
              <a:rPr lang="en-GB" sz="9600" b="1" dirty="0" smtClean="0">
                <a:latin typeface="+mn-lt"/>
              </a:rPr>
              <a:t>? </a:t>
            </a:r>
            <a:endParaRPr lang="en-GB" sz="9600"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023" y="3942072"/>
            <a:ext cx="5478411" cy="2915928"/>
          </a:xfrm>
          <a:prstGeom prst="rect">
            <a:avLst/>
          </a:prstGeom>
        </p:spPr>
      </p:pic>
      <p:sp>
        <p:nvSpPr>
          <p:cNvPr id="5" name="Rectangle 4"/>
          <p:cNvSpPr/>
          <p:nvPr/>
        </p:nvSpPr>
        <p:spPr>
          <a:xfrm rot="21164111">
            <a:off x="514222" y="4436998"/>
            <a:ext cx="3561630"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Respect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rot="541910">
            <a:off x="8639445" y="615506"/>
            <a:ext cx="253768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Courage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p:cNvSpPr/>
          <p:nvPr/>
        </p:nvSpPr>
        <p:spPr>
          <a:xfrm rot="21099223">
            <a:off x="731107" y="634708"/>
            <a:ext cx="255095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Honesty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p:cNvSpPr/>
          <p:nvPr/>
        </p:nvSpPr>
        <p:spPr>
          <a:xfrm>
            <a:off x="3856115" y="4938371"/>
            <a:ext cx="2250937"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Charity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a:off x="4517881" y="829056"/>
            <a:ext cx="2747868"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Kindness</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0038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289" r="11155"/>
          <a:stretch/>
        </p:blipFill>
        <p:spPr>
          <a:xfrm>
            <a:off x="8733459" y="2257059"/>
            <a:ext cx="3461658" cy="4590928"/>
          </a:xfrm>
          <a:prstGeom prst="rect">
            <a:avLst/>
          </a:prstGeom>
        </p:spPr>
      </p:pic>
      <p:sp>
        <p:nvSpPr>
          <p:cNvPr id="2" name="Title 1"/>
          <p:cNvSpPr>
            <a:spLocks noGrp="1"/>
          </p:cNvSpPr>
          <p:nvPr>
            <p:ph type="title"/>
          </p:nvPr>
        </p:nvSpPr>
        <p:spPr>
          <a:xfrm>
            <a:off x="326572" y="571158"/>
            <a:ext cx="11377748" cy="2407477"/>
          </a:xfrm>
        </p:spPr>
        <p:txBody>
          <a:bodyPr>
            <a:normAutofit fontScale="90000"/>
          </a:bodyPr>
          <a:lstStyle/>
          <a:p>
            <a:pPr algn="ctr"/>
            <a:r>
              <a:rPr lang="en-GB" sz="8800" b="1" dirty="0">
                <a:latin typeface="+mn-lt"/>
              </a:rPr>
              <a:t>What are </a:t>
            </a:r>
            <a:r>
              <a:rPr lang="en-GB" sz="8800" b="1" i="1" dirty="0" smtClean="0">
                <a:solidFill>
                  <a:srgbClr val="FF0000"/>
                </a:solidFill>
                <a:latin typeface="+mn-lt"/>
              </a:rPr>
              <a:t>British</a:t>
            </a:r>
            <a:r>
              <a:rPr lang="en-GB" sz="8800" b="1" dirty="0" smtClean="0">
                <a:latin typeface="+mn-lt"/>
              </a:rPr>
              <a:t> </a:t>
            </a:r>
            <a:r>
              <a:rPr lang="en-GB" sz="8800" b="1" i="1" dirty="0" smtClean="0">
                <a:solidFill>
                  <a:schemeClr val="accent5">
                    <a:lumMod val="75000"/>
                  </a:schemeClr>
                </a:solidFill>
                <a:latin typeface="+mn-lt"/>
              </a:rPr>
              <a:t>values</a:t>
            </a:r>
            <a:r>
              <a:rPr lang="en-GB" sz="8800" b="1" dirty="0">
                <a:latin typeface="+mn-lt"/>
              </a:rPr>
              <a:t>? </a:t>
            </a:r>
            <a:endParaRPr lang="en-GB" sz="8800" dirty="0">
              <a:latin typeface="+mn-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32" y="1389"/>
            <a:ext cx="5887617" cy="9022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306" y="10720"/>
            <a:ext cx="5887617" cy="90228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328" r="11111"/>
          <a:stretch/>
        </p:blipFill>
        <p:spPr>
          <a:xfrm flipH="1">
            <a:off x="-3" y="1897166"/>
            <a:ext cx="1744825" cy="4960834"/>
          </a:xfrm>
          <a:prstGeom prst="rect">
            <a:avLst/>
          </a:prstGeom>
        </p:spPr>
      </p:pic>
      <p:pic>
        <p:nvPicPr>
          <p:cNvPr id="1028" name="Picture 4" descr="http://politicsinspires.org/wp-content/uploads/2012/12/BBKPGR_2401433b-300x1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6046" y="2418103"/>
            <a:ext cx="2857500" cy="1781176"/>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b="16063"/>
          <a:stretch/>
        </p:blipFill>
        <p:spPr>
          <a:xfrm>
            <a:off x="2164945" y="3711898"/>
            <a:ext cx="4155309" cy="1965489"/>
          </a:xfrm>
          <a:prstGeom prst="rect">
            <a:avLst/>
          </a:prstGeom>
          <a:effectLst>
            <a:softEdge rad="88900"/>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7159" y="4444133"/>
            <a:ext cx="2146300" cy="2159000"/>
          </a:xfrm>
          <a:prstGeom prst="rect">
            <a:avLst/>
          </a:prstGeom>
        </p:spPr>
      </p:pic>
    </p:spTree>
    <p:extLst>
      <p:ext uri="{BB962C8B-B14F-4D97-AF65-F5344CB8AC3E}">
        <p14:creationId xmlns:p14="http://schemas.microsoft.com/office/powerpoint/2010/main" val="34101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55" y="305832"/>
            <a:ext cx="11832882" cy="1325563"/>
          </a:xfrm>
        </p:spPr>
        <p:txBody>
          <a:bodyPr>
            <a:noAutofit/>
          </a:bodyPr>
          <a:lstStyle/>
          <a:p>
            <a:pPr algn="ctr"/>
            <a:r>
              <a:rPr lang="en-GB" sz="5400" b="1" dirty="0" smtClean="0">
                <a:latin typeface="+mn-lt"/>
              </a:rPr>
              <a:t>Government’s list of Fundamental British Values</a:t>
            </a:r>
            <a:endParaRPr lang="en-GB" sz="5400" b="1" dirty="0">
              <a:latin typeface="+mn-lt"/>
            </a:endParaRPr>
          </a:p>
        </p:txBody>
      </p:sp>
      <p:sp>
        <p:nvSpPr>
          <p:cNvPr id="4" name="Content Placeholder 2"/>
          <p:cNvSpPr>
            <a:spLocks noGrp="1"/>
          </p:cNvSpPr>
          <p:nvPr>
            <p:ph idx="1"/>
          </p:nvPr>
        </p:nvSpPr>
        <p:spPr>
          <a:xfrm>
            <a:off x="456993" y="1995272"/>
            <a:ext cx="11411546" cy="3817020"/>
          </a:xfrm>
        </p:spPr>
        <p:txBody>
          <a:bodyPr>
            <a:noAutofit/>
          </a:bodyPr>
          <a:lstStyle/>
          <a:p>
            <a:pPr marL="0" indent="0">
              <a:buNone/>
            </a:pPr>
            <a:r>
              <a:rPr lang="en-GB" sz="3200" dirty="0" smtClean="0"/>
              <a:t>The government has produced the following list of fundamental British values: </a:t>
            </a:r>
          </a:p>
          <a:p>
            <a:pPr marL="895350" indent="-447675">
              <a:buFont typeface="+mj-lt"/>
              <a:buAutoNum type="arabicPeriod"/>
            </a:pPr>
            <a:r>
              <a:rPr lang="en-GB" sz="3200" dirty="0" smtClean="0"/>
              <a:t>Democracy </a:t>
            </a:r>
          </a:p>
          <a:p>
            <a:pPr marL="895350" indent="-447675">
              <a:buFont typeface="+mj-lt"/>
              <a:buAutoNum type="arabicPeriod"/>
            </a:pPr>
            <a:r>
              <a:rPr lang="en-GB" sz="3200" dirty="0" smtClean="0"/>
              <a:t>The </a:t>
            </a:r>
            <a:r>
              <a:rPr lang="en-GB" sz="3200" dirty="0"/>
              <a:t>R</a:t>
            </a:r>
            <a:r>
              <a:rPr lang="en-GB" sz="3200" dirty="0" smtClean="0"/>
              <a:t>ule </a:t>
            </a:r>
            <a:r>
              <a:rPr lang="en-GB" sz="3200" dirty="0"/>
              <a:t>of L</a:t>
            </a:r>
            <a:r>
              <a:rPr lang="en-GB" sz="3200" dirty="0" smtClean="0"/>
              <a:t>aw </a:t>
            </a:r>
          </a:p>
          <a:p>
            <a:pPr marL="895350" indent="-447675">
              <a:buFont typeface="+mj-lt"/>
              <a:buAutoNum type="arabicPeriod"/>
            </a:pPr>
            <a:r>
              <a:rPr lang="en-GB" sz="3200" dirty="0" smtClean="0"/>
              <a:t>Individual Liberty </a:t>
            </a:r>
          </a:p>
          <a:p>
            <a:pPr marL="895350" indent="-447675">
              <a:buFont typeface="+mj-lt"/>
              <a:buAutoNum type="arabicPeriod"/>
            </a:pPr>
            <a:r>
              <a:rPr lang="en-GB" sz="3200" dirty="0" smtClean="0"/>
              <a:t>Mutual </a:t>
            </a:r>
            <a:r>
              <a:rPr lang="en-GB" sz="3200" dirty="0"/>
              <a:t>R</a:t>
            </a:r>
            <a:r>
              <a:rPr lang="en-GB" sz="3200" dirty="0" smtClean="0"/>
              <a:t>espect </a:t>
            </a:r>
          </a:p>
          <a:p>
            <a:pPr marL="895350" indent="-447675">
              <a:buFont typeface="+mj-lt"/>
              <a:buAutoNum type="arabicPeriod"/>
            </a:pPr>
            <a:r>
              <a:rPr lang="en-GB" sz="3200" dirty="0" smtClean="0"/>
              <a:t>Tolerance </a:t>
            </a:r>
            <a:r>
              <a:rPr lang="en-GB" sz="3200" dirty="0"/>
              <a:t>of those with different faiths and beliefs </a:t>
            </a:r>
          </a:p>
        </p:txBody>
      </p:sp>
    </p:spTree>
    <p:extLst>
      <p:ext uri="{BB962C8B-B14F-4D97-AF65-F5344CB8AC3E}">
        <p14:creationId xmlns:p14="http://schemas.microsoft.com/office/powerpoint/2010/main" val="3193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638" y="4493966"/>
            <a:ext cx="10957425" cy="17448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285223"/>
            <a:ext cx="10515600" cy="1325563"/>
          </a:xfrm>
        </p:spPr>
        <p:txBody>
          <a:bodyPr>
            <a:normAutofit/>
          </a:bodyPr>
          <a:lstStyle/>
          <a:p>
            <a:pPr algn="ctr"/>
            <a:r>
              <a:rPr lang="en-GB" sz="6000" b="1" dirty="0" smtClean="0">
                <a:latin typeface="+mn-lt"/>
              </a:rPr>
              <a:t>British Values and You</a:t>
            </a:r>
            <a:endParaRPr lang="en-GB" sz="6000" b="1" dirty="0">
              <a:latin typeface="+mn-lt"/>
            </a:endParaRPr>
          </a:p>
        </p:txBody>
      </p:sp>
      <p:sp>
        <p:nvSpPr>
          <p:cNvPr id="6" name="TextBox 5"/>
          <p:cNvSpPr txBox="1"/>
          <p:nvPr/>
        </p:nvSpPr>
        <p:spPr>
          <a:xfrm>
            <a:off x="633272" y="1597212"/>
            <a:ext cx="11523216" cy="4347344"/>
          </a:xfrm>
          <a:prstGeom prst="rect">
            <a:avLst/>
          </a:prstGeom>
          <a:noFill/>
        </p:spPr>
        <p:txBody>
          <a:bodyPr wrap="square" rtlCol="0">
            <a:spAutoFit/>
          </a:bodyPr>
          <a:lstStyle/>
          <a:p>
            <a:r>
              <a:rPr lang="en-GB" sz="2800" dirty="0" smtClean="0"/>
              <a:t>Your teacher will allocate one of these values to you</a:t>
            </a:r>
            <a:r>
              <a:rPr lang="en-GB" sz="2800" dirty="0"/>
              <a:t>:</a:t>
            </a:r>
            <a:endParaRPr lang="en-GB" sz="2800" dirty="0" smtClean="0"/>
          </a:p>
          <a:p>
            <a:endParaRPr lang="en-GB" sz="1050" dirty="0" smtClean="0"/>
          </a:p>
          <a:p>
            <a:pPr marL="869950" indent="-514350">
              <a:buFont typeface="+mj-lt"/>
              <a:buAutoNum type="arabicPeriod"/>
            </a:pPr>
            <a:r>
              <a:rPr lang="en-GB" sz="2800" dirty="0"/>
              <a:t>Democracy </a:t>
            </a:r>
          </a:p>
          <a:p>
            <a:pPr marL="869950" indent="-514350">
              <a:buFont typeface="+mj-lt"/>
              <a:buAutoNum type="arabicPeriod"/>
            </a:pPr>
            <a:r>
              <a:rPr lang="en-GB" sz="2800" dirty="0"/>
              <a:t>The </a:t>
            </a:r>
            <a:r>
              <a:rPr lang="en-GB" sz="2800" dirty="0" smtClean="0"/>
              <a:t>Rule </a:t>
            </a:r>
            <a:r>
              <a:rPr lang="en-GB" sz="2800" dirty="0"/>
              <a:t>of </a:t>
            </a:r>
            <a:r>
              <a:rPr lang="en-GB" sz="2800" dirty="0" smtClean="0"/>
              <a:t>Law </a:t>
            </a:r>
            <a:endParaRPr lang="en-GB" sz="2800" dirty="0"/>
          </a:p>
          <a:p>
            <a:pPr marL="869950" indent="-514350">
              <a:buFont typeface="+mj-lt"/>
              <a:buAutoNum type="arabicPeriod"/>
            </a:pPr>
            <a:r>
              <a:rPr lang="en-GB" sz="2800" dirty="0"/>
              <a:t>Individual L</a:t>
            </a:r>
            <a:r>
              <a:rPr lang="en-GB" sz="2800" dirty="0" smtClean="0"/>
              <a:t>iberty </a:t>
            </a:r>
            <a:endParaRPr lang="en-GB" sz="2800" dirty="0"/>
          </a:p>
          <a:p>
            <a:pPr marL="869950" indent="-514350">
              <a:buFont typeface="+mj-lt"/>
              <a:buAutoNum type="arabicPeriod"/>
            </a:pPr>
            <a:r>
              <a:rPr lang="en-GB" sz="2800" dirty="0"/>
              <a:t>Mutual R</a:t>
            </a:r>
            <a:r>
              <a:rPr lang="en-GB" sz="2800" dirty="0" smtClean="0"/>
              <a:t>espect</a:t>
            </a:r>
          </a:p>
          <a:p>
            <a:pPr marL="869950" indent="-514350">
              <a:buFont typeface="+mj-lt"/>
              <a:buAutoNum type="arabicPeriod"/>
            </a:pPr>
            <a:r>
              <a:rPr lang="en-GB" sz="2800" dirty="0"/>
              <a:t>T</a:t>
            </a:r>
            <a:r>
              <a:rPr lang="en-GB" sz="2800" dirty="0" smtClean="0"/>
              <a:t>olerance </a:t>
            </a:r>
            <a:r>
              <a:rPr lang="en-GB" sz="2800" dirty="0"/>
              <a:t>of those with different faiths and beliefs </a:t>
            </a:r>
          </a:p>
          <a:p>
            <a:endParaRPr lang="en-GB" sz="2800" dirty="0"/>
          </a:p>
          <a:p>
            <a:pPr marL="457200" indent="-457200">
              <a:buFont typeface="+mj-lt"/>
              <a:buAutoNum type="arabicPeriod"/>
            </a:pPr>
            <a:r>
              <a:rPr lang="en-GB" sz="2800" b="1" dirty="0" smtClean="0"/>
              <a:t>What do you think this value means?</a:t>
            </a:r>
          </a:p>
          <a:p>
            <a:pPr marL="457200" indent="-457200">
              <a:buFont typeface="+mj-lt"/>
              <a:buAutoNum type="arabicPeriod"/>
            </a:pPr>
            <a:endParaRPr lang="en-GB" sz="1400" b="1" dirty="0" smtClean="0"/>
          </a:p>
          <a:p>
            <a:pPr marL="457200" indent="-457200">
              <a:buFont typeface="+mj-lt"/>
              <a:buAutoNum type="arabicPeriod"/>
            </a:pPr>
            <a:r>
              <a:rPr lang="en-GB" sz="2800" b="1" dirty="0" smtClean="0"/>
              <a:t>How is this value promoted in this school and in our country today? </a:t>
            </a:r>
            <a:endParaRPr lang="en-GB" sz="28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64" y="139537"/>
            <a:ext cx="1304271" cy="1311989"/>
          </a:xfrm>
          <a:prstGeom prst="rect">
            <a:avLst/>
          </a:prstGeom>
        </p:spPr>
      </p:pic>
      <p:pic>
        <p:nvPicPr>
          <p:cNvPr id="2056" name="Picture 8" descr="https://static-secure.guim.co.uk/sys-images/Guardian/About/General/2010/4/2/1270211485928/A-ballot-box-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936" y="152769"/>
            <a:ext cx="2286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06" y="143181"/>
            <a:ext cx="10982438" cy="1325563"/>
          </a:xfrm>
        </p:spPr>
        <p:txBody>
          <a:bodyPr>
            <a:normAutofit/>
          </a:bodyPr>
          <a:lstStyle/>
          <a:p>
            <a:r>
              <a:rPr lang="en-GB" sz="7200" b="1" dirty="0" smtClean="0">
                <a:latin typeface="+mn-lt"/>
              </a:rPr>
              <a:t>Democracy</a:t>
            </a:r>
            <a:endParaRPr lang="en-GB" sz="7200" b="1" dirty="0">
              <a:latin typeface="+mn-lt"/>
            </a:endParaRPr>
          </a:p>
        </p:txBody>
      </p:sp>
      <p:sp>
        <p:nvSpPr>
          <p:cNvPr id="3" name="Content Placeholder 2"/>
          <p:cNvSpPr>
            <a:spLocks noGrp="1"/>
          </p:cNvSpPr>
          <p:nvPr>
            <p:ph idx="1"/>
          </p:nvPr>
        </p:nvSpPr>
        <p:spPr>
          <a:xfrm>
            <a:off x="371362" y="3743793"/>
            <a:ext cx="6775162" cy="2824259"/>
          </a:xfrm>
        </p:spPr>
        <p:txBody>
          <a:bodyPr>
            <a:normAutofit lnSpcReduction="10000"/>
          </a:bodyPr>
          <a:lstStyle/>
          <a:p>
            <a:pPr marL="0" indent="0">
              <a:buNone/>
            </a:pPr>
            <a:r>
              <a:rPr lang="en-GB" b="1" dirty="0" smtClean="0"/>
              <a:t>How could we promote democracy? </a:t>
            </a:r>
            <a:endParaRPr lang="en-GB" b="1" dirty="0"/>
          </a:p>
          <a:p>
            <a:pPr marL="444500" lvl="0" indent="-444500">
              <a:buFont typeface="+mj-lt"/>
              <a:buAutoNum type="arabicPeriod"/>
            </a:pPr>
            <a:r>
              <a:rPr lang="en-GB" sz="2000" dirty="0"/>
              <a:t>Take part in the </a:t>
            </a:r>
            <a:r>
              <a:rPr lang="en-GB" sz="2000" b="1" dirty="0" smtClean="0"/>
              <a:t>School </a:t>
            </a:r>
            <a:r>
              <a:rPr lang="en-GB" sz="2000" b="1" dirty="0"/>
              <a:t>C</a:t>
            </a:r>
            <a:r>
              <a:rPr lang="en-GB" sz="2000" b="1" dirty="0" smtClean="0"/>
              <a:t>ouncil</a:t>
            </a:r>
            <a:endParaRPr lang="en-GB" sz="2000" b="1" dirty="0"/>
          </a:p>
          <a:p>
            <a:pPr marL="444500" lvl="0" indent="-444500">
              <a:buFont typeface="+mj-lt"/>
              <a:buAutoNum type="arabicPeriod"/>
            </a:pPr>
            <a:r>
              <a:rPr lang="en-GB" sz="2000" dirty="0"/>
              <a:t>Hold </a:t>
            </a:r>
            <a:r>
              <a:rPr lang="en-GB" sz="2000" b="1" dirty="0" smtClean="0"/>
              <a:t>mock elections</a:t>
            </a:r>
            <a:endParaRPr lang="en-GB" sz="2000" b="1" dirty="0"/>
          </a:p>
          <a:p>
            <a:pPr marL="444500" lvl="0" indent="-444500">
              <a:buFont typeface="+mj-lt"/>
              <a:buAutoNum type="arabicPeriod"/>
            </a:pPr>
            <a:r>
              <a:rPr lang="en-GB" sz="2000" dirty="0"/>
              <a:t>Take part in </a:t>
            </a:r>
            <a:r>
              <a:rPr lang="en-GB" sz="2000" b="1" dirty="0"/>
              <a:t>debating </a:t>
            </a:r>
            <a:r>
              <a:rPr lang="en-GB" sz="2000" b="1" dirty="0" smtClean="0"/>
              <a:t>competitions</a:t>
            </a:r>
            <a:endParaRPr lang="en-GB" sz="2000" dirty="0"/>
          </a:p>
          <a:p>
            <a:pPr marL="444500" lvl="0" indent="-444500">
              <a:buFont typeface="+mj-lt"/>
              <a:buAutoNum type="arabicPeriod"/>
            </a:pPr>
            <a:r>
              <a:rPr lang="en-GB" sz="2000" b="1" dirty="0"/>
              <a:t>Invite MPs </a:t>
            </a:r>
            <a:r>
              <a:rPr lang="en-GB" sz="2000" dirty="0"/>
              <a:t>and other speakers to the school </a:t>
            </a:r>
          </a:p>
          <a:p>
            <a:pPr marL="444500" lvl="0" indent="-444500">
              <a:buFont typeface="+mj-lt"/>
              <a:buAutoNum type="arabicPeriod"/>
            </a:pPr>
            <a:r>
              <a:rPr lang="en-GB" sz="2000" b="1" dirty="0"/>
              <a:t>Visit</a:t>
            </a:r>
            <a:r>
              <a:rPr lang="en-GB" sz="2000" dirty="0"/>
              <a:t> parliaments, assemblies and local councils </a:t>
            </a:r>
          </a:p>
          <a:p>
            <a:pPr marL="444500" lvl="0" indent="-444500">
              <a:buFont typeface="+mj-lt"/>
              <a:buAutoNum type="arabicPeriod"/>
            </a:pPr>
            <a:r>
              <a:rPr lang="en-GB" sz="2000" dirty="0" smtClean="0"/>
              <a:t>Participate </a:t>
            </a:r>
            <a:r>
              <a:rPr lang="en-GB" sz="2000" dirty="0"/>
              <a:t>in the </a:t>
            </a:r>
            <a:r>
              <a:rPr lang="en-GB" sz="2000" b="1" dirty="0">
                <a:hlinkClick r:id="rId2"/>
              </a:rPr>
              <a:t>UK Youth </a:t>
            </a:r>
            <a:r>
              <a:rPr lang="en-GB" sz="2000" b="1" dirty="0" smtClean="0">
                <a:hlinkClick r:id="rId2"/>
              </a:rPr>
              <a:t>Parliament</a:t>
            </a:r>
            <a:endParaRPr lang="en-GB" sz="2000" b="1" dirty="0" smtClean="0"/>
          </a:p>
          <a:p>
            <a:pPr marL="0" lvl="0" indent="0">
              <a:buNone/>
            </a:pPr>
            <a:endParaRPr lang="en-GB" dirty="0"/>
          </a:p>
          <a:p>
            <a:endParaRPr lang="en-GB" dirty="0"/>
          </a:p>
        </p:txBody>
      </p:sp>
      <p:sp>
        <p:nvSpPr>
          <p:cNvPr id="4" name="TextBox 3"/>
          <p:cNvSpPr txBox="1"/>
          <p:nvPr/>
        </p:nvSpPr>
        <p:spPr>
          <a:xfrm>
            <a:off x="371362" y="1408006"/>
            <a:ext cx="8612840" cy="2123658"/>
          </a:xfrm>
          <a:prstGeom prst="rect">
            <a:avLst/>
          </a:prstGeom>
          <a:noFill/>
        </p:spPr>
        <p:txBody>
          <a:bodyPr wrap="square" rtlCol="0">
            <a:spAutoFit/>
          </a:bodyPr>
          <a:lstStyle/>
          <a:p>
            <a:r>
              <a:rPr lang="en-GB" sz="2800" b="1" dirty="0"/>
              <a:t>What is it</a:t>
            </a:r>
            <a:r>
              <a:rPr lang="en-GB" sz="2800" b="1" dirty="0" smtClean="0"/>
              <a:t>?</a:t>
            </a:r>
          </a:p>
          <a:p>
            <a:endParaRPr lang="en-GB" sz="1400" dirty="0"/>
          </a:p>
          <a:p>
            <a:r>
              <a:rPr lang="en-GB" sz="2000" dirty="0" smtClean="0"/>
              <a:t>“Demos” is the Greek word for “people”. “Crat” is the Greek word for “power” so democracy is “</a:t>
            </a:r>
            <a:r>
              <a:rPr lang="en-GB" sz="2000" b="1" dirty="0" smtClean="0"/>
              <a:t>people power</a:t>
            </a:r>
            <a:r>
              <a:rPr lang="en-GB" sz="2000" dirty="0" smtClean="0"/>
              <a:t>”.  </a:t>
            </a:r>
          </a:p>
          <a:p>
            <a:endParaRPr lang="en-GB" sz="1000" dirty="0"/>
          </a:p>
          <a:p>
            <a:r>
              <a:rPr lang="en-GB" sz="2000" dirty="0"/>
              <a:t>In his Gettysburg </a:t>
            </a:r>
            <a:r>
              <a:rPr lang="en-GB" sz="2000" dirty="0" smtClean="0"/>
              <a:t>Address (1863) </a:t>
            </a:r>
            <a:r>
              <a:rPr lang="en-GB" sz="2000" dirty="0"/>
              <a:t>Abraham Lincoln described “</a:t>
            </a:r>
            <a:r>
              <a:rPr lang="en-GB" sz="2000" b="1" dirty="0"/>
              <a:t>government of the people, by the people, for the </a:t>
            </a:r>
            <a:r>
              <a:rPr lang="en-GB" sz="2000" b="1" dirty="0" smtClean="0"/>
              <a:t>people</a:t>
            </a:r>
            <a:r>
              <a:rPr lang="en-GB" sz="2000" dirty="0" smtClean="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640" y="0"/>
            <a:ext cx="3996881" cy="21182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4612" y="3227609"/>
            <a:ext cx="2849903" cy="16906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4612" y="4893779"/>
            <a:ext cx="2852899" cy="19642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1314" y="-1"/>
            <a:ext cx="2863201" cy="3227609"/>
          </a:xfrm>
          <a:prstGeom prst="rect">
            <a:avLst/>
          </a:prstGeom>
        </p:spPr>
      </p:pic>
      <p:sp>
        <p:nvSpPr>
          <p:cNvPr id="11" name="Rounded Rectangle 10"/>
          <p:cNvSpPr/>
          <p:nvPr/>
        </p:nvSpPr>
        <p:spPr>
          <a:xfrm>
            <a:off x="6161102" y="3320249"/>
            <a:ext cx="2862841" cy="33386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294272" y="3391073"/>
            <a:ext cx="2725444" cy="3200876"/>
          </a:xfrm>
          <a:prstGeom prst="rect">
            <a:avLst/>
          </a:prstGeom>
          <a:noFill/>
        </p:spPr>
        <p:txBody>
          <a:bodyPr wrap="square" rtlCol="0">
            <a:spAutoFit/>
          </a:bodyPr>
          <a:lstStyle/>
          <a:p>
            <a:r>
              <a:rPr lang="en-GB" dirty="0" smtClean="0"/>
              <a:t>How could </a:t>
            </a:r>
            <a:r>
              <a:rPr lang="en-GB" b="1" u="sng" dirty="0" smtClean="0"/>
              <a:t>you</a:t>
            </a:r>
            <a:r>
              <a:rPr lang="en-GB" dirty="0" smtClean="0"/>
              <a:t> tell your Member of Parliament (MP) what you think about our country and the world?</a:t>
            </a:r>
          </a:p>
          <a:p>
            <a:endParaRPr lang="en-GB" sz="1100" dirty="0"/>
          </a:p>
          <a:p>
            <a:r>
              <a:rPr lang="en-GB" dirty="0" smtClean="0"/>
              <a:t>Watch </a:t>
            </a:r>
            <a:r>
              <a:rPr lang="en-GB" dirty="0" smtClean="0">
                <a:hlinkClick r:id="rId7"/>
              </a:rPr>
              <a:t>this video</a:t>
            </a:r>
            <a:r>
              <a:rPr lang="en-GB" dirty="0" smtClean="0"/>
              <a:t> showing how some people contact their MPs.</a:t>
            </a:r>
          </a:p>
          <a:p>
            <a:endParaRPr lang="en-GB" sz="1100" dirty="0"/>
          </a:p>
          <a:p>
            <a:r>
              <a:rPr lang="en-GB" b="1" dirty="0" smtClean="0"/>
              <a:t>What changes would you campaign for? </a:t>
            </a:r>
            <a:endParaRPr lang="en-GB" b="1" dirty="0"/>
          </a:p>
        </p:txBody>
      </p:sp>
    </p:spTree>
    <p:extLst>
      <p:ext uri="{BB962C8B-B14F-4D97-AF65-F5344CB8AC3E}">
        <p14:creationId xmlns:p14="http://schemas.microsoft.com/office/powerpoint/2010/main" val="77476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 y="365125"/>
            <a:ext cx="11484864" cy="1325563"/>
          </a:xfrm>
        </p:spPr>
        <p:txBody>
          <a:bodyPr>
            <a:normAutofit/>
          </a:bodyPr>
          <a:lstStyle/>
          <a:p>
            <a:r>
              <a:rPr lang="en-GB" sz="7200" b="1" dirty="0" smtClean="0">
                <a:latin typeface="+mn-lt"/>
              </a:rPr>
              <a:t>Rule of Law</a:t>
            </a:r>
            <a:endParaRPr lang="en-GB" sz="7200" b="1" dirty="0">
              <a:latin typeface="+mn-lt"/>
            </a:endParaRPr>
          </a:p>
        </p:txBody>
      </p:sp>
      <p:sp>
        <p:nvSpPr>
          <p:cNvPr id="3" name="Content Placeholder 2"/>
          <p:cNvSpPr>
            <a:spLocks noGrp="1"/>
          </p:cNvSpPr>
          <p:nvPr>
            <p:ph idx="1"/>
          </p:nvPr>
        </p:nvSpPr>
        <p:spPr>
          <a:xfrm>
            <a:off x="353568" y="3136034"/>
            <a:ext cx="8972694" cy="3380096"/>
          </a:xfrm>
        </p:spPr>
        <p:txBody>
          <a:bodyPr>
            <a:noAutofit/>
          </a:bodyPr>
          <a:lstStyle/>
          <a:p>
            <a:pPr marL="0" indent="0">
              <a:buNone/>
            </a:pPr>
            <a:r>
              <a:rPr lang="en-GB" sz="2200" b="1" dirty="0" smtClean="0"/>
              <a:t>How could we promoted the Rule of Law?</a:t>
            </a:r>
            <a:endParaRPr lang="en-GB" sz="2200" b="1" dirty="0"/>
          </a:p>
          <a:p>
            <a:pPr marL="457200" indent="-457200">
              <a:buFont typeface="+mj-lt"/>
              <a:buAutoNum type="arabicPeriod"/>
            </a:pPr>
            <a:r>
              <a:rPr lang="en-GB" sz="2200" dirty="0"/>
              <a:t>Create some “class rules” together </a:t>
            </a:r>
          </a:p>
          <a:p>
            <a:pPr marL="457200" lvl="0" indent="-457200">
              <a:buFont typeface="+mj-lt"/>
              <a:buAutoNum type="arabicPeriod"/>
            </a:pPr>
            <a:r>
              <a:rPr lang="en-GB" sz="2200" dirty="0" smtClean="0"/>
              <a:t>Obey </a:t>
            </a:r>
            <a:r>
              <a:rPr lang="en-GB" sz="2200" dirty="0"/>
              <a:t>school rules</a:t>
            </a:r>
          </a:p>
          <a:p>
            <a:pPr marL="457200" lvl="0" indent="-457200">
              <a:buFont typeface="+mj-lt"/>
              <a:buAutoNum type="arabicPeriod"/>
            </a:pPr>
            <a:r>
              <a:rPr lang="en-GB" sz="2200" dirty="0" smtClean="0"/>
              <a:t>Organise </a:t>
            </a:r>
            <a:r>
              <a:rPr lang="en-GB" sz="2200" dirty="0"/>
              <a:t>visits from the police service to reinforce the message of right and </a:t>
            </a:r>
            <a:r>
              <a:rPr lang="en-GB" sz="2200" dirty="0" smtClean="0"/>
              <a:t>wrong</a:t>
            </a:r>
          </a:p>
          <a:p>
            <a:pPr marL="457200" lvl="0" indent="-457200">
              <a:buFont typeface="+mj-lt"/>
              <a:buAutoNum type="arabicPeriod"/>
            </a:pPr>
            <a:r>
              <a:rPr lang="en-GB" sz="2200" dirty="0" smtClean="0"/>
              <a:t>Hold a mock trial – visit </a:t>
            </a:r>
            <a:r>
              <a:rPr lang="en-GB" sz="2200" dirty="0" smtClean="0">
                <a:hlinkClick r:id="rId2"/>
              </a:rPr>
              <a:t>this</a:t>
            </a:r>
            <a:r>
              <a:rPr lang="en-GB" sz="2200" dirty="0" smtClean="0"/>
              <a:t> website to find a step by step guide, including a script, guidance for each role and mock evidence. </a:t>
            </a:r>
            <a:r>
              <a:rPr lang="en-GB" sz="2200" dirty="0"/>
              <a:t>(</a:t>
            </a:r>
            <a:r>
              <a:rPr lang="en-GB" sz="2200" dirty="0">
                <a:hlinkClick r:id="rId2"/>
              </a:rPr>
              <a:t>http://</a:t>
            </a:r>
            <a:r>
              <a:rPr lang="en-GB" sz="2200" dirty="0" smtClean="0">
                <a:hlinkClick r:id="rId2"/>
              </a:rPr>
              <a:t>www.citizenshipfoundation.org.uk/lib_res_pdf/0122.pdf</a:t>
            </a:r>
            <a:r>
              <a:rPr lang="en-GB" sz="2200" dirty="0" smtClean="0"/>
              <a:t>) </a:t>
            </a:r>
          </a:p>
        </p:txBody>
      </p:sp>
      <p:sp>
        <p:nvSpPr>
          <p:cNvPr id="4" name="TextBox 3"/>
          <p:cNvSpPr txBox="1"/>
          <p:nvPr/>
        </p:nvSpPr>
        <p:spPr>
          <a:xfrm>
            <a:off x="353568" y="1606709"/>
            <a:ext cx="8972694" cy="1323439"/>
          </a:xfrm>
          <a:prstGeom prst="rect">
            <a:avLst/>
          </a:prstGeom>
          <a:noFill/>
        </p:spPr>
        <p:txBody>
          <a:bodyPr wrap="square" rtlCol="0">
            <a:spAutoFit/>
          </a:bodyPr>
          <a:lstStyle/>
          <a:p>
            <a:r>
              <a:rPr lang="en-GB" sz="2200" b="1" dirty="0"/>
              <a:t>What is it?</a:t>
            </a:r>
          </a:p>
          <a:p>
            <a:endParaRPr lang="en-GB" sz="1400" dirty="0" smtClean="0"/>
          </a:p>
          <a:p>
            <a:r>
              <a:rPr lang="en-GB" sz="2200" dirty="0" smtClean="0"/>
              <a:t>Everyone has to obey the law. Anyone who breaks the law will be held to account fairly. The rich and powerful do not get special treatment.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4735" y="121544"/>
            <a:ext cx="2169026" cy="2181861"/>
          </a:xfrm>
          <a:prstGeom prst="rect">
            <a:avLst/>
          </a:prstGeom>
        </p:spPr>
      </p:pic>
      <p:pic>
        <p:nvPicPr>
          <p:cNvPr id="3074" name="Picture 2" descr="http://i.dailymail.co.uk/i/pix/2015/06/24/00/087BE14D000005DC-0-A_rebellious_generation_of_lawyers_who_grew_up_in_the_disrespect-a-86_1435102643067.jpg"/>
          <p:cNvPicPr>
            <a:picLocks noChangeAspect="1" noChangeArrowheads="1"/>
          </p:cNvPicPr>
          <p:nvPr/>
        </p:nvPicPr>
        <p:blipFill rotWithShape="1">
          <a:blip r:embed="rId4">
            <a:extLst>
              <a:ext uri="{28A0092B-C50C-407E-A947-70E740481C1C}">
                <a14:useLocalDpi xmlns:a14="http://schemas.microsoft.com/office/drawing/2010/main" val="0"/>
              </a:ext>
            </a:extLst>
          </a:blip>
          <a:srcRect l="9310" r="9664" b="2280"/>
          <a:stretch/>
        </p:blipFill>
        <p:spPr bwMode="auto">
          <a:xfrm>
            <a:off x="9774736" y="2411751"/>
            <a:ext cx="2303214" cy="24053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tatic-secure.guim.co.uk/sys-images/Guardian/Pix/pictures/2012/11/11/1352638266450/Metropolitan-police-badge-009.jpg"/>
          <p:cNvPicPr>
            <a:picLocks noChangeAspect="1" noChangeArrowheads="1"/>
          </p:cNvPicPr>
          <p:nvPr/>
        </p:nvPicPr>
        <p:blipFill rotWithShape="1">
          <a:blip r:embed="rId5">
            <a:extLst>
              <a:ext uri="{28A0092B-C50C-407E-A947-70E740481C1C}">
                <a14:useLocalDpi xmlns:a14="http://schemas.microsoft.com/office/drawing/2010/main" val="0"/>
              </a:ext>
            </a:extLst>
          </a:blip>
          <a:srcRect l="4668" r="8254"/>
          <a:stretch/>
        </p:blipFill>
        <p:spPr bwMode="auto">
          <a:xfrm>
            <a:off x="9774736" y="4929133"/>
            <a:ext cx="2303214" cy="158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365125"/>
            <a:ext cx="11023862" cy="1100409"/>
          </a:xfrm>
        </p:spPr>
        <p:txBody>
          <a:bodyPr>
            <a:normAutofit/>
          </a:bodyPr>
          <a:lstStyle/>
          <a:p>
            <a:r>
              <a:rPr lang="en-GB" sz="5400" b="1" dirty="0" smtClean="0">
                <a:latin typeface="+mn-lt"/>
              </a:rPr>
              <a:t>Activity: Rule </a:t>
            </a:r>
            <a:r>
              <a:rPr lang="en-GB" sz="5400" b="1" dirty="0">
                <a:latin typeface="+mn-lt"/>
              </a:rPr>
              <a:t>of </a:t>
            </a:r>
            <a:r>
              <a:rPr lang="en-GB" sz="5400" b="1" dirty="0" smtClean="0">
                <a:latin typeface="+mn-lt"/>
              </a:rPr>
              <a:t>Law</a:t>
            </a:r>
            <a:endParaRPr lang="en-GB" sz="5400" dirty="0">
              <a:latin typeface="+mn-lt"/>
            </a:endParaRPr>
          </a:p>
        </p:txBody>
      </p:sp>
      <p:sp>
        <p:nvSpPr>
          <p:cNvPr id="3" name="Content Placeholder 2"/>
          <p:cNvSpPr>
            <a:spLocks noGrp="1"/>
          </p:cNvSpPr>
          <p:nvPr>
            <p:ph idx="1"/>
          </p:nvPr>
        </p:nvSpPr>
        <p:spPr>
          <a:xfrm>
            <a:off x="329938" y="1568139"/>
            <a:ext cx="11528982" cy="4608824"/>
          </a:xfrm>
        </p:spPr>
        <p:txBody>
          <a:bodyPr/>
          <a:lstStyle/>
          <a:p>
            <a:pPr marL="0" indent="0">
              <a:buNone/>
            </a:pPr>
            <a:r>
              <a:rPr lang="en-GB" dirty="0" smtClean="0"/>
              <a:t>Jesus told the Pharisees to ‘render unto Caesar the things that are Caesar’s, and unto God the things that are God’s’: watch </a:t>
            </a:r>
            <a:r>
              <a:rPr lang="en-GB" dirty="0" smtClean="0">
                <a:hlinkClick r:id="rId2"/>
              </a:rPr>
              <a:t>this video.</a:t>
            </a:r>
            <a:endParaRPr lang="en-GB" dirty="0" smtClean="0"/>
          </a:p>
          <a:p>
            <a:pPr marL="514350" indent="-514350">
              <a:buFont typeface="+mj-lt"/>
              <a:buAutoNum type="arabicPeriod"/>
            </a:pPr>
            <a:r>
              <a:rPr lang="en-GB" dirty="0" smtClean="0"/>
              <a:t>Who was Caesar?</a:t>
            </a:r>
          </a:p>
          <a:p>
            <a:pPr marL="514350" indent="-514350">
              <a:buFont typeface="+mj-lt"/>
              <a:buAutoNum type="arabicPeriod"/>
            </a:pPr>
            <a:r>
              <a:rPr lang="en-GB" dirty="0" smtClean="0"/>
              <a:t>What does Jesus tell the Pharisees to give to Caesar?</a:t>
            </a:r>
          </a:p>
          <a:p>
            <a:pPr marL="514350" indent="-514350">
              <a:buFont typeface="+mj-lt"/>
              <a:buAutoNum type="arabicPeriod"/>
            </a:pPr>
            <a:r>
              <a:rPr lang="en-GB" dirty="0" smtClean="0"/>
              <a:t>What does Jesus mean by giving God the things that are God’s? </a:t>
            </a:r>
          </a:p>
          <a:p>
            <a:pPr marL="514350" indent="-514350">
              <a:buFont typeface="+mj-lt"/>
              <a:buAutoNum type="arabicPeriod"/>
            </a:pPr>
            <a:endParaRPr lang="en-GB" dirty="0"/>
          </a:p>
        </p:txBody>
      </p:sp>
      <p:pic>
        <p:nvPicPr>
          <p:cNvPr id="6" name="Picture 5"/>
          <p:cNvPicPr/>
          <p:nvPr/>
        </p:nvPicPr>
        <p:blipFill rotWithShape="1">
          <a:blip r:embed="rId3"/>
          <a:srcRect l="15254" t="15717" r="54349" b="56388"/>
          <a:stretch/>
        </p:blipFill>
        <p:spPr bwMode="auto">
          <a:xfrm>
            <a:off x="1176516" y="4165458"/>
            <a:ext cx="4917913" cy="2234020"/>
          </a:xfrm>
          <a:prstGeom prst="rect">
            <a:avLst/>
          </a:prstGeom>
          <a:ln>
            <a:noFill/>
          </a:ln>
          <a:effectLst>
            <a:softEdge rad="38100"/>
          </a:effectLst>
          <a:extLst>
            <a:ext uri="{53640926-AAD7-44D8-BBD7-CCE9431645EC}">
              <a14:shadowObscured xmlns:a14="http://schemas.microsoft.com/office/drawing/2010/main"/>
            </a:ext>
          </a:extLst>
        </p:spPr>
      </p:pic>
      <p:pic>
        <p:nvPicPr>
          <p:cNvPr id="1028" name="Picture 4" descr="http://wakaleaks.co.nz/wp-content/uploads/2014/03/the-rule-of-la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2325" y="82538"/>
            <a:ext cx="2106135" cy="148560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036" name="Picture 12" descr="http://static.comicvine.com/uploads/original/0/77/289414-87739-julius-caes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6033" y="4164827"/>
            <a:ext cx="2969636" cy="223465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4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449977" y="91554"/>
            <a:ext cx="4488025" cy="298831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376" y="365125"/>
            <a:ext cx="11521440" cy="1325563"/>
          </a:xfrm>
        </p:spPr>
        <p:txBody>
          <a:bodyPr>
            <a:normAutofit/>
          </a:bodyPr>
          <a:lstStyle/>
          <a:p>
            <a:r>
              <a:rPr lang="en-GB" sz="7200" b="1" dirty="0" smtClean="0">
                <a:latin typeface="+mn-lt"/>
              </a:rPr>
              <a:t>Individual Liberty</a:t>
            </a:r>
            <a:endParaRPr lang="en-GB" sz="7200" b="1" dirty="0">
              <a:latin typeface="+mn-lt"/>
            </a:endParaRPr>
          </a:p>
        </p:txBody>
      </p:sp>
      <p:sp>
        <p:nvSpPr>
          <p:cNvPr id="3" name="Content Placeholder 2"/>
          <p:cNvSpPr>
            <a:spLocks noGrp="1"/>
          </p:cNvSpPr>
          <p:nvPr>
            <p:ph idx="1"/>
          </p:nvPr>
        </p:nvSpPr>
        <p:spPr>
          <a:xfrm>
            <a:off x="1713500" y="3156200"/>
            <a:ext cx="10149316" cy="3701799"/>
          </a:xfrm>
        </p:spPr>
        <p:txBody>
          <a:bodyPr>
            <a:normAutofit/>
          </a:bodyPr>
          <a:lstStyle/>
          <a:p>
            <a:pPr marL="0" indent="0">
              <a:buNone/>
            </a:pPr>
            <a:r>
              <a:rPr lang="en-GB" sz="2400" b="1" dirty="0" smtClean="0"/>
              <a:t>How </a:t>
            </a:r>
            <a:r>
              <a:rPr lang="en-GB" sz="2400" b="1" dirty="0"/>
              <a:t>can </a:t>
            </a:r>
            <a:r>
              <a:rPr lang="en-GB" sz="2400" b="1" dirty="0" smtClean="0"/>
              <a:t>we promote individual liberty?</a:t>
            </a:r>
            <a:endParaRPr lang="en-GB" sz="2400" b="1" dirty="0"/>
          </a:p>
          <a:p>
            <a:pPr marL="457200" lvl="0" indent="-457200">
              <a:buFont typeface="+mj-lt"/>
              <a:buAutoNum type="arabicPeriod"/>
            </a:pPr>
            <a:r>
              <a:rPr lang="en-GB" sz="2400" dirty="0"/>
              <a:t>Inform your conscience to make sure that your decisions will not be harmful to </a:t>
            </a:r>
            <a:r>
              <a:rPr lang="en-GB" sz="2400" dirty="0" smtClean="0"/>
              <a:t>anyone.</a:t>
            </a:r>
            <a:endParaRPr lang="en-GB" sz="2400" dirty="0"/>
          </a:p>
          <a:p>
            <a:pPr marL="457200" lvl="0" indent="-457200">
              <a:buFont typeface="+mj-lt"/>
              <a:buAutoNum type="arabicPeriod"/>
            </a:pPr>
            <a:r>
              <a:rPr lang="en-GB" sz="2400" dirty="0"/>
              <a:t>Think, what is the most loving thing to do?</a:t>
            </a:r>
          </a:p>
          <a:p>
            <a:pPr marL="457200" lvl="0" indent="-457200">
              <a:buFont typeface="+mj-lt"/>
              <a:buAutoNum type="arabicPeriod"/>
            </a:pPr>
            <a:r>
              <a:rPr lang="en-GB" sz="2400" dirty="0" smtClean="0"/>
              <a:t>Reflect </a:t>
            </a:r>
            <a:r>
              <a:rPr lang="en-GB" sz="2400" dirty="0"/>
              <a:t>and take </a:t>
            </a:r>
            <a:r>
              <a:rPr lang="en-GB" sz="2400" dirty="0" smtClean="0"/>
              <a:t>responsibility for thinking about </a:t>
            </a:r>
            <a:r>
              <a:rPr lang="en-GB" sz="2400" dirty="0"/>
              <a:t>your </a:t>
            </a:r>
            <a:r>
              <a:rPr lang="en-GB" sz="2400" dirty="0" smtClean="0"/>
              <a:t>vocation.</a:t>
            </a:r>
          </a:p>
          <a:p>
            <a:pPr marL="0" lvl="0" indent="0">
              <a:buNone/>
            </a:pPr>
            <a:endParaRPr lang="en-GB" sz="2400" dirty="0"/>
          </a:p>
        </p:txBody>
      </p:sp>
      <p:sp>
        <p:nvSpPr>
          <p:cNvPr id="4" name="TextBox 3"/>
          <p:cNvSpPr txBox="1"/>
          <p:nvPr/>
        </p:nvSpPr>
        <p:spPr>
          <a:xfrm>
            <a:off x="341376" y="1387100"/>
            <a:ext cx="7001817" cy="1692771"/>
          </a:xfrm>
          <a:prstGeom prst="rect">
            <a:avLst/>
          </a:prstGeom>
          <a:noFill/>
        </p:spPr>
        <p:txBody>
          <a:bodyPr wrap="square" rtlCol="0">
            <a:spAutoFit/>
          </a:bodyPr>
          <a:lstStyle/>
          <a:p>
            <a:r>
              <a:rPr lang="en-GB" sz="2400" b="1" dirty="0"/>
              <a:t>What is it</a:t>
            </a:r>
            <a:r>
              <a:rPr lang="en-GB" sz="2400" b="1" dirty="0" smtClean="0"/>
              <a:t>?</a:t>
            </a:r>
          </a:p>
          <a:p>
            <a:endParaRPr lang="en-GB" sz="800" dirty="0">
              <a:sym typeface="Wingdings" panose="05000000000000000000" pitchFamily="2" charset="2"/>
            </a:endParaRPr>
          </a:p>
          <a:p>
            <a:r>
              <a:rPr lang="en-GB" sz="2400" dirty="0" smtClean="0"/>
              <a:t>The right of people to </a:t>
            </a:r>
            <a:r>
              <a:rPr lang="en-GB" sz="2400" dirty="0"/>
              <a:t>decide how they choose to live their lives, as long as this does not have a negative impact on the lives of others</a:t>
            </a:r>
            <a:r>
              <a:rPr lang="en-GB" sz="2400" dirty="0" smtClean="0"/>
              <a:t>.</a:t>
            </a:r>
            <a:endParaRPr lang="en-GB" sz="24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7192" r="28576"/>
          <a:stretch/>
        </p:blipFill>
        <p:spPr>
          <a:xfrm>
            <a:off x="68490" y="3247637"/>
            <a:ext cx="1538226" cy="3477595"/>
          </a:xfrm>
          <a:prstGeom prst="rect">
            <a:avLst/>
          </a:prstGeom>
        </p:spPr>
      </p:pic>
      <p:sp>
        <p:nvSpPr>
          <p:cNvPr id="6" name="Rectangle 5"/>
          <p:cNvSpPr/>
          <p:nvPr/>
        </p:nvSpPr>
        <p:spPr>
          <a:xfrm>
            <a:off x="7509295" y="217549"/>
            <a:ext cx="4353521" cy="2862322"/>
          </a:xfrm>
          <a:prstGeom prst="rect">
            <a:avLst/>
          </a:prstGeom>
        </p:spPr>
        <p:txBody>
          <a:bodyPr wrap="square">
            <a:spAutoFit/>
          </a:bodyPr>
          <a:lstStyle/>
          <a:p>
            <a:r>
              <a:rPr lang="en-GB" sz="2400" b="1" i="1" dirty="0" smtClean="0">
                <a:solidFill>
                  <a:srgbClr val="252525"/>
                </a:solidFill>
                <a:latin typeface="Arial" panose="020B0604020202020204" pitchFamily="34" charset="0"/>
              </a:rPr>
              <a:t>“The </a:t>
            </a:r>
            <a:r>
              <a:rPr lang="en-GB" sz="2400" b="1" i="1" dirty="0">
                <a:solidFill>
                  <a:srgbClr val="252525"/>
                </a:solidFill>
                <a:latin typeface="Arial" panose="020B0604020202020204" pitchFamily="34" charset="0"/>
              </a:rPr>
              <a:t>only purpose for which power can be rightfully exercised over any member of a </a:t>
            </a:r>
            <a:r>
              <a:rPr lang="en-GB" sz="2400" b="1" i="1" dirty="0" smtClean="0">
                <a:solidFill>
                  <a:srgbClr val="252525"/>
                </a:solidFill>
                <a:latin typeface="Arial" panose="020B0604020202020204" pitchFamily="34" charset="0"/>
              </a:rPr>
              <a:t>civilised </a:t>
            </a:r>
            <a:r>
              <a:rPr lang="en-GB" sz="2400" b="1" i="1" dirty="0">
                <a:solidFill>
                  <a:srgbClr val="252525"/>
                </a:solidFill>
                <a:latin typeface="Arial" panose="020B0604020202020204" pitchFamily="34" charset="0"/>
              </a:rPr>
              <a:t>community, against his will, is to prevent harm to </a:t>
            </a:r>
            <a:r>
              <a:rPr lang="en-GB" sz="2400" b="1" i="1" dirty="0" smtClean="0">
                <a:solidFill>
                  <a:srgbClr val="252525"/>
                </a:solidFill>
                <a:latin typeface="Arial" panose="020B0604020202020204" pitchFamily="34" charset="0"/>
              </a:rPr>
              <a:t>others.”</a:t>
            </a:r>
          </a:p>
          <a:p>
            <a:endParaRPr lang="en-GB" sz="1400" b="1" i="1" dirty="0" smtClean="0">
              <a:solidFill>
                <a:srgbClr val="252525"/>
              </a:solidFill>
              <a:latin typeface="Arial" panose="020B0604020202020204" pitchFamily="34" charset="0"/>
            </a:endParaRPr>
          </a:p>
          <a:p>
            <a:pPr algn="r"/>
            <a:r>
              <a:rPr lang="en-GB" sz="2000" dirty="0" smtClean="0">
                <a:solidFill>
                  <a:srgbClr val="252525"/>
                </a:solidFill>
                <a:latin typeface="Arial" panose="020B0604020202020204" pitchFamily="34" charset="0"/>
              </a:rPr>
              <a:t>John Stuart Mill, On Liberty (1859)</a:t>
            </a:r>
            <a:endParaRPr lang="en-GB" sz="2000" dirty="0"/>
          </a:p>
        </p:txBody>
      </p:sp>
    </p:spTree>
    <p:extLst>
      <p:ext uri="{BB962C8B-B14F-4D97-AF65-F5344CB8AC3E}">
        <p14:creationId xmlns:p14="http://schemas.microsoft.com/office/powerpoint/2010/main" val="13862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20F02722C184799D76086B893F830" ma:contentTypeVersion="2" ma:contentTypeDescription="Create a new document." ma:contentTypeScope="" ma:versionID="649039efdaafa859d5a4d772a734c5a0">
  <xsd:schema xmlns:xsd="http://www.w3.org/2001/XMLSchema" xmlns:xs="http://www.w3.org/2001/XMLSchema" xmlns:p="http://schemas.microsoft.com/office/2006/metadata/properties" xmlns:ns2="bc4d8b03-4e62-4820-8f1e-8615b11f99ba" xmlns:ns3="20e04948-bef4-4616-87dc-2445635594a1" targetNamespace="http://schemas.microsoft.com/office/2006/metadata/properties" ma:root="true" ma:fieldsID="8fb793697369c2c11225cec702485abc" ns2:_="" ns3:_="">
    <xsd:import namespace="bc4d8b03-4e62-4820-8f1e-8615b11f99ba"/>
    <xsd:import namespace="20e04948-bef4-4616-87dc-2445635594a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d8b03-4e62-4820-8f1e-8615b11f99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e04948-bef4-4616-87dc-2445635594a1"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c4d8b03-4e62-4820-8f1e-8615b11f99ba">
      <UserInfo>
        <DisplayName>Peter Taylor</DisplayName>
        <AccountId>35</AccountId>
        <AccountType/>
      </UserInfo>
      <UserInfo>
        <DisplayName>Marie Southall</DisplayName>
        <AccountId>18</AccountId>
        <AccountType/>
      </UserInfo>
      <UserInfo>
        <DisplayName>Greg Pope</DisplayName>
        <AccountId>34</AccountId>
        <AccountType/>
      </UserInfo>
    </SharedWithUsers>
  </documentManagement>
</p:properties>
</file>

<file path=customXml/itemProps1.xml><?xml version="1.0" encoding="utf-8"?>
<ds:datastoreItem xmlns:ds="http://schemas.openxmlformats.org/officeDocument/2006/customXml" ds:itemID="{9466A88E-F51F-4A3E-9907-8ECDB1D31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4d8b03-4e62-4820-8f1e-8615b11f99ba"/>
    <ds:schemaRef ds:uri="20e04948-bef4-4616-87dc-244563559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28F63C-9AE7-40D2-A836-F5420369E8FD}">
  <ds:schemaRefs>
    <ds:schemaRef ds:uri="http://schemas.microsoft.com/sharepoint/v3/contenttype/forms"/>
  </ds:schemaRefs>
</ds:datastoreItem>
</file>

<file path=customXml/itemProps3.xml><?xml version="1.0" encoding="utf-8"?>
<ds:datastoreItem xmlns:ds="http://schemas.openxmlformats.org/officeDocument/2006/customXml" ds:itemID="{530AED6D-1376-44F4-99D0-B938C5CAEECE}">
  <ds:schemaRefs>
    <ds:schemaRef ds:uri="http://schemas.microsoft.com/office/infopath/2007/PartnerControls"/>
    <ds:schemaRef ds:uri="http://schemas.microsoft.com/office/2006/documentManagement/types"/>
    <ds:schemaRef ds:uri="http://purl.org/dc/dcmitype/"/>
    <ds:schemaRef ds:uri="http://purl.org/dc/elements/1.1/"/>
    <ds:schemaRef ds:uri="20e04948-bef4-4616-87dc-2445635594a1"/>
    <ds:schemaRef ds:uri="http://schemas.openxmlformats.org/package/2006/metadata/core-properties"/>
    <ds:schemaRef ds:uri="http://www.w3.org/XML/1998/namespace"/>
    <ds:schemaRef ds:uri="bc4d8b03-4e62-4820-8f1e-8615b11f99b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2571</TotalTime>
  <Words>1279</Words>
  <Application>Microsoft Office PowerPoint</Application>
  <PresentationFormat>Widescreen</PresentationFormat>
  <Paragraphs>142</Paragraphs>
  <Slides>19</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Lucida Calligraphy</vt:lpstr>
      <vt:lpstr>Wingdings</vt:lpstr>
      <vt:lpstr>Office Theme</vt:lpstr>
      <vt:lpstr>PowerPoint Presentation</vt:lpstr>
      <vt:lpstr>What are values? </vt:lpstr>
      <vt:lpstr>What are British values? </vt:lpstr>
      <vt:lpstr>Government’s list of Fundamental British Values</vt:lpstr>
      <vt:lpstr>British Values and You</vt:lpstr>
      <vt:lpstr>Democracy</vt:lpstr>
      <vt:lpstr>Rule of Law</vt:lpstr>
      <vt:lpstr>Activity: Rule of Law</vt:lpstr>
      <vt:lpstr>Individual Liberty</vt:lpstr>
      <vt:lpstr>Individual Liberty – Blessed Oscar Romero</vt:lpstr>
      <vt:lpstr>Individual Liberty</vt:lpstr>
      <vt:lpstr>Mutual Respect</vt:lpstr>
      <vt:lpstr>PowerPoint Presentation</vt:lpstr>
      <vt:lpstr>Tolerance of those with different faiths and beliefs </vt:lpstr>
      <vt:lpstr>Activity: Tolerance of those with different faiths and beliefs </vt:lpstr>
      <vt:lpstr>Prayer for respect and understanding</vt:lpstr>
      <vt:lpstr>Debating British Values</vt:lpstr>
      <vt:lpstr>Debating British Values: 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Values</dc:title>
  <dc:creator>Peter Taylor</dc:creator>
  <cp:lastModifiedBy>Amanda Crowley</cp:lastModifiedBy>
  <cp:revision>138</cp:revision>
  <dcterms:created xsi:type="dcterms:W3CDTF">2015-06-02T10:35:14Z</dcterms:created>
  <dcterms:modified xsi:type="dcterms:W3CDTF">2018-06-11T13:59:45Z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0x010100A9C20F02722C184799D76086B893F830</vt:lpwstr>
  </property>
</Properties>
</file>