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57" r:id="rId4"/>
    <p:sldId id="258" r:id="rId5"/>
    <p:sldId id="259" r:id="rId6"/>
    <p:sldId id="260" r:id="rId7"/>
    <p:sldId id="274" r:id="rId8"/>
    <p:sldId id="262" r:id="rId9"/>
    <p:sldId id="263" r:id="rId10"/>
    <p:sldId id="264" r:id="rId11"/>
    <p:sldId id="265" r:id="rId12"/>
    <p:sldId id="266" r:id="rId13"/>
    <p:sldId id="267" r:id="rId14"/>
    <p:sldId id="275"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838" autoAdjust="0"/>
  </p:normalViewPr>
  <p:slideViewPr>
    <p:cSldViewPr snapToGrid="0">
      <p:cViewPr varScale="1">
        <p:scale>
          <a:sx n="90" d="100"/>
          <a:sy n="90" d="100"/>
        </p:scale>
        <p:origin x="14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FEEFA-1886-41F2-B51D-DB202AC41AEA}" type="datetimeFigureOut">
              <a:rPr lang="en-GB" smtClean="0"/>
              <a:t>26/06/2017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310D1-572E-4CA7-A6A5-7E4D2322F2F6}" type="slidenum">
              <a:rPr lang="en-GB" smtClean="0"/>
              <a:t>‹#›</a:t>
            </a:fld>
            <a:endParaRPr lang="en-GB"/>
          </a:p>
        </p:txBody>
      </p:sp>
    </p:spTree>
    <p:extLst>
      <p:ext uri="{BB962C8B-B14F-4D97-AF65-F5344CB8AC3E}">
        <p14:creationId xmlns:p14="http://schemas.microsoft.com/office/powerpoint/2010/main" val="149211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x7erWZ8Tj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hlinkClick r:id="rId3"/>
              </a:rPr>
              <a:t>https://www.youtube.com/watch?v=Rx7erWZ8TjA</a:t>
            </a:r>
            <a:endParaRPr lang="en-GB" b="0" dirty="0" smtClean="0"/>
          </a:p>
          <a:p>
            <a:endParaRPr lang="en-GB" dirty="0"/>
          </a:p>
        </p:txBody>
      </p:sp>
      <p:sp>
        <p:nvSpPr>
          <p:cNvPr id="4" name="Slide Number Placeholder 3"/>
          <p:cNvSpPr>
            <a:spLocks noGrp="1"/>
          </p:cNvSpPr>
          <p:nvPr>
            <p:ph type="sldNum" sz="quarter" idx="10"/>
          </p:nvPr>
        </p:nvSpPr>
        <p:spPr/>
        <p:txBody>
          <a:bodyPr/>
          <a:lstStyle/>
          <a:p>
            <a:fld id="{B72310D1-572E-4CA7-A6A5-7E4D2322F2F6}" type="slidenum">
              <a:rPr lang="en-GB" smtClean="0"/>
              <a:t>14</a:t>
            </a:fld>
            <a:endParaRPr lang="en-GB"/>
          </a:p>
        </p:txBody>
      </p:sp>
    </p:spTree>
    <p:extLst>
      <p:ext uri="{BB962C8B-B14F-4D97-AF65-F5344CB8AC3E}">
        <p14:creationId xmlns:p14="http://schemas.microsoft.com/office/powerpoint/2010/main" val="233110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310D1-572E-4CA7-A6A5-7E4D2322F2F6}" type="slidenum">
              <a:rPr lang="en-GB" smtClean="0"/>
              <a:t>17</a:t>
            </a:fld>
            <a:endParaRPr lang="en-GB"/>
          </a:p>
        </p:txBody>
      </p:sp>
    </p:spTree>
    <p:extLst>
      <p:ext uri="{BB962C8B-B14F-4D97-AF65-F5344CB8AC3E}">
        <p14:creationId xmlns:p14="http://schemas.microsoft.com/office/powerpoint/2010/main" val="78014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8E1EEB-5308-4C24-B9BF-523F73C215B3}"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426281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E1EEB-5308-4C24-B9BF-523F73C215B3}"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309255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E1EEB-5308-4C24-B9BF-523F73C215B3}"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53434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87" name="Rectangle 15"/>
          <p:cNvSpPr>
            <a:spLocks noGrp="1" noChangeArrowheads="1"/>
          </p:cNvSpPr>
          <p:nvPr>
            <p:ph type="subTitle" sz="quarter" idx="1"/>
          </p:nvPr>
        </p:nvSpPr>
        <p:spPr>
          <a:xfrm>
            <a:off x="1371600" y="2667000"/>
            <a:ext cx="6400800" cy="3276600"/>
          </a:xfrm>
        </p:spPr>
        <p:txBody>
          <a:bodyPr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3088" name="Rectangle 16"/>
          <p:cNvSpPr>
            <a:spLocks noGrp="1" noChangeArrowheads="1"/>
          </p:cNvSpPr>
          <p:nvPr>
            <p:ph type="dt" sz="quarter" idx="2"/>
          </p:nvPr>
        </p:nvSpPr>
        <p:spPr>
          <a:xfrm>
            <a:off x="76200" y="6323013"/>
            <a:ext cx="1905000" cy="457200"/>
          </a:xfrm>
        </p:spPr>
        <p:txBody>
          <a:bodyPr/>
          <a:lstStyle>
            <a:lvl1pPr>
              <a:defRPr/>
            </a:lvl1pPr>
          </a:lstStyle>
          <a:p>
            <a:endParaRPr lang="en-US" altLang="en-US">
              <a:solidFill>
                <a:srgbClr val="FFFFFF"/>
              </a:solidFill>
            </a:endParaRPr>
          </a:p>
        </p:txBody>
      </p:sp>
      <p:sp>
        <p:nvSpPr>
          <p:cNvPr id="3089" name="Rectangle 17"/>
          <p:cNvSpPr>
            <a:spLocks noGrp="1" noChangeArrowheads="1"/>
          </p:cNvSpPr>
          <p:nvPr>
            <p:ph type="ftr" sz="quarter" idx="3"/>
          </p:nvPr>
        </p:nvSpPr>
        <p:spPr>
          <a:xfrm>
            <a:off x="3124200" y="6324600"/>
            <a:ext cx="2895600" cy="457200"/>
          </a:xfrm>
        </p:spPr>
        <p:txBody>
          <a:bodyPr/>
          <a:lstStyle>
            <a:lvl1pPr>
              <a:defRPr/>
            </a:lvl1pPr>
          </a:lstStyle>
          <a:p>
            <a:endParaRPr lang="en-US" altLang="en-US">
              <a:solidFill>
                <a:srgbClr val="FFFFFF"/>
              </a:solidFill>
            </a:endParaRPr>
          </a:p>
        </p:txBody>
      </p:sp>
      <p:sp>
        <p:nvSpPr>
          <p:cNvPr id="3090" name="Rectangle 18"/>
          <p:cNvSpPr>
            <a:spLocks noGrp="1" noChangeArrowheads="1"/>
          </p:cNvSpPr>
          <p:nvPr>
            <p:ph type="sldNum" sz="quarter" idx="4"/>
          </p:nvPr>
        </p:nvSpPr>
        <p:spPr>
          <a:xfrm>
            <a:off x="7162800" y="6324600"/>
            <a:ext cx="1905000" cy="457200"/>
          </a:xfrm>
        </p:spPr>
        <p:txBody>
          <a:bodyPr/>
          <a:lstStyle>
            <a:lvl1pPr>
              <a:defRPr/>
            </a:lvl1pPr>
          </a:lstStyle>
          <a:p>
            <a:fld id="{BEDF6522-6714-4CDB-9C12-6901B33C0472}" type="slidenum">
              <a:rPr lang="en-US" altLang="en-US">
                <a:solidFill>
                  <a:srgbClr val="FFFFFF"/>
                </a:solidFill>
              </a:rPr>
              <a:pPr/>
              <a:t>‹#›</a:t>
            </a:fld>
            <a:endParaRPr lang="en-US" altLang="en-US">
              <a:solidFill>
                <a:srgbClr val="FFFFFF"/>
              </a:solidFill>
            </a:endParaRPr>
          </a:p>
        </p:txBody>
      </p:sp>
      <p:sp>
        <p:nvSpPr>
          <p:cNvPr id="3091" name="Rectangle 19"/>
          <p:cNvSpPr>
            <a:spLocks noGrp="1" noChangeArrowheads="1"/>
          </p:cNvSpPr>
          <p:nvPr>
            <p:ph type="ctrTitle" sz="quarter"/>
          </p:nvPr>
        </p:nvSpPr>
        <p:spPr>
          <a:xfrm>
            <a:off x="685800" y="625475"/>
            <a:ext cx="7772400" cy="1431925"/>
          </a:xfrm>
        </p:spPr>
        <p:txBody>
          <a:bodyPr>
            <a:spAutoFit/>
          </a:bodyPr>
          <a:lstStyle>
            <a:lvl1pPr algn="ctr">
              <a:defRPr/>
            </a:lvl1pPr>
          </a:lstStyle>
          <a:p>
            <a:pPr lvl="0"/>
            <a:r>
              <a:rPr lang="en-US" altLang="en-US" noProof="0" smtClean="0"/>
              <a:t>Click to edit Master title style</a:t>
            </a:r>
          </a:p>
        </p:txBody>
      </p:sp>
    </p:spTree>
    <p:extLst>
      <p:ext uri="{BB962C8B-B14F-4D97-AF65-F5344CB8AC3E}">
        <p14:creationId xmlns:p14="http://schemas.microsoft.com/office/powerpoint/2010/main" val="112562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4556677-78C1-4A15-8FC8-A53A4483649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9312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8E98DF-2DEB-44C5-AB9A-4DD46BF792C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0603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9345A5-BCCB-4452-92AC-4B4C82F28DF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27640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3259D61-B376-41B7-9A16-D589D8FC901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9878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B6E7936-6CFA-4E4C-9F7E-59DF159A58C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91928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FDFEA449-0100-4614-BAA4-2EB5EC1F15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584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5940ADE-EBBA-43A2-BE2B-506F4BFE4AB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3535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E1EEB-5308-4C24-B9BF-523F73C215B3}"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94459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56FAC98-2A78-468E-9AED-35F8D87AC6C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4899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6872407-355B-4D91-867D-0364BA79710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3747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DC48116-451D-4EEC-8405-B9E4D097F86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04432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2057400"/>
            <a:ext cx="7772400" cy="4114800"/>
          </a:xfrm>
        </p:spPr>
        <p:txBody>
          <a:bodyPr/>
          <a:lstStyle/>
          <a:p>
            <a:endParaRPr lang="en-GB"/>
          </a:p>
        </p:txBody>
      </p:sp>
      <p:sp>
        <p:nvSpPr>
          <p:cNvPr id="4" name="Date Placeholder 3"/>
          <p:cNvSpPr>
            <a:spLocks noGrp="1"/>
          </p:cNvSpPr>
          <p:nvPr>
            <p:ph type="dt" sz="half" idx="10"/>
          </p:nvPr>
        </p:nvSpPr>
        <p:spPr>
          <a:xfrm>
            <a:off x="2209800" y="6362700"/>
            <a:ext cx="1905000" cy="457200"/>
          </a:xfrm>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a:xfrm>
            <a:off x="4191000" y="6362700"/>
            <a:ext cx="2895600" cy="45720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a:xfrm>
            <a:off x="7162800" y="6362700"/>
            <a:ext cx="1905000" cy="457200"/>
          </a:xfrm>
        </p:spPr>
        <p:txBody>
          <a:bodyPr/>
          <a:lstStyle>
            <a:lvl1pPr>
              <a:defRPr/>
            </a:lvl1pPr>
          </a:lstStyle>
          <a:p>
            <a:fld id="{40F5A9C1-F8CD-4B4C-8B1E-FB8345D59C8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867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E1EEB-5308-4C24-B9BF-523F73C215B3}" type="datetimeFigureOut">
              <a:rPr lang="en-GB" smtClean="0"/>
              <a:t>26/06/2017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175756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8E1EEB-5308-4C24-B9BF-523F73C215B3}"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147934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8E1EEB-5308-4C24-B9BF-523F73C215B3}" type="datetimeFigureOut">
              <a:rPr lang="en-GB" smtClean="0"/>
              <a:t>26/06/2017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132723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8E1EEB-5308-4C24-B9BF-523F73C215B3}" type="datetimeFigureOut">
              <a:rPr lang="en-GB" smtClean="0"/>
              <a:t>26/06/2017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40812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E1EEB-5308-4C24-B9BF-523F73C215B3}" type="datetimeFigureOut">
              <a:rPr lang="en-GB" smtClean="0"/>
              <a:t>26/06/2017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25220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E1EEB-5308-4C24-B9BF-523F73C215B3}"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126543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E1EEB-5308-4C24-B9BF-523F73C215B3}" type="datetimeFigureOut">
              <a:rPr lang="en-GB" smtClean="0"/>
              <a:t>26/06/2017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ED723F-6697-4BB4-B1E1-D8EAB5DD349C}" type="slidenum">
              <a:rPr lang="en-GB" smtClean="0"/>
              <a:t>‹#›</a:t>
            </a:fld>
            <a:endParaRPr lang="en-GB"/>
          </a:p>
        </p:txBody>
      </p:sp>
    </p:spTree>
    <p:extLst>
      <p:ext uri="{BB962C8B-B14F-4D97-AF65-F5344CB8AC3E}">
        <p14:creationId xmlns:p14="http://schemas.microsoft.com/office/powerpoint/2010/main" val="207414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E1EEB-5308-4C24-B9BF-523F73C215B3}" type="datetimeFigureOut">
              <a:rPr lang="en-GB" smtClean="0"/>
              <a:t>26/06/2017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D723F-6697-4BB4-B1E1-D8EAB5DD349C}" type="slidenum">
              <a:rPr lang="en-GB" smtClean="0"/>
              <a:t>‹#›</a:t>
            </a:fld>
            <a:endParaRPr lang="en-GB"/>
          </a:p>
        </p:txBody>
      </p:sp>
    </p:spTree>
    <p:extLst>
      <p:ext uri="{BB962C8B-B14F-4D97-AF65-F5344CB8AC3E}">
        <p14:creationId xmlns:p14="http://schemas.microsoft.com/office/powerpoint/2010/main" val="806394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4" name="Rectangle 10"/>
          <p:cNvSpPr>
            <a:spLocks noGrp="1" noChangeArrowheads="1"/>
          </p:cNvSpPr>
          <p:nvPr>
            <p:ph type="dt" sz="half" idx="2"/>
          </p:nvPr>
        </p:nvSpPr>
        <p:spPr bwMode="auto">
          <a:xfrm>
            <a:off x="2209800" y="63627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baseline="0"/>
            </a:lvl1pPr>
          </a:lstStyle>
          <a:p>
            <a:pPr eaLnBrk="0" fontAlgn="base" hangingPunct="0">
              <a:spcBef>
                <a:spcPct val="0"/>
              </a:spcBef>
              <a:spcAft>
                <a:spcPct val="0"/>
              </a:spcAft>
            </a:pPr>
            <a:endParaRPr kumimoji="1" lang="en-US" altLang="en-US">
              <a:solidFill>
                <a:srgbClr val="FFFFFF"/>
              </a:solidFill>
              <a:latin typeface="Times New Roman" panose="02020603050405020304" pitchFamily="18" charset="0"/>
            </a:endParaRPr>
          </a:p>
        </p:txBody>
      </p:sp>
      <p:sp>
        <p:nvSpPr>
          <p:cNvPr id="1035" name="Rectangle 11"/>
          <p:cNvSpPr>
            <a:spLocks noGrp="1" noChangeArrowheads="1"/>
          </p:cNvSpPr>
          <p:nvPr>
            <p:ph type="ftr" sz="quarter" idx="3"/>
          </p:nvPr>
        </p:nvSpPr>
        <p:spPr bwMode="auto">
          <a:xfrm>
            <a:off x="4191000" y="63627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baseline="0"/>
            </a:lvl1pPr>
          </a:lstStyle>
          <a:p>
            <a:pPr eaLnBrk="0" fontAlgn="base" hangingPunct="0">
              <a:spcBef>
                <a:spcPct val="0"/>
              </a:spcBef>
              <a:spcAft>
                <a:spcPct val="0"/>
              </a:spcAft>
            </a:pPr>
            <a:endParaRPr kumimoji="1" lang="en-US" altLang="en-US">
              <a:solidFill>
                <a:srgbClr val="FFFFFF"/>
              </a:solidFill>
              <a:latin typeface="Times New Roman" panose="02020603050405020304" pitchFamily="18" charset="0"/>
            </a:endParaRPr>
          </a:p>
        </p:txBody>
      </p:sp>
      <p:sp>
        <p:nvSpPr>
          <p:cNvPr id="1036" name="Rectangle 12"/>
          <p:cNvSpPr>
            <a:spLocks noGrp="1" noChangeArrowheads="1"/>
          </p:cNvSpPr>
          <p:nvPr>
            <p:ph type="sldNum" sz="quarter" idx="4"/>
          </p:nvPr>
        </p:nvSpPr>
        <p:spPr bwMode="auto">
          <a:xfrm>
            <a:off x="7162800" y="63627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baseline="0"/>
            </a:lvl1pPr>
          </a:lstStyle>
          <a:p>
            <a:pPr eaLnBrk="0" fontAlgn="base" hangingPunct="0">
              <a:spcBef>
                <a:spcPct val="0"/>
              </a:spcBef>
              <a:spcAft>
                <a:spcPct val="0"/>
              </a:spcAft>
            </a:pPr>
            <a:fld id="{DAAC9C67-345F-4BFA-A512-01D7BC5BF757}" type="slidenum">
              <a:rPr kumimoji="1" lang="en-US" altLang="en-US">
                <a:solidFill>
                  <a:srgbClr val="FFFFFF"/>
                </a:solidFill>
                <a:latin typeface="Times New Roman" panose="02020603050405020304" pitchFamily="18" charset="0"/>
              </a:rPr>
              <a:pPr eaLnBrk="0" fontAlgn="base" hangingPunct="0">
                <a:spcBef>
                  <a:spcPct val="0"/>
                </a:spcBef>
                <a:spcAft>
                  <a:spcPct val="0"/>
                </a:spcAft>
              </a:pPr>
              <a:t>‹#›</a:t>
            </a:fld>
            <a:endParaRPr kumimoji="1" lang="en-US" altLang="en-US">
              <a:solidFill>
                <a:srgbClr val="FFFFFF"/>
              </a:solidFill>
              <a:latin typeface="Times New Roman" panose="02020603050405020304" pitchFamily="18" charset="0"/>
            </a:endParaRPr>
          </a:p>
        </p:txBody>
      </p:sp>
      <p:sp>
        <p:nvSpPr>
          <p:cNvPr id="1040" name="Rectangle 16"/>
          <p:cNvSpPr>
            <a:spLocks noGrp="1" noChangeArrowheads="1"/>
          </p:cNvSpPr>
          <p:nvPr>
            <p:ph type="title"/>
          </p:nvPr>
        </p:nvSpPr>
        <p:spPr bwMode="auto">
          <a:xfrm>
            <a:off x="6858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2842529711"/>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spcBef>
          <a:spcPct val="0"/>
        </a:spcBef>
        <a:spcAft>
          <a:spcPct val="0"/>
        </a:spcAft>
        <a:defRPr kumimoji="1" sz="4400" b="1" kern="1200">
          <a:solidFill>
            <a:schemeClr val="tx2"/>
          </a:solidFill>
          <a:latin typeface="+mj-lt"/>
          <a:ea typeface="+mj-ea"/>
          <a:cs typeface="+mj-cs"/>
        </a:defRPr>
      </a:lvl1pPr>
      <a:lvl2pPr algn="l" rtl="0" eaLnBrk="0" fontAlgn="base" hangingPunct="0">
        <a:spcBef>
          <a:spcPct val="0"/>
        </a:spcBef>
        <a:spcAft>
          <a:spcPct val="0"/>
        </a:spcAft>
        <a:defRPr kumimoji="1" sz="4400" b="1">
          <a:solidFill>
            <a:schemeClr val="tx2"/>
          </a:solidFill>
          <a:latin typeface="Arial" panose="020B0604020202020204" pitchFamily="34" charset="0"/>
        </a:defRPr>
      </a:lvl2pPr>
      <a:lvl3pPr algn="l" rtl="0" eaLnBrk="0" fontAlgn="base" hangingPunct="0">
        <a:spcBef>
          <a:spcPct val="0"/>
        </a:spcBef>
        <a:spcAft>
          <a:spcPct val="0"/>
        </a:spcAft>
        <a:defRPr kumimoji="1" sz="4400" b="1">
          <a:solidFill>
            <a:schemeClr val="tx2"/>
          </a:solidFill>
          <a:latin typeface="Arial" panose="020B0604020202020204" pitchFamily="34" charset="0"/>
        </a:defRPr>
      </a:lvl3pPr>
      <a:lvl4pPr algn="l" rtl="0" eaLnBrk="0" fontAlgn="base" hangingPunct="0">
        <a:spcBef>
          <a:spcPct val="0"/>
        </a:spcBef>
        <a:spcAft>
          <a:spcPct val="0"/>
        </a:spcAft>
        <a:defRPr kumimoji="1" sz="4400" b="1">
          <a:solidFill>
            <a:schemeClr val="tx2"/>
          </a:solidFill>
          <a:latin typeface="Arial" panose="020B0604020202020204" pitchFamily="34" charset="0"/>
        </a:defRPr>
      </a:lvl4pPr>
      <a:lvl5pPr algn="l" rtl="0" eaLnBrk="0" fontAlgn="base" hangingPunct="0">
        <a:spcBef>
          <a:spcPct val="0"/>
        </a:spcBef>
        <a:spcAft>
          <a:spcPct val="0"/>
        </a:spcAft>
        <a:defRPr kumimoji="1" sz="4400" b="1">
          <a:solidFill>
            <a:schemeClr val="tx2"/>
          </a:solidFill>
          <a:latin typeface="Arial" panose="020B0604020202020204" pitchFamily="34" charset="0"/>
        </a:defRPr>
      </a:lvl5pPr>
      <a:lvl6pPr marL="457200" algn="l" rtl="0" eaLnBrk="0" fontAlgn="base" hangingPunct="0">
        <a:spcBef>
          <a:spcPct val="0"/>
        </a:spcBef>
        <a:spcAft>
          <a:spcPct val="0"/>
        </a:spcAft>
        <a:defRPr kumimoji="1" sz="4400" b="1">
          <a:solidFill>
            <a:schemeClr val="tx2"/>
          </a:solidFill>
          <a:latin typeface="Arial" panose="020B0604020202020204" pitchFamily="34" charset="0"/>
        </a:defRPr>
      </a:lvl6pPr>
      <a:lvl7pPr marL="914400" algn="l" rtl="0" eaLnBrk="0" fontAlgn="base" hangingPunct="0">
        <a:spcBef>
          <a:spcPct val="0"/>
        </a:spcBef>
        <a:spcAft>
          <a:spcPct val="0"/>
        </a:spcAft>
        <a:defRPr kumimoji="1" sz="4400" b="1">
          <a:solidFill>
            <a:schemeClr val="tx2"/>
          </a:solidFill>
          <a:latin typeface="Arial" panose="020B0604020202020204" pitchFamily="34" charset="0"/>
        </a:defRPr>
      </a:lvl7pPr>
      <a:lvl8pPr marL="1371600" algn="l" rtl="0" eaLnBrk="0" fontAlgn="base" hangingPunct="0">
        <a:spcBef>
          <a:spcPct val="0"/>
        </a:spcBef>
        <a:spcAft>
          <a:spcPct val="0"/>
        </a:spcAft>
        <a:defRPr kumimoji="1" sz="4400" b="1">
          <a:solidFill>
            <a:schemeClr val="tx2"/>
          </a:solidFill>
          <a:latin typeface="Arial" panose="020B0604020202020204" pitchFamily="34" charset="0"/>
        </a:defRPr>
      </a:lvl8pPr>
      <a:lvl9pPr marL="1828800" algn="l" rtl="0" eaLnBrk="0" fontAlgn="base" hangingPunct="0">
        <a:spcBef>
          <a:spcPct val="0"/>
        </a:spcBef>
        <a:spcAft>
          <a:spcPct val="0"/>
        </a:spcAft>
        <a:defRPr kumimoji="1" sz="4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80000"/>
        <a:buFont typeface="Wingdings" panose="05000000000000000000" pitchFamily="2" charset="2"/>
        <a:buChar char="l"/>
        <a:defRPr kumimoji="1" sz="32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l"/>
        <a:defRPr kumimoji="1" sz="2800" b="1"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50000"/>
        <a:buFont typeface="Wingdings" panose="05000000000000000000" pitchFamily="2" charset="2"/>
        <a:buChar char="l"/>
        <a:defRPr kumimoji="1" sz="2400" b="1"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Char char="–"/>
        <a:defRPr kumimoji="1" sz="2000" b="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70000"/>
        <a:buFont typeface="Wingdings" panose="05000000000000000000" pitchFamily="2" charset="2"/>
        <a:buChar char="l"/>
        <a:defRPr kumimoji="1"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x7erWZ8TjA"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Opening prayer:</a:t>
            </a:r>
            <a:br>
              <a:rPr lang="en-GB" dirty="0" smtClean="0"/>
            </a:br>
            <a:r>
              <a:rPr lang="en-GB" dirty="0" smtClean="0"/>
              <a:t>Visio Divina</a:t>
            </a:r>
            <a:endParaRPr lang="en-GB" dirty="0"/>
          </a:p>
        </p:txBody>
      </p:sp>
      <p:sp>
        <p:nvSpPr>
          <p:cNvPr id="3" name="Subtitle 2"/>
          <p:cNvSpPr>
            <a:spLocks noGrp="1"/>
          </p:cNvSpPr>
          <p:nvPr>
            <p:ph type="subTitle" idx="1"/>
          </p:nvPr>
        </p:nvSpPr>
        <p:spPr/>
        <p:txBody>
          <a:bodyPr/>
          <a:lstStyle/>
          <a:p>
            <a:r>
              <a:rPr lang="en-GB" dirty="0" smtClean="0"/>
              <a:t>Put simply, Visio Divina is a form of prayer based on the contemplation of an image, it is done in silence although it can be helpful to share your thoughts on an image at the end.</a:t>
            </a:r>
            <a:endParaRPr lang="en-GB" dirty="0"/>
          </a:p>
        </p:txBody>
      </p:sp>
    </p:spTree>
    <p:extLst>
      <p:ext uri="{BB962C8B-B14F-4D97-AF65-F5344CB8AC3E}">
        <p14:creationId xmlns:p14="http://schemas.microsoft.com/office/powerpoint/2010/main" val="83352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98" y="301331"/>
            <a:ext cx="8308203" cy="1325563"/>
          </a:xfrm>
          <a:solidFill>
            <a:schemeClr val="bg1"/>
          </a:solidFill>
        </p:spPr>
        <p:style>
          <a:lnRef idx="2">
            <a:schemeClr val="accent5"/>
          </a:lnRef>
          <a:fillRef idx="1">
            <a:schemeClr val="lt1"/>
          </a:fillRef>
          <a:effectRef idx="0">
            <a:schemeClr val="accent5"/>
          </a:effectRef>
          <a:fontRef idx="minor">
            <a:schemeClr val="dk1"/>
          </a:fontRef>
        </p:style>
        <p:txBody>
          <a:bodyPr/>
          <a:lstStyle/>
          <a:p>
            <a:r>
              <a:rPr lang="en-GB" dirty="0" smtClean="0">
                <a:solidFill>
                  <a:schemeClr val="tx1"/>
                </a:solidFill>
              </a:rPr>
              <a:t>Doe Science support the Ex Nihilo Belief?</a:t>
            </a:r>
            <a:endParaRPr lang="en-GB" dirty="0">
              <a:solidFill>
                <a:schemeClr val="tx1"/>
              </a:solidFill>
            </a:endParaRPr>
          </a:p>
        </p:txBody>
      </p:sp>
      <p:sp>
        <p:nvSpPr>
          <p:cNvPr id="3" name="Content Placeholder 2"/>
          <p:cNvSpPr>
            <a:spLocks noGrp="1"/>
          </p:cNvSpPr>
          <p:nvPr>
            <p:ph idx="1"/>
          </p:nvPr>
        </p:nvSpPr>
        <p:spPr/>
        <p:txBody>
          <a:bodyPr/>
          <a:lstStyle/>
          <a:p>
            <a:r>
              <a:rPr lang="en-GB" dirty="0" smtClean="0"/>
              <a:t>Well, yes!</a:t>
            </a:r>
          </a:p>
          <a:p>
            <a:r>
              <a:rPr lang="en-GB" dirty="0" smtClean="0"/>
              <a:t>In GCSE Science, you will have studied the Big Bang theory, it is part of the Core Science course.</a:t>
            </a:r>
          </a:p>
          <a:p>
            <a:r>
              <a:rPr lang="en-GB" dirty="0" smtClean="0"/>
              <a:t>In case you don’t remember, read the handout. As you read it, highlight any ex nihilo statements or ideas in one colour. In another colour, highlight words or ideas that are new to you or that you don’t understand.</a:t>
            </a:r>
            <a:endParaRPr lang="en-GB" dirty="0"/>
          </a:p>
        </p:txBody>
      </p:sp>
      <p:pic>
        <p:nvPicPr>
          <p:cNvPr id="4" name="Picture 3" descr="Image result for writing figur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2892" y="5492104"/>
            <a:ext cx="1143961" cy="121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2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p:spPr>
        <p:txBody>
          <a:bodyPr/>
          <a:lstStyle/>
          <a:p>
            <a:pPr marL="0" indent="0">
              <a:buNone/>
            </a:pPr>
            <a:r>
              <a:rPr lang="en-GB" dirty="0" smtClean="0"/>
              <a:t>The last paragraph of the text says:</a:t>
            </a:r>
          </a:p>
          <a:p>
            <a:endParaRPr lang="en-GB" dirty="0">
              <a:solidFill>
                <a:srgbClr val="00B0F0"/>
              </a:solidFill>
            </a:endParaRPr>
          </a:p>
          <a:p>
            <a:pPr marL="0" indent="0">
              <a:buNone/>
            </a:pPr>
            <a:r>
              <a:rPr lang="en-GB" dirty="0" smtClean="0">
                <a:solidFill>
                  <a:srgbClr val="00B0F0"/>
                </a:solidFill>
                <a:ea typeface="Times New Roman" panose="02020603050405020304" pitchFamily="18" charset="0"/>
              </a:rPr>
              <a:t>“This </a:t>
            </a:r>
            <a:r>
              <a:rPr lang="en-GB" dirty="0">
                <a:solidFill>
                  <a:srgbClr val="00B0F0"/>
                </a:solidFill>
                <a:ea typeface="Times New Roman" panose="02020603050405020304" pitchFamily="18" charset="0"/>
              </a:rPr>
              <a:t>fact begs the question: is there anything else which exists outside of the natural realm? Specifically, is there a master Architect out there? We know that this universe had a beginning. Was God the "First Cause</a:t>
            </a:r>
            <a:r>
              <a:rPr lang="en-GB" dirty="0" smtClean="0">
                <a:solidFill>
                  <a:srgbClr val="00B0F0"/>
                </a:solidFill>
                <a:ea typeface="Times New Roman" panose="02020603050405020304" pitchFamily="18" charset="0"/>
              </a:rPr>
              <a:t>"?”</a:t>
            </a:r>
          </a:p>
          <a:p>
            <a:endParaRPr lang="en-GB" dirty="0">
              <a:solidFill>
                <a:srgbClr val="FFFF00"/>
              </a:solidFill>
            </a:endParaRPr>
          </a:p>
          <a:p>
            <a:r>
              <a:rPr lang="en-GB" dirty="0" smtClean="0"/>
              <a:t>What do you think?</a:t>
            </a:r>
            <a:endParaRPr lang="en-GB" dirty="0"/>
          </a:p>
        </p:txBody>
      </p:sp>
      <p:pic>
        <p:nvPicPr>
          <p:cNvPr id="4"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573" y="5086814"/>
            <a:ext cx="1569660" cy="15696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9357" y="294370"/>
            <a:ext cx="8308203" cy="1325563"/>
          </a:xfrm>
          <a:prstGeom prst="rect">
            <a:avLst/>
          </a:prstGeom>
          <a:solidFill>
            <a:schemeClr val="bg1"/>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dirty="0">
                <a:solidFill>
                  <a:schemeClr val="tx1"/>
                </a:solidFill>
              </a:rPr>
              <a:t>Does the Big Bang need God?</a:t>
            </a:r>
          </a:p>
        </p:txBody>
      </p:sp>
    </p:spTree>
    <p:extLst>
      <p:ext uri="{BB962C8B-B14F-4D97-AF65-F5344CB8AC3E}">
        <p14:creationId xmlns:p14="http://schemas.microsoft.com/office/powerpoint/2010/main" val="30344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79" y="191386"/>
            <a:ext cx="6296140" cy="979214"/>
          </a:xfrm>
          <a:solidFill>
            <a:schemeClr val="bg1"/>
          </a:solidFill>
        </p:spPr>
        <p:style>
          <a:lnRef idx="2">
            <a:schemeClr val="accent5"/>
          </a:lnRef>
          <a:fillRef idx="1">
            <a:schemeClr val="lt1"/>
          </a:fillRef>
          <a:effectRef idx="0">
            <a:schemeClr val="accent5"/>
          </a:effectRef>
          <a:fontRef idx="minor">
            <a:schemeClr val="dk1"/>
          </a:fontRef>
        </p:style>
        <p:txBody>
          <a:bodyPr/>
          <a:lstStyle/>
          <a:p>
            <a:r>
              <a:rPr lang="en-GB" dirty="0" smtClean="0">
                <a:solidFill>
                  <a:schemeClr val="tx1"/>
                </a:solidFill>
              </a:rPr>
              <a:t>What do scientists think?</a:t>
            </a:r>
            <a:endParaRPr lang="en-GB" dirty="0">
              <a:solidFill>
                <a:schemeClr val="tx1"/>
              </a:solidFill>
            </a:endParaRPr>
          </a:p>
        </p:txBody>
      </p:sp>
      <p:sp>
        <p:nvSpPr>
          <p:cNvPr id="3" name="Content Placeholder 2"/>
          <p:cNvSpPr>
            <a:spLocks noGrp="1"/>
          </p:cNvSpPr>
          <p:nvPr>
            <p:ph idx="1"/>
          </p:nvPr>
        </p:nvSpPr>
        <p:spPr>
          <a:xfrm>
            <a:off x="306679" y="1361986"/>
            <a:ext cx="8624670" cy="4351338"/>
          </a:xfrm>
        </p:spPr>
        <p:txBody>
          <a:bodyPr>
            <a:normAutofit lnSpcReduction="10000"/>
          </a:bodyPr>
          <a:lstStyle/>
          <a:p>
            <a:pPr marL="0" indent="0">
              <a:buNone/>
            </a:pPr>
            <a:r>
              <a:rPr lang="en-GB" dirty="0" smtClean="0"/>
              <a:t>Many scientists think that there is a Creator. Their reasoning is that the conditions in our Universe are just right for life and that couldn’t have just happened by chance.</a:t>
            </a:r>
          </a:p>
          <a:p>
            <a:pPr marL="0" indent="0">
              <a:buNone/>
            </a:pPr>
            <a:endParaRPr lang="en-GB" dirty="0" smtClean="0"/>
          </a:p>
          <a:p>
            <a:pPr marL="0" indent="0">
              <a:buNone/>
            </a:pPr>
            <a:r>
              <a:rPr lang="en-GB" dirty="0" smtClean="0"/>
              <a:t>Professor Paul Davies describes this series of conditions as</a:t>
            </a:r>
          </a:p>
          <a:p>
            <a:r>
              <a:rPr lang="en-GB" sz="4000" dirty="0" smtClean="0">
                <a:solidFill>
                  <a:srgbClr val="00B0F0"/>
                </a:solidFill>
              </a:rPr>
              <a:t>“The Goldilocks Enigma”</a:t>
            </a:r>
          </a:p>
          <a:p>
            <a:pPr marL="0" indent="0">
              <a:buNone/>
            </a:pPr>
            <a:r>
              <a:rPr lang="en-GB" dirty="0" smtClean="0"/>
              <a:t>A few small changes to the constants of nature would have profound effects on the way that the Universe developed.</a:t>
            </a:r>
            <a:endParaRPr lang="en-GB" dirty="0"/>
          </a:p>
        </p:txBody>
      </p:sp>
    </p:spTree>
    <p:extLst>
      <p:ext uri="{BB962C8B-B14F-4D97-AF65-F5344CB8AC3E}">
        <p14:creationId xmlns:p14="http://schemas.microsoft.com/office/powerpoint/2010/main" val="12469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71" y="266426"/>
            <a:ext cx="5633927" cy="1059637"/>
          </a:xfrm>
          <a:solidFill>
            <a:schemeClr val="bg1"/>
          </a:solidFill>
        </p:spPr>
        <p:style>
          <a:lnRef idx="2">
            <a:schemeClr val="accent5"/>
          </a:lnRef>
          <a:fillRef idx="1">
            <a:schemeClr val="lt1"/>
          </a:fillRef>
          <a:effectRef idx="0">
            <a:schemeClr val="accent5"/>
          </a:effectRef>
          <a:fontRef idx="minor">
            <a:schemeClr val="dk1"/>
          </a:fontRef>
        </p:style>
        <p:txBody>
          <a:bodyPr/>
          <a:lstStyle/>
          <a:p>
            <a:r>
              <a:rPr lang="en-GB" dirty="0">
                <a:solidFill>
                  <a:schemeClr val="tx1"/>
                </a:solidFill>
              </a:rPr>
              <a:t>The Goldilocks Enigma</a:t>
            </a:r>
          </a:p>
        </p:txBody>
      </p:sp>
      <p:sp>
        <p:nvSpPr>
          <p:cNvPr id="3" name="Content Placeholder 2"/>
          <p:cNvSpPr>
            <a:spLocks noGrp="1"/>
          </p:cNvSpPr>
          <p:nvPr>
            <p:ph idx="1"/>
          </p:nvPr>
        </p:nvSpPr>
        <p:spPr>
          <a:xfrm>
            <a:off x="628650" y="1581075"/>
            <a:ext cx="7886700" cy="4351338"/>
          </a:xfrm>
        </p:spPr>
        <p:txBody>
          <a:bodyPr/>
          <a:lstStyle/>
          <a:p>
            <a:pPr marL="0" indent="0">
              <a:buNone/>
            </a:pPr>
            <a:r>
              <a:rPr lang="en-GB" dirty="0"/>
              <a:t>Think about the ‘sub-atomic’ parts of an atom, the protons and neutrons.</a:t>
            </a:r>
          </a:p>
          <a:p>
            <a:pPr marL="0" indent="0">
              <a:buNone/>
            </a:pPr>
            <a:r>
              <a:rPr lang="en-GB" dirty="0"/>
              <a:t>If protons and neutrons were a different size or mass could atoms still exist?</a:t>
            </a:r>
          </a:p>
          <a:p>
            <a:pPr marL="0" indent="0">
              <a:buNone/>
            </a:pPr>
            <a:r>
              <a:rPr lang="en-GB" dirty="0"/>
              <a:t>If such atoms existed, could hydrogen, helium or carbon etc. exist? </a:t>
            </a:r>
          </a:p>
          <a:p>
            <a:pPr marL="0" indent="0">
              <a:buNone/>
            </a:pPr>
            <a:r>
              <a:rPr lang="en-GB" dirty="0"/>
              <a:t>If these elements did not exist, could life (as we know it) exist? </a:t>
            </a:r>
          </a:p>
        </p:txBody>
      </p:sp>
      <p:pic>
        <p:nvPicPr>
          <p:cNvPr id="4" name="Picture 2" descr="Image result for conclusion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257" y="5147583"/>
            <a:ext cx="1569660"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3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latin typeface="Calibri Light" panose="020F0302020204030204" pitchFamily="34" charset="0"/>
                <a:cs typeface="Calibri Light" panose="020F0302020204030204" pitchFamily="34" charset="0"/>
              </a:rPr>
              <a:t>So are there alternatives to Goldilocks?</a:t>
            </a:r>
            <a:endParaRPr lang="en-GB" dirty="0">
              <a:solidFill>
                <a:schemeClr val="tx1"/>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r>
              <a:rPr lang="en-GB" sz="2400" b="0" dirty="0" smtClean="0"/>
              <a:t>Other scientists believe so. They think that our Universe is one of an infinite number that were created at the Big Bang. The theory is called</a:t>
            </a:r>
          </a:p>
          <a:p>
            <a:r>
              <a:rPr lang="en-GB" sz="2400" b="0" dirty="0" smtClean="0"/>
              <a:t>The Multiverse Theory</a:t>
            </a:r>
          </a:p>
          <a:p>
            <a:r>
              <a:rPr lang="en-GB" sz="2400" b="0" dirty="0" smtClean="0"/>
              <a:t>As you watch the clip that follows, think about which of the models might match the idea of ours being the Universe that is ‘just right’ for life</a:t>
            </a:r>
          </a:p>
          <a:p>
            <a:r>
              <a:rPr lang="en-GB" b="0" dirty="0" smtClean="0">
                <a:hlinkClick r:id="rId3"/>
              </a:rPr>
              <a:t>Do we live in a multiverse? </a:t>
            </a:r>
            <a:endParaRPr lang="en-GB" b="0" dirty="0" smtClean="0"/>
          </a:p>
          <a:p>
            <a:endParaRPr lang="en-GB" b="0" dirty="0"/>
          </a:p>
        </p:txBody>
      </p:sp>
    </p:spTree>
    <p:extLst>
      <p:ext uri="{BB962C8B-B14F-4D97-AF65-F5344CB8AC3E}">
        <p14:creationId xmlns:p14="http://schemas.microsoft.com/office/powerpoint/2010/main" val="37729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72" y="446567"/>
            <a:ext cx="6222277" cy="893135"/>
          </a:xfrm>
          <a:solidFill>
            <a:schemeClr val="bg1"/>
          </a:solidFill>
          <a:ln>
            <a:solidFill>
              <a:srgbClr val="0070C0"/>
            </a:solidFill>
          </a:ln>
        </p:spPr>
        <p:txBody>
          <a:bodyPr/>
          <a:lstStyle/>
          <a:p>
            <a:r>
              <a:rPr lang="en-GB" b="0" dirty="0" smtClean="0">
                <a:solidFill>
                  <a:schemeClr val="tx1"/>
                </a:solidFill>
                <a:latin typeface="Calibri Light" panose="020F0302020204030204" pitchFamily="34" charset="0"/>
                <a:cs typeface="Calibri Light" panose="020F0302020204030204" pitchFamily="34" charset="0"/>
              </a:rPr>
              <a:t>So what do you think?</a:t>
            </a:r>
            <a:endParaRPr lang="en-GB" b="0" dirty="0">
              <a:solidFill>
                <a:schemeClr val="tx1"/>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57047" y="1538806"/>
            <a:ext cx="7772400" cy="4114800"/>
          </a:xfrm>
        </p:spPr>
        <p:txBody>
          <a:bodyPr/>
          <a:lstStyle/>
          <a:p>
            <a:pPr marL="0" indent="0">
              <a:buNone/>
            </a:pPr>
            <a:r>
              <a:rPr lang="en-GB" b="0" dirty="0" smtClean="0"/>
              <a:t>Get into groups of four.</a:t>
            </a:r>
          </a:p>
          <a:p>
            <a:pPr marL="0" indent="0">
              <a:buNone/>
            </a:pPr>
            <a:r>
              <a:rPr lang="en-GB" b="0" dirty="0" smtClean="0"/>
              <a:t>Discuss the answer to the question:</a:t>
            </a:r>
          </a:p>
          <a:p>
            <a:pPr marL="0" indent="0">
              <a:buNone/>
            </a:pPr>
            <a:r>
              <a:rPr lang="en-GB" b="0" dirty="0" smtClean="0">
                <a:solidFill>
                  <a:srgbClr val="00B0F0"/>
                </a:solidFill>
              </a:rPr>
              <a:t>“Did God create the Universe ex nihilo?”</a:t>
            </a:r>
          </a:p>
          <a:p>
            <a:pPr marL="0" indent="0">
              <a:buNone/>
            </a:pPr>
            <a:r>
              <a:rPr lang="en-GB" b="0" dirty="0" smtClean="0"/>
              <a:t>One person from each group needs to feedback your groups ideas</a:t>
            </a:r>
          </a:p>
          <a:p>
            <a:endParaRPr lang="en-GB" b="0" dirty="0"/>
          </a:p>
        </p:txBody>
      </p:sp>
      <p:pic>
        <p:nvPicPr>
          <p:cNvPr id="4"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224" y="4919443"/>
            <a:ext cx="2317921" cy="173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4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586" y="340241"/>
            <a:ext cx="7772400" cy="871871"/>
          </a:xfrm>
          <a:solidFill>
            <a:schemeClr val="bg1"/>
          </a:solidFill>
          <a:ln>
            <a:solidFill>
              <a:srgbClr val="0070C0"/>
            </a:solidFill>
          </a:ln>
        </p:spPr>
        <p:txBody>
          <a:bodyPr/>
          <a:lstStyle/>
          <a:p>
            <a:r>
              <a:rPr lang="en-GB" dirty="0" smtClean="0">
                <a:solidFill>
                  <a:schemeClr val="tx1"/>
                </a:solidFill>
                <a:latin typeface="Calibri Light" panose="020F0302020204030204" pitchFamily="34" charset="0"/>
                <a:cs typeface="Calibri Light" panose="020F0302020204030204" pitchFamily="34" charset="0"/>
              </a:rPr>
              <a:t>Questions for further thought</a:t>
            </a:r>
            <a:endParaRPr lang="en-GB" dirty="0">
              <a:solidFill>
                <a:schemeClr val="tx1"/>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389586" y="1722549"/>
            <a:ext cx="7772400" cy="4114800"/>
          </a:xfrm>
        </p:spPr>
        <p:txBody>
          <a:bodyPr/>
          <a:lstStyle/>
          <a:p>
            <a:pPr marL="0" indent="0">
              <a:buNone/>
            </a:pPr>
            <a:r>
              <a:rPr lang="en-GB" sz="2800" b="0" dirty="0" smtClean="0">
                <a:solidFill>
                  <a:srgbClr val="FFFF00"/>
                </a:solidFill>
              </a:rPr>
              <a:t>1. If science can explain the creation without the need for God, we should accept that.</a:t>
            </a:r>
          </a:p>
          <a:p>
            <a:pPr marL="0" indent="0">
              <a:buNone/>
            </a:pPr>
            <a:r>
              <a:rPr lang="en-GB" sz="2800" b="0" dirty="0" smtClean="0">
                <a:solidFill>
                  <a:srgbClr val="00B050"/>
                </a:solidFill>
              </a:rPr>
              <a:t>2. Read John 1:1-5. Do John’s thoughts on Jesus as the Incarnate Word, change your views on today’s subject matter?</a:t>
            </a:r>
          </a:p>
          <a:p>
            <a:pPr marL="0" indent="0">
              <a:buNone/>
            </a:pPr>
            <a:r>
              <a:rPr lang="en-GB" sz="2800" b="0" dirty="0" smtClean="0">
                <a:solidFill>
                  <a:srgbClr val="00B0F0"/>
                </a:solidFill>
              </a:rPr>
              <a:t>3. The Book of Genesis is just a myth or legend, its creation story doesn’t matter.</a:t>
            </a:r>
            <a:endParaRPr lang="en-GB" sz="2800" b="0" dirty="0">
              <a:solidFill>
                <a:srgbClr val="00B0F0"/>
              </a:solidFill>
            </a:endParaRPr>
          </a:p>
        </p:txBody>
      </p:sp>
    </p:spTree>
    <p:extLst>
      <p:ext uri="{BB962C8B-B14F-4D97-AF65-F5344CB8AC3E}">
        <p14:creationId xmlns:p14="http://schemas.microsoft.com/office/powerpoint/2010/main" val="3222253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071" y="237186"/>
            <a:ext cx="7772400" cy="1143000"/>
          </a:xfrm>
        </p:spPr>
        <p:txBody>
          <a:bodyPr/>
          <a:lstStyle/>
          <a:p>
            <a:r>
              <a:rPr lang="en-GB" dirty="0" smtClean="0">
                <a:solidFill>
                  <a:schemeClr val="tx1"/>
                </a:solidFill>
              </a:rPr>
              <a:t>Reflection </a:t>
            </a:r>
            <a:endParaRPr lang="en-GB" dirty="0">
              <a:solidFill>
                <a:schemeClr val="tx1"/>
              </a:solidFill>
            </a:endParaRPr>
          </a:p>
        </p:txBody>
      </p:sp>
      <p:sp>
        <p:nvSpPr>
          <p:cNvPr id="3" name="Content Placeholder 2"/>
          <p:cNvSpPr>
            <a:spLocks noGrp="1"/>
          </p:cNvSpPr>
          <p:nvPr>
            <p:ph idx="1"/>
          </p:nvPr>
        </p:nvSpPr>
        <p:spPr>
          <a:xfrm>
            <a:off x="466857" y="1575514"/>
            <a:ext cx="7890333" cy="4867816"/>
          </a:xfrm>
        </p:spPr>
        <p:txBody>
          <a:bodyPr/>
          <a:lstStyle/>
          <a:p>
            <a:pPr marL="0" indent="0">
              <a:buNone/>
            </a:pPr>
            <a:r>
              <a:rPr lang="en-GB" dirty="0">
                <a:solidFill>
                  <a:schemeClr val="bg1"/>
                </a:solidFill>
              </a:rPr>
              <a:t>Describe the impact of the Awe </a:t>
            </a:r>
            <a:r>
              <a:rPr lang="en-GB" dirty="0" smtClean="0">
                <a:solidFill>
                  <a:schemeClr val="bg1"/>
                </a:solidFill>
              </a:rPr>
              <a:t>ins    </a:t>
            </a:r>
            <a:r>
              <a:rPr lang="en-GB" sz="1800" b="0" dirty="0" smtClean="0"/>
              <a:t>When I consider your heavens,</a:t>
            </a:r>
          </a:p>
          <a:p>
            <a:pPr marL="0" indent="0">
              <a:buNone/>
            </a:pPr>
            <a:r>
              <a:rPr lang="en-GB" sz="1800" b="0" dirty="0" smtClean="0"/>
              <a:t>the work of your fingers,</a:t>
            </a:r>
          </a:p>
          <a:p>
            <a:pPr marL="0" indent="0">
              <a:buNone/>
            </a:pPr>
            <a:r>
              <a:rPr lang="en-GB" sz="1800" b="0" dirty="0" smtClean="0"/>
              <a:t>the </a:t>
            </a:r>
            <a:r>
              <a:rPr lang="en-GB" sz="1800" b="0" dirty="0"/>
              <a:t>moon and the stars,</a:t>
            </a:r>
          </a:p>
          <a:p>
            <a:pPr marL="0" indent="0">
              <a:buNone/>
            </a:pPr>
            <a:r>
              <a:rPr lang="en-GB" sz="1800" b="0" dirty="0"/>
              <a:t>which you have set in place,</a:t>
            </a:r>
          </a:p>
          <a:p>
            <a:pPr marL="0" indent="0">
              <a:buNone/>
            </a:pPr>
            <a:r>
              <a:rPr lang="en-GB" sz="1800" b="0" dirty="0" smtClean="0"/>
              <a:t>what </a:t>
            </a:r>
            <a:r>
              <a:rPr lang="en-GB" sz="1800" b="0" dirty="0"/>
              <a:t>is mankind that you are mindful of them,</a:t>
            </a:r>
          </a:p>
          <a:p>
            <a:pPr marL="0" indent="0">
              <a:buNone/>
            </a:pPr>
            <a:r>
              <a:rPr lang="en-GB" sz="1800" b="0" dirty="0"/>
              <a:t>human beings that you care for them</a:t>
            </a:r>
            <a:r>
              <a:rPr lang="en-GB" sz="1800" b="0" dirty="0" smtClean="0"/>
              <a:t>?</a:t>
            </a:r>
            <a:r>
              <a:rPr lang="en-GB" sz="1800" i="1" baseline="30000" dirty="0"/>
              <a:t> </a:t>
            </a:r>
            <a:endParaRPr lang="en-GB" sz="1800" b="0" dirty="0"/>
          </a:p>
          <a:p>
            <a:pPr marL="0" indent="0">
              <a:buNone/>
            </a:pPr>
            <a:r>
              <a:rPr lang="en-GB" sz="1800" b="0" dirty="0" smtClean="0"/>
              <a:t>You </a:t>
            </a:r>
            <a:r>
              <a:rPr lang="en-GB" sz="1800" b="0" dirty="0"/>
              <a:t>have made </a:t>
            </a:r>
            <a:r>
              <a:rPr lang="en-GB" sz="1800" b="0" dirty="0" smtClean="0"/>
              <a:t>them</a:t>
            </a:r>
            <a:r>
              <a:rPr lang="en-GB" sz="1800" i="1" baseline="30000" dirty="0"/>
              <a:t> </a:t>
            </a:r>
            <a:r>
              <a:rPr lang="en-GB" sz="1800" b="0" dirty="0" smtClean="0"/>
              <a:t>a </a:t>
            </a:r>
            <a:r>
              <a:rPr lang="en-GB" sz="1800" b="0" dirty="0"/>
              <a:t>little lower than the </a:t>
            </a:r>
            <a:r>
              <a:rPr lang="en-GB" sz="1800" b="0" dirty="0" smtClean="0"/>
              <a:t>angels</a:t>
            </a:r>
            <a:r>
              <a:rPr lang="en-GB" sz="1800" i="1" baseline="30000" dirty="0"/>
              <a:t> </a:t>
            </a:r>
            <a:endParaRPr lang="en-GB" sz="1800" b="0" dirty="0"/>
          </a:p>
          <a:p>
            <a:pPr marL="0" indent="0">
              <a:buNone/>
            </a:pPr>
            <a:r>
              <a:rPr lang="en-GB" sz="1800" b="0" dirty="0"/>
              <a:t>and crowned </a:t>
            </a:r>
            <a:r>
              <a:rPr lang="en-GB" sz="1800" b="0" dirty="0" smtClean="0"/>
              <a:t>them</a:t>
            </a:r>
            <a:r>
              <a:rPr lang="en-GB" sz="1800" i="1" baseline="30000" dirty="0"/>
              <a:t> </a:t>
            </a:r>
            <a:r>
              <a:rPr lang="en-GB" sz="1800" b="0" dirty="0" smtClean="0"/>
              <a:t>with </a:t>
            </a:r>
            <a:r>
              <a:rPr lang="en-GB" sz="1800" b="0" dirty="0"/>
              <a:t>glory and </a:t>
            </a:r>
            <a:r>
              <a:rPr lang="en-GB" sz="1800" b="0" dirty="0" smtClean="0"/>
              <a:t>honour</a:t>
            </a:r>
          </a:p>
          <a:p>
            <a:pPr marL="0" indent="0">
              <a:buNone/>
            </a:pPr>
            <a:r>
              <a:rPr lang="en-GB" sz="1800" b="0" dirty="0" smtClean="0"/>
              <a:t>(Psalm 8:3-5).</a:t>
            </a:r>
            <a:endParaRPr lang="en-GB" sz="1800" b="0" dirty="0"/>
          </a:p>
        </p:txBody>
      </p:sp>
      <p:pic>
        <p:nvPicPr>
          <p:cNvPr id="4" name="Picture 3" descr="Image result for god and big bang"/>
          <p:cNvPicPr/>
          <p:nvPr/>
        </p:nvPicPr>
        <p:blipFill>
          <a:blip r:embed="rId3">
            <a:extLst>
              <a:ext uri="{28A0092B-C50C-407E-A947-70E740481C1C}">
                <a14:useLocalDpi xmlns:a14="http://schemas.microsoft.com/office/drawing/2010/main" val="0"/>
              </a:ext>
            </a:extLst>
          </a:blip>
          <a:srcRect/>
          <a:stretch>
            <a:fillRect/>
          </a:stretch>
        </p:blipFill>
        <p:spPr bwMode="auto">
          <a:xfrm>
            <a:off x="5797433" y="1008570"/>
            <a:ext cx="3213215" cy="2231189"/>
          </a:xfrm>
          <a:prstGeom prst="rect">
            <a:avLst/>
          </a:prstGeom>
          <a:ln>
            <a:noFill/>
          </a:ln>
          <a:effectLst>
            <a:softEdge rad="112500"/>
          </a:effectLst>
        </p:spPr>
      </p:pic>
    </p:spTree>
    <p:extLst>
      <p:ext uri="{BB962C8B-B14F-4D97-AF65-F5344CB8AC3E}">
        <p14:creationId xmlns:p14="http://schemas.microsoft.com/office/powerpoint/2010/main" val="366466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Spend a minute focussing prayerfully on the picture on the following slide.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3321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83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your thoughts on the ‘picture’ with those around you.</a:t>
            </a:r>
            <a:endParaRPr lang="en-GB" dirty="0"/>
          </a:p>
        </p:txBody>
      </p:sp>
      <p:sp>
        <p:nvSpPr>
          <p:cNvPr id="3" name="Content Placeholder 2"/>
          <p:cNvSpPr>
            <a:spLocks noGrp="1"/>
          </p:cNvSpPr>
          <p:nvPr>
            <p:ph idx="1"/>
          </p:nvPr>
        </p:nvSpPr>
        <p:spPr/>
        <p:txBody>
          <a:bodyPr/>
          <a:lstStyle/>
          <a:p>
            <a:r>
              <a:rPr lang="en-GB" dirty="0" smtClean="0"/>
              <a:t>Your thoughts might have been</a:t>
            </a:r>
          </a:p>
          <a:p>
            <a:r>
              <a:rPr lang="en-GB" dirty="0" smtClean="0"/>
              <a:t>There’s no picture there!</a:t>
            </a:r>
          </a:p>
          <a:p>
            <a:r>
              <a:rPr lang="en-GB" dirty="0" smtClean="0"/>
              <a:t>All I see is a black background.</a:t>
            </a:r>
          </a:p>
          <a:p>
            <a:r>
              <a:rPr lang="en-GB" dirty="0" smtClean="0"/>
              <a:t>It’s really sad!</a:t>
            </a:r>
          </a:p>
          <a:p>
            <a:r>
              <a:rPr lang="en-GB" dirty="0" smtClean="0"/>
              <a:t>It’s just a blank screen!</a:t>
            </a:r>
          </a:p>
        </p:txBody>
      </p:sp>
    </p:spTree>
    <p:extLst>
      <p:ext uri="{BB962C8B-B14F-4D97-AF65-F5344CB8AC3E}">
        <p14:creationId xmlns:p14="http://schemas.microsoft.com/office/powerpoint/2010/main" val="37142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If your thoughts focussed on there being nothing there, then you have just begun to appreciate the content of this lesson.</a:t>
            </a:r>
            <a:endParaRPr lang="en-GB" dirty="0"/>
          </a:p>
        </p:txBody>
      </p:sp>
    </p:spTree>
    <p:extLst>
      <p:ext uri="{BB962C8B-B14F-4D97-AF65-F5344CB8AC3E}">
        <p14:creationId xmlns:p14="http://schemas.microsoft.com/office/powerpoint/2010/main" val="1443215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248" y="528033"/>
            <a:ext cx="6603842" cy="1366453"/>
          </a:xfrm>
          <a:ln w="38100">
            <a:solidFill>
              <a:schemeClr val="tx1"/>
            </a:solidFill>
          </a:ln>
        </p:spPr>
        <p:txBody>
          <a:bodyPr>
            <a:noAutofit/>
          </a:bodyPr>
          <a:lstStyle/>
          <a:p>
            <a:r>
              <a:rPr lang="en-GB" sz="6600" dirty="0" err="1" smtClean="0"/>
              <a:t>Creatio</a:t>
            </a:r>
            <a:r>
              <a:rPr lang="en-GB" sz="6600" dirty="0" smtClean="0"/>
              <a:t> Ex Nihilo</a:t>
            </a:r>
            <a:r>
              <a:rPr lang="en-GB" sz="4950" dirty="0" smtClean="0"/>
              <a:t/>
            </a:r>
            <a:br>
              <a:rPr lang="en-GB" sz="4950" dirty="0" smtClean="0"/>
            </a:br>
            <a:r>
              <a:rPr lang="en-GB" sz="2400" dirty="0" smtClean="0"/>
              <a:t>Creation out of nothing</a:t>
            </a:r>
            <a:endParaRPr lang="en-GB" sz="4950" dirty="0"/>
          </a:p>
        </p:txBody>
      </p:sp>
      <p:sp>
        <p:nvSpPr>
          <p:cNvPr id="3" name="Subtitle 2"/>
          <p:cNvSpPr>
            <a:spLocks noGrp="1"/>
          </p:cNvSpPr>
          <p:nvPr>
            <p:ph type="subTitle" idx="1"/>
          </p:nvPr>
        </p:nvSpPr>
        <p:spPr/>
        <p:txBody>
          <a:bodyPr/>
          <a:lstStyle/>
          <a:p>
            <a:endParaRPr lang="en-GB" dirty="0" smtClean="0"/>
          </a:p>
          <a:p>
            <a:endParaRPr lang="en-GB" dirty="0"/>
          </a:p>
          <a:p>
            <a:endParaRPr lang="en-GB" dirty="0" smtClean="0"/>
          </a:p>
          <a:p>
            <a:endParaRPr lang="en-GB" dirty="0"/>
          </a:p>
        </p:txBody>
      </p:sp>
      <p:sp>
        <p:nvSpPr>
          <p:cNvPr id="5" name="TextBox 4"/>
          <p:cNvSpPr txBox="1"/>
          <p:nvPr/>
        </p:nvSpPr>
        <p:spPr>
          <a:xfrm>
            <a:off x="3344183" y="3035872"/>
            <a:ext cx="4809822" cy="954107"/>
          </a:xfrm>
          <a:prstGeom prst="rect">
            <a:avLst/>
          </a:prstGeom>
          <a:noFill/>
          <a:ln w="38100">
            <a:solidFill>
              <a:schemeClr val="tx1"/>
            </a:solidFill>
          </a:ln>
        </p:spPr>
        <p:txBody>
          <a:bodyPr wrap="square" rtlCol="0">
            <a:spAutoFit/>
          </a:bodyPr>
          <a:lstStyle/>
          <a:p>
            <a:r>
              <a:rPr lang="en-GB" sz="2800" dirty="0"/>
              <a:t>L</a:t>
            </a:r>
            <a:r>
              <a:rPr lang="en-GB" sz="2800" dirty="0" smtClean="0"/>
              <a:t>.O</a:t>
            </a:r>
            <a:r>
              <a:rPr lang="en-GB" sz="2800" dirty="0"/>
              <a:t>: </a:t>
            </a:r>
            <a:r>
              <a:rPr lang="en-GB" sz="2800" dirty="0" smtClean="0"/>
              <a:t>Could our universe have been created out of nothing?</a:t>
            </a:r>
            <a:endParaRPr lang="en-GB" sz="2800" dirty="0"/>
          </a:p>
        </p:txBody>
      </p:sp>
      <p:pic>
        <p:nvPicPr>
          <p:cNvPr id="1026" name="Picture 2" descr="Image result for diocese of westminster education serv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5729" y="4994962"/>
            <a:ext cx="842862" cy="14371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reation ex nihi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09" y="2739043"/>
            <a:ext cx="2416191" cy="2830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6152" y="4979822"/>
            <a:ext cx="2192628" cy="1405799"/>
          </a:xfrm>
          <a:prstGeom prst="rect">
            <a:avLst/>
          </a:prstGeom>
        </p:spPr>
      </p:pic>
    </p:spTree>
    <p:extLst>
      <p:ext uri="{BB962C8B-B14F-4D97-AF65-F5344CB8AC3E}">
        <p14:creationId xmlns:p14="http://schemas.microsoft.com/office/powerpoint/2010/main" val="2141386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‘ex nihilo’?</a:t>
            </a:r>
            <a:endParaRPr lang="en-GB" dirty="0"/>
          </a:p>
        </p:txBody>
      </p:sp>
      <p:sp>
        <p:nvSpPr>
          <p:cNvPr id="3" name="Content Placeholder 2"/>
          <p:cNvSpPr>
            <a:spLocks noGrp="1"/>
          </p:cNvSpPr>
          <p:nvPr>
            <p:ph idx="1"/>
          </p:nvPr>
        </p:nvSpPr>
        <p:spPr/>
        <p:txBody>
          <a:bodyPr/>
          <a:lstStyle/>
          <a:p>
            <a:pPr marL="0" indent="0">
              <a:buNone/>
            </a:pPr>
            <a:r>
              <a:rPr lang="en-GB" dirty="0" smtClean="0"/>
              <a:t>Ex nihilo is the theological belief that God created the Universe and the world from nothing.</a:t>
            </a:r>
          </a:p>
          <a:p>
            <a:pPr marL="0" indent="0">
              <a:buNone/>
            </a:pPr>
            <a:r>
              <a:rPr lang="en-GB" dirty="0" smtClean="0"/>
              <a:t>It is an idea that comes from the first three verses of the Old Testament.</a:t>
            </a:r>
            <a:endParaRPr lang="en-GB" dirty="0"/>
          </a:p>
        </p:txBody>
      </p:sp>
    </p:spTree>
    <p:extLst>
      <p:ext uri="{BB962C8B-B14F-4D97-AF65-F5344CB8AC3E}">
        <p14:creationId xmlns:p14="http://schemas.microsoft.com/office/powerpoint/2010/main" val="915325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34499" y="336990"/>
            <a:ext cx="8724613" cy="6357646"/>
          </a:xfrm>
          <a:prstGeom prst="rect">
            <a:avLst/>
          </a:prstGeom>
        </p:spPr>
      </p:pic>
      <p:pic>
        <p:nvPicPr>
          <p:cNvPr id="5" name="Content Placeholder 3"/>
          <p:cNvPicPr>
            <a:picLocks noChangeAspect="1"/>
          </p:cNvPicPr>
          <p:nvPr/>
        </p:nvPicPr>
        <p:blipFill>
          <a:blip r:embed="rId2"/>
          <a:stretch>
            <a:fillRect/>
          </a:stretch>
        </p:blipFill>
        <p:spPr>
          <a:xfrm>
            <a:off x="209693" y="336357"/>
            <a:ext cx="8724613" cy="6357646"/>
          </a:xfrm>
          <a:prstGeom prst="rect">
            <a:avLst/>
          </a:prstGeom>
        </p:spPr>
      </p:pic>
    </p:spTree>
    <p:extLst>
      <p:ext uri="{BB962C8B-B14F-4D97-AF65-F5344CB8AC3E}">
        <p14:creationId xmlns:p14="http://schemas.microsoft.com/office/powerpoint/2010/main" val="2544729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750345" cy="1325563"/>
          </a:xfrm>
        </p:spPr>
        <p:txBody>
          <a:bodyPr>
            <a:normAutofit/>
          </a:bodyPr>
          <a:lstStyle/>
          <a:p>
            <a:r>
              <a:rPr lang="en-GB" sz="2800" dirty="0" smtClean="0"/>
              <a:t>In pairs: Look at this passage carefully, which parts of it support the idea of ex nihilo and are there any that do not?</a:t>
            </a:r>
            <a:endParaRPr lang="en-GB" sz="2800" dirty="0"/>
          </a:p>
        </p:txBody>
      </p:sp>
      <p:pic>
        <p:nvPicPr>
          <p:cNvPr id="4" name="Content Placeholder 3"/>
          <p:cNvPicPr>
            <a:picLocks noGrp="1" noChangeAspect="1"/>
          </p:cNvPicPr>
          <p:nvPr>
            <p:ph idx="1"/>
          </p:nvPr>
        </p:nvPicPr>
        <p:blipFill>
          <a:blip r:embed="rId2"/>
          <a:stretch>
            <a:fillRect/>
          </a:stretch>
        </p:blipFill>
        <p:spPr>
          <a:xfrm>
            <a:off x="0" y="1690689"/>
            <a:ext cx="8998039" cy="5061397"/>
          </a:xfrm>
          <a:prstGeom prst="rect">
            <a:avLst/>
          </a:prstGeom>
        </p:spPr>
      </p:pic>
      <p:pic>
        <p:nvPicPr>
          <p:cNvPr id="5" name="Picture 4" descr="Image result for writing figur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664" y="422511"/>
            <a:ext cx="1143961" cy="121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037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Personal Home Page (Standard)">
  <a:themeElements>
    <a:clrScheme name="">
      <a:dk1>
        <a:srgbClr val="000000"/>
      </a:dk1>
      <a:lt1>
        <a:srgbClr val="FFFFFF"/>
      </a:lt1>
      <a:dk2>
        <a:srgbClr val="000000"/>
      </a:dk2>
      <a:lt2>
        <a:srgbClr val="FFCC00"/>
      </a:lt2>
      <a:accent1>
        <a:srgbClr val="FF9933"/>
      </a:accent1>
      <a:accent2>
        <a:srgbClr val="00FFCC"/>
      </a:accent2>
      <a:accent3>
        <a:srgbClr val="AAAAAA"/>
      </a:accent3>
      <a:accent4>
        <a:srgbClr val="DADADA"/>
      </a:accent4>
      <a:accent5>
        <a:srgbClr val="FFCAAD"/>
      </a:accent5>
      <a:accent6>
        <a:srgbClr val="00E7B9"/>
      </a:accent6>
      <a:hlink>
        <a:srgbClr val="0066FF"/>
      </a:hlink>
      <a:folHlink>
        <a:srgbClr val="00FF00"/>
      </a:folHlink>
    </a:clrScheme>
    <a:fontScheme name="Personal Home Page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2500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2400" b="0" i="0" u="none" strike="noStrike" cap="none" normalizeH="0" baseline="-25000" smtClean="0">
            <a:ln>
              <a:noFill/>
            </a:ln>
            <a:solidFill>
              <a:schemeClr val="tx1"/>
            </a:solidFill>
            <a:effectLst/>
            <a:latin typeface="Times New Roman" panose="02020603050405020304" pitchFamily="18" charset="0"/>
          </a:defRPr>
        </a:defPPr>
      </a:lstStyle>
    </a:lnDef>
  </a:objectDefaults>
  <a:extraClrSchemeLst>
    <a:extraClrScheme>
      <a:clrScheme name="Personal Home Page (Standard) 1">
        <a:dk1>
          <a:srgbClr val="000000"/>
        </a:dk1>
        <a:lt1>
          <a:srgbClr val="FFFFFF"/>
        </a:lt1>
        <a:dk2>
          <a:srgbClr val="1E2E53"/>
        </a:dk2>
        <a:lt2>
          <a:srgbClr val="FFCC00"/>
        </a:lt2>
        <a:accent1>
          <a:srgbClr val="FF9933"/>
        </a:accent1>
        <a:accent2>
          <a:srgbClr val="336699"/>
        </a:accent2>
        <a:accent3>
          <a:srgbClr val="ABADB3"/>
        </a:accent3>
        <a:accent4>
          <a:srgbClr val="DADADA"/>
        </a:accent4>
        <a:accent5>
          <a:srgbClr val="FFCAAD"/>
        </a:accent5>
        <a:accent6>
          <a:srgbClr val="2D5C8A"/>
        </a:accent6>
        <a:hlink>
          <a:srgbClr val="EAEAEA"/>
        </a:hlink>
        <a:folHlink>
          <a:srgbClr val="A73737"/>
        </a:folHlink>
      </a:clrScheme>
      <a:clrMap bg1="dk2" tx1="lt1" bg2="dk1" tx2="lt2" accent1="accent1" accent2="accent2" accent3="accent3" accent4="accent4" accent5="accent5" accent6="accent6" hlink="hlink" folHlink="folHlink"/>
    </a:extraClrScheme>
    <a:extraClrScheme>
      <a:clrScheme name="Personal Home Page (Standard) 2">
        <a:dk1>
          <a:srgbClr val="663300"/>
        </a:dk1>
        <a:lt1>
          <a:srgbClr val="FFFFFF"/>
        </a:lt1>
        <a:dk2>
          <a:srgbClr val="996633"/>
        </a:dk2>
        <a:lt2>
          <a:srgbClr val="868686"/>
        </a:lt2>
        <a:accent1>
          <a:srgbClr val="FF9900"/>
        </a:accent1>
        <a:accent2>
          <a:srgbClr val="CC6600"/>
        </a:accent2>
        <a:accent3>
          <a:srgbClr val="FFFFFF"/>
        </a:accent3>
        <a:accent4>
          <a:srgbClr val="562A00"/>
        </a:accent4>
        <a:accent5>
          <a:srgbClr val="FFCAAA"/>
        </a:accent5>
        <a:accent6>
          <a:srgbClr val="B95C00"/>
        </a:accent6>
        <a:hlink>
          <a:srgbClr val="FFCC00"/>
        </a:hlink>
        <a:folHlink>
          <a:srgbClr val="CCCCCC"/>
        </a:folHlink>
      </a:clrScheme>
      <a:clrMap bg1="lt1" tx1="dk1" bg2="lt2" tx2="dk2" accent1="accent1" accent2="accent2" accent3="accent3" accent4="accent4" accent5="accent5" accent6="accent6" hlink="hlink" folHlink="folHlink"/>
    </a:extraClrScheme>
    <a:extraClrScheme>
      <a:clrScheme name="Personal Home Page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740</Words>
  <Application>Microsoft Office PowerPoint</Application>
  <PresentationFormat>On-screen Show (4:3)</PresentationFormat>
  <Paragraphs>66</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Personal Home Page (Standard)</vt:lpstr>
      <vt:lpstr>Opening prayer: Visio Divina</vt:lpstr>
      <vt:lpstr>Spend a minute focussing prayerfully on the picture on the following slide.</vt:lpstr>
      <vt:lpstr>PowerPoint Presentation</vt:lpstr>
      <vt:lpstr>Share your thoughts on the ‘picture’ with those around you.</vt:lpstr>
      <vt:lpstr>PowerPoint Presentation</vt:lpstr>
      <vt:lpstr>Creatio Ex Nihilo Creation out of nothing</vt:lpstr>
      <vt:lpstr>What is ‘ex nihilo’?</vt:lpstr>
      <vt:lpstr>PowerPoint Presentation</vt:lpstr>
      <vt:lpstr>In pairs: Look at this passage carefully, which parts of it support the idea of ex nihilo and are there any that do not?</vt:lpstr>
      <vt:lpstr>Doe Science support the Ex Nihilo Belief?</vt:lpstr>
      <vt:lpstr>PowerPoint Presentation</vt:lpstr>
      <vt:lpstr>What do scientists think?</vt:lpstr>
      <vt:lpstr>The Goldilocks Enigma</vt:lpstr>
      <vt:lpstr>So are there alternatives to Goldilocks?</vt:lpstr>
      <vt:lpstr>So what do you think?</vt:lpstr>
      <vt:lpstr>Questions for further thought</vt:lpstr>
      <vt:lpstr>Reflection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prayer: Visio Divina</dc:title>
  <dc:creator>John Dikes</dc:creator>
  <cp:lastModifiedBy>Trisha Hedley</cp:lastModifiedBy>
  <cp:revision>25</cp:revision>
  <dcterms:created xsi:type="dcterms:W3CDTF">2017-01-10T17:43:33Z</dcterms:created>
  <dcterms:modified xsi:type="dcterms:W3CDTF">2017-06-26T08:42:29Z</dcterms:modified>
</cp:coreProperties>
</file>