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74" r:id="rId2"/>
    <p:sldId id="276" r:id="rId3"/>
    <p:sldId id="266" r:id="rId4"/>
    <p:sldId id="269" r:id="rId5"/>
    <p:sldId id="277" r:id="rId6"/>
    <p:sldId id="275" r:id="rId7"/>
    <p:sldId id="279" r:id="rId8"/>
    <p:sldId id="268" r:id="rId9"/>
    <p:sldId id="280" r:id="rId10"/>
    <p:sldId id="281" r:id="rId11"/>
    <p:sldId id="283" r:id="rId12"/>
    <p:sldId id="282" r:id="rId13"/>
    <p:sldId id="261" r:id="rId14"/>
    <p:sldId id="262" r:id="rId15"/>
    <p:sldId id="265" r:id="rId16"/>
    <p:sldId id="270" r:id="rId17"/>
    <p:sldId id="257" r:id="rId18"/>
    <p:sldId id="256" r:id="rId19"/>
    <p:sldId id="278" r:id="rId20"/>
    <p:sldId id="258" r:id="rId21"/>
    <p:sldId id="259"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a Hedley" initials="TH" lastIdx="0" clrIdx="0">
    <p:extLst>
      <p:ext uri="{19B8F6BF-5375-455C-9EA6-DF929625EA0E}">
        <p15:presenceInfo xmlns:p15="http://schemas.microsoft.com/office/powerpoint/2012/main" userId="S-1-5-21-1879480530-3281439989-1942138426-13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D561E-2755-461D-A535-1EE7A1AF6571}" type="datetimeFigureOut">
              <a:rPr lang="en-GB" smtClean="0"/>
              <a:t>21/06/2017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D5425-765F-491A-8E0C-2738FFCB220F}" type="slidenum">
              <a:rPr lang="en-GB" smtClean="0"/>
              <a:t>‹#›</a:t>
            </a:fld>
            <a:endParaRPr lang="en-GB"/>
          </a:p>
        </p:txBody>
      </p:sp>
    </p:spTree>
    <p:extLst>
      <p:ext uri="{BB962C8B-B14F-4D97-AF65-F5344CB8AC3E}">
        <p14:creationId xmlns:p14="http://schemas.microsoft.com/office/powerpoint/2010/main" val="92171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 class this can</a:t>
            </a:r>
            <a:r>
              <a:rPr lang="en-GB" baseline="0" dirty="0" smtClean="0"/>
              <a:t> be a very brief recap.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Fossils: </a:t>
            </a:r>
            <a:r>
              <a:rPr lang="en-GB" altLang="en-US" sz="1200" kern="1200" dirty="0" smtClean="0">
                <a:solidFill>
                  <a:schemeClr val="tx1"/>
                </a:solidFill>
                <a:latin typeface="+mn-lt"/>
                <a:ea typeface="+mn-ea"/>
                <a:cs typeface="+mn-cs"/>
              </a:rPr>
              <a:t>Ancient fossils show many basic similarities with similar organisms living today, but also differences</a:t>
            </a:r>
            <a:r>
              <a:rPr lang="en-GB" altLang="en-US" sz="1200" kern="1200" baseline="0" dirty="0" smtClean="0">
                <a:solidFill>
                  <a:schemeClr val="tx1"/>
                </a:solidFill>
                <a:latin typeface="+mn-lt"/>
                <a:ea typeface="+mn-ea"/>
                <a:cs typeface="+mn-cs"/>
              </a:rPr>
              <a:t> – there has been evolution.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Comparative anatomy: </a:t>
            </a:r>
            <a:r>
              <a:rPr lang="en-GB" altLang="en-US" sz="1200" kern="1200" dirty="0" smtClean="0">
                <a:solidFill>
                  <a:schemeClr val="tx1"/>
                </a:solidFill>
                <a:latin typeface="+mn-lt"/>
                <a:ea typeface="+mn-ea"/>
                <a:cs typeface="+mn-cs"/>
              </a:rPr>
              <a:t>You can investigate such similarities by comparing bone structures (</a:t>
            </a:r>
            <a:r>
              <a:rPr lang="en-GB" altLang="en-US" sz="1200" b="1" kern="1200" dirty="0" smtClean="0">
                <a:solidFill>
                  <a:schemeClr val="tx1"/>
                </a:solidFill>
                <a:latin typeface="+mn-lt"/>
                <a:ea typeface="+mn-ea"/>
                <a:cs typeface="+mn-cs"/>
              </a:rPr>
              <a:t>comparative anatomy</a:t>
            </a:r>
            <a:r>
              <a:rPr lang="en-GB" altLang="en-US" sz="1200" kern="1200" dirty="0" smtClean="0">
                <a:solidFill>
                  <a:schemeClr val="tx1"/>
                </a:solidFill>
                <a:latin typeface="+mn-lt"/>
                <a:ea typeface="+mn-ea"/>
                <a:cs typeface="+mn-cs"/>
              </a:rPr>
              <a:t>). The fact that bone structure is similar, suggests these species had a common ancestor.</a:t>
            </a:r>
            <a:endParaRPr lang="en-GB" altLang="en-US" sz="1200"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Genetics: </a:t>
            </a:r>
            <a:r>
              <a:rPr lang="en-GB" altLang="en-US" sz="1200" kern="1200" dirty="0" smtClean="0">
                <a:solidFill>
                  <a:schemeClr val="tx1"/>
                </a:solidFill>
                <a:latin typeface="+mn-lt"/>
                <a:ea typeface="+mn-ea"/>
                <a:cs typeface="+mn-cs"/>
              </a:rPr>
              <a:t>species share much of their DNA in common. This does suggest they are closely related, i.e. they have evolved from a common ancestor.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36D5425-765F-491A-8E0C-2738FFCB220F}" type="slidenum">
              <a:rPr lang="en-GB" smtClean="0"/>
              <a:t>11</a:t>
            </a:fld>
            <a:endParaRPr lang="en-GB"/>
          </a:p>
        </p:txBody>
      </p:sp>
    </p:spTree>
    <p:extLst>
      <p:ext uri="{BB962C8B-B14F-4D97-AF65-F5344CB8AC3E}">
        <p14:creationId xmlns:p14="http://schemas.microsoft.com/office/powerpoint/2010/main" val="125574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29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4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64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10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2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31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35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20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9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32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92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21/06/2017</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4845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823" y="503229"/>
            <a:ext cx="7296755" cy="1924542"/>
          </a:xfrm>
          <a:ln w="38100">
            <a:solidFill>
              <a:schemeClr val="tx1"/>
            </a:solidFill>
          </a:ln>
        </p:spPr>
        <p:txBody>
          <a:bodyPr>
            <a:noAutofit/>
          </a:bodyPr>
          <a:lstStyle/>
          <a:p>
            <a:r>
              <a:rPr lang="en-GB" sz="4950" dirty="0" smtClean="0"/>
              <a:t/>
            </a:r>
            <a:br>
              <a:rPr lang="en-GB" sz="4950" dirty="0" smtClean="0"/>
            </a:br>
            <a:r>
              <a:rPr lang="en-GB" sz="4950" dirty="0"/>
              <a:t/>
            </a:r>
            <a:br>
              <a:rPr lang="en-GB" sz="4950" dirty="0"/>
            </a:br>
            <a:r>
              <a:rPr lang="en-GB" sz="4950" dirty="0" smtClean="0"/>
              <a:t/>
            </a:r>
            <a:br>
              <a:rPr lang="en-GB" sz="4950" dirty="0" smtClean="0"/>
            </a:br>
            <a:r>
              <a:rPr lang="en-GB" sz="4950" dirty="0"/>
              <a:t/>
            </a:r>
            <a:br>
              <a:rPr lang="en-GB" sz="4950" dirty="0"/>
            </a:br>
            <a:r>
              <a:rPr lang="en-GB" sz="4950" dirty="0" smtClean="0"/>
              <a:t/>
            </a:r>
            <a:br>
              <a:rPr lang="en-GB" sz="4950" dirty="0" smtClean="0"/>
            </a:br>
            <a:r>
              <a:rPr lang="en-GB" sz="4950" dirty="0"/>
              <a:t/>
            </a:r>
            <a:br>
              <a:rPr lang="en-GB" sz="4950" dirty="0"/>
            </a:br>
            <a:r>
              <a:rPr lang="en-GB" sz="4950" dirty="0" smtClean="0"/>
              <a:t/>
            </a:r>
            <a:br>
              <a:rPr lang="en-GB" sz="4950" dirty="0" smtClean="0"/>
            </a:br>
            <a:r>
              <a:rPr lang="en-GB" sz="6600" dirty="0" smtClean="0"/>
              <a:t>The Church and Evolution </a:t>
            </a:r>
            <a:endParaRPr lang="en-GB" sz="6600" dirty="0"/>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a:p>
            <a:endParaRPr lang="en-GB" dirty="0"/>
          </a:p>
        </p:txBody>
      </p:sp>
      <p:sp>
        <p:nvSpPr>
          <p:cNvPr id="5" name="TextBox 4"/>
          <p:cNvSpPr txBox="1"/>
          <p:nvPr/>
        </p:nvSpPr>
        <p:spPr>
          <a:xfrm>
            <a:off x="4371975" y="3323211"/>
            <a:ext cx="3782030" cy="138499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prstClr val="white"/>
                </a:solidFill>
                <a:latin typeface="Calibri" panose="020F0502020204030204"/>
              </a:rPr>
              <a:t>L</a:t>
            </a:r>
            <a:r>
              <a:rPr kumimoji="0" lang="en-GB" sz="2800" b="0" i="0" u="none" strike="noStrike" kern="1200" cap="none" spc="0" normalizeH="0" baseline="0" noProof="0" dirty="0" smtClean="0">
                <a:ln>
                  <a:noFill/>
                </a:ln>
                <a:solidFill>
                  <a:prstClr val="white"/>
                </a:solidFill>
                <a:effectLst/>
                <a:uLnTx/>
                <a:uFillTx/>
                <a:latin typeface="Calibri" panose="020F0502020204030204"/>
              </a:rPr>
              <a:t>.O</a:t>
            </a:r>
            <a:r>
              <a:rPr kumimoji="0" lang="en-GB" sz="2800" b="0" i="0" u="none" strike="noStrike" kern="1200" cap="none" spc="0" normalizeH="0" baseline="0" noProof="0" dirty="0">
                <a:ln>
                  <a:noFill/>
                </a:ln>
                <a:solidFill>
                  <a:prstClr val="white"/>
                </a:solidFill>
                <a:effectLst/>
                <a:uLnTx/>
                <a:uFillTx/>
                <a:latin typeface="Calibri" panose="020F0502020204030204"/>
              </a:rPr>
              <a:t>: </a:t>
            </a:r>
            <a:r>
              <a:rPr kumimoji="0" lang="en-GB" sz="2800" b="0" i="0" u="none" strike="noStrike" kern="1200" cap="none" spc="0" normalizeH="0" baseline="0" noProof="0" dirty="0" smtClean="0">
                <a:ln>
                  <a:noFill/>
                </a:ln>
                <a:solidFill>
                  <a:prstClr val="white"/>
                </a:solidFill>
                <a:effectLst/>
                <a:uLnTx/>
                <a:uFillTx/>
                <a:latin typeface="Calibri" panose="020F0502020204030204"/>
              </a:rPr>
              <a:t>Is Evolution compatible with Catholic</a:t>
            </a:r>
            <a:r>
              <a:rPr kumimoji="0" lang="en-GB" sz="2800" b="0" i="0" u="none" strike="noStrike" kern="1200" cap="none" spc="0" normalizeH="0" noProof="0" dirty="0" smtClean="0">
                <a:ln>
                  <a:noFill/>
                </a:ln>
                <a:solidFill>
                  <a:prstClr val="white"/>
                </a:solidFill>
                <a:effectLst/>
                <a:uLnTx/>
                <a:uFillTx/>
                <a:latin typeface="Calibri" panose="020F0502020204030204"/>
              </a:rPr>
              <a:t> C</a:t>
            </a:r>
            <a:r>
              <a:rPr kumimoji="0" lang="en-GB" sz="2800" b="0" i="0" u="none" strike="noStrike" kern="1200" cap="none" spc="0" normalizeH="0" baseline="0" noProof="0" dirty="0" smtClean="0">
                <a:ln>
                  <a:noFill/>
                </a:ln>
                <a:solidFill>
                  <a:prstClr val="white"/>
                </a:solidFill>
                <a:effectLst/>
                <a:uLnTx/>
                <a:uFillTx/>
                <a:latin typeface="Calibri" panose="020F0502020204030204"/>
              </a:rPr>
              <a:t>hurch</a:t>
            </a:r>
            <a:r>
              <a:rPr kumimoji="0" lang="en-GB" sz="2800" b="0" i="0" u="none" strike="noStrike" kern="1200" cap="none" spc="0" normalizeH="0" noProof="0" dirty="0" smtClean="0">
                <a:ln>
                  <a:noFill/>
                </a:ln>
                <a:solidFill>
                  <a:prstClr val="white"/>
                </a:solidFill>
                <a:effectLst/>
                <a:uLnTx/>
                <a:uFillTx/>
                <a:latin typeface="Calibri" panose="020F0502020204030204"/>
              </a:rPr>
              <a:t> </a:t>
            </a:r>
            <a:r>
              <a:rPr kumimoji="0" lang="en-GB" sz="2800" b="0" i="0" u="none" strike="noStrike" kern="1200" cap="none" spc="0" normalizeH="0" noProof="0" dirty="0" err="1" smtClean="0">
                <a:ln>
                  <a:noFill/>
                </a:ln>
                <a:solidFill>
                  <a:prstClr val="white"/>
                </a:solidFill>
                <a:effectLst/>
                <a:uLnTx/>
                <a:uFillTx/>
                <a:latin typeface="Calibri" panose="020F0502020204030204"/>
              </a:rPr>
              <a:t>teachin</a:t>
            </a:r>
            <a:r>
              <a:rPr lang="en-GB" sz="2800" dirty="0" smtClean="0">
                <a:solidFill>
                  <a:prstClr val="white"/>
                </a:solidFill>
                <a:latin typeface="Calibri" panose="020F0502020204030204"/>
              </a:rPr>
              <a:t>g?</a:t>
            </a:r>
            <a:endParaRPr kumimoji="0" lang="en-GB" sz="2800" b="0" i="0" u="none" strike="noStrike" kern="1200" cap="none" spc="0" normalizeH="0" baseline="0" noProof="0" dirty="0">
              <a:ln>
                <a:noFill/>
              </a:ln>
              <a:solidFill>
                <a:prstClr val="white"/>
              </a:solidFill>
              <a:effectLst/>
              <a:uLnTx/>
              <a:uFillTx/>
              <a:latin typeface="Calibri" panose="020F0502020204030204"/>
            </a:endParaRPr>
          </a:p>
        </p:txBody>
      </p:sp>
      <p:pic>
        <p:nvPicPr>
          <p:cNvPr id="1026" name="Picture 2" descr="Image result for diocese of westminster education serv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4005" y="5257800"/>
            <a:ext cx="886165" cy="1510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08" y="3002646"/>
            <a:ext cx="3633968" cy="20261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387" y="5257800"/>
            <a:ext cx="2356613" cy="1510938"/>
          </a:xfrm>
          <a:prstGeom prst="rect">
            <a:avLst/>
          </a:prstGeom>
        </p:spPr>
      </p:pic>
    </p:spTree>
    <p:extLst>
      <p:ext uri="{BB962C8B-B14F-4D97-AF65-F5344CB8AC3E}">
        <p14:creationId xmlns:p14="http://schemas.microsoft.com/office/powerpoint/2010/main" val="50950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2" y="279125"/>
            <a:ext cx="5139103" cy="1179452"/>
          </a:xfrm>
          <a:ln w="19050">
            <a:solidFill>
              <a:srgbClr val="0070C0"/>
            </a:solidFill>
          </a:ln>
        </p:spPr>
        <p:txBody>
          <a:bodyPr/>
          <a:lstStyle/>
          <a:p>
            <a:r>
              <a:rPr lang="en-GB" b="1" dirty="0"/>
              <a:t>Evolution and </a:t>
            </a:r>
            <a:r>
              <a:rPr lang="en-GB" b="1" dirty="0" smtClean="0"/>
              <a:t>Science</a:t>
            </a:r>
            <a:endParaRPr lang="en-GB" b="1" dirty="0"/>
          </a:p>
        </p:txBody>
      </p:sp>
      <p:sp>
        <p:nvSpPr>
          <p:cNvPr id="3" name="Content Placeholder 2"/>
          <p:cNvSpPr>
            <a:spLocks noGrp="1"/>
          </p:cNvSpPr>
          <p:nvPr>
            <p:ph idx="1"/>
          </p:nvPr>
        </p:nvSpPr>
        <p:spPr>
          <a:xfrm>
            <a:off x="129687" y="2124564"/>
            <a:ext cx="8058150" cy="4610344"/>
          </a:xfrm>
        </p:spPr>
        <p:txBody>
          <a:bodyPr/>
          <a:lstStyle/>
          <a:p>
            <a:pPr algn="just"/>
            <a:r>
              <a:rPr lang="en-GB" dirty="0"/>
              <a:t>It is noted </a:t>
            </a:r>
            <a:r>
              <a:rPr lang="en-GB" dirty="0" smtClean="0"/>
              <a:t>that:</a:t>
            </a:r>
            <a:endParaRPr lang="en-GB" dirty="0"/>
          </a:p>
          <a:p>
            <a:pPr lvl="1" algn="just"/>
            <a:r>
              <a:rPr lang="en-GB" dirty="0"/>
              <a:t>Evolution is a process of natural selection that can account for biodiversity and how organisms are all related to varying degrees.</a:t>
            </a:r>
          </a:p>
          <a:p>
            <a:pPr lvl="1" algn="just"/>
            <a:r>
              <a:rPr lang="en-GB" dirty="0"/>
              <a:t>Evolution </a:t>
            </a:r>
            <a:r>
              <a:rPr lang="en-GB" dirty="0" smtClean="0"/>
              <a:t>is </a:t>
            </a:r>
            <a:r>
              <a:rPr lang="en-GB" dirty="0"/>
              <a:t>a change in the inherited characteristics over time which may result in the formation of a new species. </a:t>
            </a:r>
          </a:p>
          <a:p>
            <a:pPr lvl="1" algn="just"/>
            <a:r>
              <a:rPr lang="en-GB" dirty="0"/>
              <a:t>Common ancestry can explain the similarities between all living organisms, such as common chemistry (proteins are made from the same 20 amino acids) or similar anatomy (pentadactyl limbs).</a:t>
            </a:r>
          </a:p>
          <a:p>
            <a:pPr marL="0" indent="0">
              <a:buNone/>
            </a:pPr>
            <a:endParaRPr lang="en-GB" dirty="0"/>
          </a:p>
        </p:txBody>
      </p:sp>
      <p:sp>
        <p:nvSpPr>
          <p:cNvPr id="7" name="Cloud Callout 6"/>
          <p:cNvSpPr/>
          <p:nvPr/>
        </p:nvSpPr>
        <p:spPr>
          <a:xfrm>
            <a:off x="5547946" y="136526"/>
            <a:ext cx="3138854" cy="1868120"/>
          </a:xfrm>
          <a:prstGeom prst="cloudCallout">
            <a:avLst>
              <a:gd name="adj1" fmla="val 50011"/>
              <a:gd name="adj2" fmla="val 54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you remember this? </a:t>
            </a:r>
            <a:endParaRPr lang="en-GB" dirty="0"/>
          </a:p>
        </p:txBody>
      </p:sp>
      <p:pic>
        <p:nvPicPr>
          <p:cNvPr id="5"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8437" y="5451307"/>
            <a:ext cx="1258211" cy="125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6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14" y="202224"/>
            <a:ext cx="4766109" cy="940776"/>
          </a:xfrm>
          <a:ln w="19050">
            <a:solidFill>
              <a:srgbClr val="0070C0"/>
            </a:solidFill>
          </a:ln>
        </p:spPr>
        <p:txBody>
          <a:bodyPr>
            <a:normAutofit fontScale="90000"/>
          </a:bodyPr>
          <a:lstStyle/>
          <a:p>
            <a:r>
              <a:rPr lang="en-GB" dirty="0" smtClean="0"/>
              <a:t/>
            </a:r>
            <a:br>
              <a:rPr lang="en-GB" dirty="0" smtClean="0"/>
            </a:br>
            <a:r>
              <a:rPr lang="en-GB" dirty="0" smtClean="0"/>
              <a:t>Evidence </a:t>
            </a:r>
            <a:r>
              <a:rPr lang="en-GB" dirty="0" smtClean="0"/>
              <a:t>for Evolution </a:t>
            </a:r>
            <a:r>
              <a:rPr lang="en-GB" dirty="0"/>
              <a:t/>
            </a:r>
            <a:br>
              <a:rPr lang="en-GB" dirty="0"/>
            </a:br>
            <a:endParaRPr lang="en-GB" dirty="0"/>
          </a:p>
        </p:txBody>
      </p:sp>
      <p:sp>
        <p:nvSpPr>
          <p:cNvPr id="3" name="Content Placeholder 2"/>
          <p:cNvSpPr>
            <a:spLocks noGrp="1"/>
          </p:cNvSpPr>
          <p:nvPr>
            <p:ph sz="half" idx="1"/>
          </p:nvPr>
        </p:nvSpPr>
        <p:spPr>
          <a:xfrm>
            <a:off x="236713" y="2441098"/>
            <a:ext cx="4038600" cy="1595628"/>
          </a:xfrm>
        </p:spPr>
        <p:txBody>
          <a:bodyPr/>
          <a:lstStyle/>
          <a:p>
            <a:r>
              <a:rPr lang="en-GB" dirty="0"/>
              <a:t>Fossils</a:t>
            </a:r>
          </a:p>
          <a:p>
            <a:r>
              <a:rPr lang="en-GB" dirty="0"/>
              <a:t>Comparative anatomy</a:t>
            </a:r>
          </a:p>
          <a:p>
            <a:r>
              <a:rPr lang="en-GB" dirty="0"/>
              <a:t>Genetics</a:t>
            </a:r>
          </a:p>
        </p:txBody>
      </p:sp>
      <p:sp>
        <p:nvSpPr>
          <p:cNvPr id="5" name="Rectangle 4"/>
          <p:cNvSpPr/>
          <p:nvPr/>
        </p:nvSpPr>
        <p:spPr>
          <a:xfrm>
            <a:off x="236713" y="1715142"/>
            <a:ext cx="6169407" cy="584776"/>
          </a:xfrm>
          <a:prstGeom prst="rect">
            <a:avLst/>
          </a:prstGeom>
        </p:spPr>
        <p:txBody>
          <a:bodyPr wrap="square">
            <a:spAutoFit/>
          </a:bodyPr>
          <a:lstStyle/>
          <a:p>
            <a:pPr lvl="0">
              <a:spcBef>
                <a:spcPct val="0"/>
              </a:spcBef>
            </a:pPr>
            <a:r>
              <a:rPr lang="en-GB" sz="3200" u="sng" dirty="0">
                <a:ea typeface="+mj-ea"/>
                <a:cs typeface="+mj-cs"/>
              </a:rPr>
              <a:t>3 types of evidence for evolution</a:t>
            </a:r>
          </a:p>
        </p:txBody>
      </p:sp>
      <p:sp>
        <p:nvSpPr>
          <p:cNvPr id="6" name="TextBox 5"/>
          <p:cNvSpPr txBox="1"/>
          <p:nvPr/>
        </p:nvSpPr>
        <p:spPr>
          <a:xfrm>
            <a:off x="5999972" y="2398026"/>
            <a:ext cx="2651111" cy="206210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rgbClr val="0070C0"/>
                </a:solidFill>
              </a:rPr>
              <a:t>How could these three things prove evolution?</a:t>
            </a:r>
          </a:p>
        </p:txBody>
      </p:sp>
      <p:pic>
        <p:nvPicPr>
          <p:cNvPr id="7" name="Picture 2" descr="C:\Documents and Settings\Don\My Documents\Evolution\Life Study 4.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513188" y="5178570"/>
            <a:ext cx="2380019" cy="1365806"/>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Documents and Settings\Don\My Documents\Evolution\Comp. anat. dolphin.jpg"/>
          <p:cNvPicPr>
            <a:picLocks noChangeAspect="1" noChangeArrowheads="1"/>
          </p:cNvPicPr>
          <p:nvPr/>
        </p:nvPicPr>
        <p:blipFill>
          <a:blip r:embed="rId4">
            <a:lum contrast="28000"/>
            <a:extLst>
              <a:ext uri="{28A0092B-C50C-407E-A947-70E740481C1C}">
                <a14:useLocalDpi xmlns:a14="http://schemas.microsoft.com/office/drawing/2010/main" val="0"/>
              </a:ext>
            </a:extLst>
          </a:blip>
          <a:srcRect/>
          <a:stretch>
            <a:fillRect/>
          </a:stretch>
        </p:blipFill>
        <p:spPr bwMode="auto">
          <a:xfrm>
            <a:off x="3543769" y="5178570"/>
            <a:ext cx="2456203" cy="125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6839939" y="5178570"/>
            <a:ext cx="1811013" cy="1365806"/>
          </a:xfrm>
          <a:prstGeom prst="rect">
            <a:avLst/>
          </a:prstGeom>
        </p:spPr>
      </p:pic>
      <p:sp>
        <p:nvSpPr>
          <p:cNvPr id="9" name="Cloud Callout 8"/>
          <p:cNvSpPr/>
          <p:nvPr/>
        </p:nvSpPr>
        <p:spPr>
          <a:xfrm>
            <a:off x="5547946" y="136526"/>
            <a:ext cx="3138854" cy="1868120"/>
          </a:xfrm>
          <a:prstGeom prst="cloudCallout">
            <a:avLst>
              <a:gd name="adj1" fmla="val 50011"/>
              <a:gd name="adj2" fmla="val 54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you remember this? </a:t>
            </a:r>
            <a:endParaRPr lang="en-GB" dirty="0"/>
          </a:p>
        </p:txBody>
      </p:sp>
    </p:spTree>
    <p:extLst>
      <p:ext uri="{BB962C8B-B14F-4D97-AF65-F5344CB8AC3E}">
        <p14:creationId xmlns:p14="http://schemas.microsoft.com/office/powerpoint/2010/main" val="20274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NOTE TO TEACHER </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solidFill>
                  <a:srgbClr val="FF0000"/>
                </a:solidFill>
              </a:rPr>
              <a:t>The following slides (13-15) contain evidence that is used to support evolution. </a:t>
            </a:r>
          </a:p>
          <a:p>
            <a:r>
              <a:rPr lang="en-GB" dirty="0" smtClean="0">
                <a:solidFill>
                  <a:srgbClr val="FF0000"/>
                </a:solidFill>
              </a:rPr>
              <a:t>If your students require more evidence that is presented on slide 10 or do not recall GCSE level evolution you might want  to recap it in </a:t>
            </a:r>
            <a:r>
              <a:rPr lang="en-GB" dirty="0">
                <a:solidFill>
                  <a:srgbClr val="FF0000"/>
                </a:solidFill>
              </a:rPr>
              <a:t>more detail </a:t>
            </a:r>
          </a:p>
        </p:txBody>
      </p:sp>
    </p:spTree>
    <p:extLst>
      <p:ext uri="{BB962C8B-B14F-4D97-AF65-F5344CB8AC3E}">
        <p14:creationId xmlns:p14="http://schemas.microsoft.com/office/powerpoint/2010/main" val="88070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41739" y="252247"/>
            <a:ext cx="3920358" cy="1324303"/>
          </a:xfrm>
        </p:spPr>
        <p:txBody>
          <a:bodyPr>
            <a:noAutofit/>
          </a:bodyPr>
          <a:lstStyle/>
          <a:p>
            <a:pPr eaLnBrk="1" hangingPunct="1"/>
            <a:r>
              <a:rPr lang="en-GB" altLang="en-US" sz="4800" dirty="0"/>
              <a:t>The process of evolution</a:t>
            </a:r>
            <a:endParaRPr lang="en-US" altLang="en-US" sz="4800" dirty="0"/>
          </a:p>
        </p:txBody>
      </p:sp>
      <p:sp>
        <p:nvSpPr>
          <p:cNvPr id="29699" name="Rectangle 5"/>
          <p:cNvSpPr>
            <a:spLocks noGrp="1" noChangeArrowheads="1"/>
          </p:cNvSpPr>
          <p:nvPr>
            <p:ph sz="half" idx="1"/>
          </p:nvPr>
        </p:nvSpPr>
        <p:spPr>
          <a:xfrm>
            <a:off x="78059" y="1743459"/>
            <a:ext cx="4417741" cy="4091064"/>
          </a:xfrm>
        </p:spPr>
        <p:txBody>
          <a:bodyPr>
            <a:normAutofit/>
          </a:bodyPr>
          <a:lstStyle/>
          <a:p>
            <a:pPr eaLnBrk="1" hangingPunct="1"/>
            <a:r>
              <a:rPr lang="en-GB" altLang="en-US" dirty="0"/>
              <a:t>From simple to more complex organisms</a:t>
            </a:r>
          </a:p>
          <a:p>
            <a:pPr eaLnBrk="1" hangingPunct="1"/>
            <a:r>
              <a:rPr lang="en-GB" altLang="en-US" dirty="0"/>
              <a:t>Through natural selection:  </a:t>
            </a:r>
            <a:r>
              <a:rPr lang="en-GB" altLang="en-US" dirty="0">
                <a:solidFill>
                  <a:srgbClr val="FF0000"/>
                </a:solidFill>
              </a:rPr>
              <a:t>survival of the ‘best fit’. </a:t>
            </a:r>
          </a:p>
          <a:p>
            <a:pPr eaLnBrk="1" hangingPunct="1"/>
            <a:r>
              <a:rPr lang="en-GB" altLang="en-US" dirty="0"/>
              <a:t>Those that are adapted to ‘fit’ in, will reproduce and pass on their genes to their offspring.</a:t>
            </a:r>
          </a:p>
          <a:p>
            <a:pPr eaLnBrk="1" hangingPunct="1"/>
            <a:endParaRPr lang="en-US" altLang="en-US" sz="2400" dirty="0"/>
          </a:p>
        </p:txBody>
      </p:sp>
      <p:pic>
        <p:nvPicPr>
          <p:cNvPr id="3" name="Picture 2"/>
          <p:cNvPicPr>
            <a:picLocks noChangeAspect="1"/>
          </p:cNvPicPr>
          <p:nvPr/>
        </p:nvPicPr>
        <p:blipFill>
          <a:blip r:embed="rId2"/>
          <a:stretch>
            <a:fillRect/>
          </a:stretch>
        </p:blipFill>
        <p:spPr>
          <a:xfrm>
            <a:off x="4795596" y="470831"/>
            <a:ext cx="4043604" cy="3471544"/>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657038" y="4658340"/>
            <a:ext cx="8369184" cy="2199660"/>
          </a:xfrm>
          <a:prstGeom prst="rect">
            <a:avLst/>
          </a:prstGeom>
          <a:noFill/>
          <a:ln>
            <a:noFill/>
          </a:ln>
        </p:spPr>
      </p:pic>
    </p:spTree>
    <p:extLst>
      <p:ext uri="{BB962C8B-B14F-4D97-AF65-F5344CB8AC3E}">
        <p14:creationId xmlns:p14="http://schemas.microsoft.com/office/powerpoint/2010/main" val="13484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Don\My Documents\Evolution\Life Study 4.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46075" y="1371601"/>
            <a:ext cx="4819488" cy="2765729"/>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1267" name="Text Box 3"/>
          <p:cNvSpPr txBox="1">
            <a:spLocks noChangeArrowheads="1"/>
          </p:cNvSpPr>
          <p:nvPr/>
        </p:nvSpPr>
        <p:spPr bwMode="auto">
          <a:xfrm>
            <a:off x="587297" y="4892675"/>
            <a:ext cx="26241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dirty="0">
                <a:latin typeface="Arial" panose="020B0604020202020204" pitchFamily="34" charset="0"/>
              </a:rPr>
              <a:t>earth movements </a:t>
            </a:r>
          </a:p>
          <a:p>
            <a:pPr eaLnBrk="1" hangingPunct="1">
              <a:spcBef>
                <a:spcPct val="0"/>
              </a:spcBef>
              <a:buFontTx/>
              <a:buNone/>
            </a:pPr>
            <a:r>
              <a:rPr lang="en-GB" altLang="en-US" sz="2400" dirty="0">
                <a:latin typeface="Arial" panose="020B0604020202020204" pitchFamily="34" charset="0"/>
              </a:rPr>
              <a:t>fracture rock</a:t>
            </a:r>
          </a:p>
        </p:txBody>
      </p:sp>
      <p:sp>
        <p:nvSpPr>
          <p:cNvPr id="11268" name="AutoShape 4"/>
          <p:cNvSpPr>
            <a:spLocks noChangeArrowheads="1"/>
          </p:cNvSpPr>
          <p:nvPr/>
        </p:nvSpPr>
        <p:spPr bwMode="auto">
          <a:xfrm>
            <a:off x="2092712" y="3859145"/>
            <a:ext cx="381000" cy="823913"/>
          </a:xfrm>
          <a:prstGeom prst="upArrow">
            <a:avLst>
              <a:gd name="adj1" fmla="val 50000"/>
              <a:gd name="adj2" fmla="val 54063"/>
            </a:avLst>
          </a:prstGeom>
          <a:solidFill>
            <a:srgbClr val="CCE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400"/>
          </a:p>
        </p:txBody>
      </p:sp>
      <p:sp>
        <p:nvSpPr>
          <p:cNvPr id="11269" name="Text Box 5"/>
          <p:cNvSpPr txBox="1">
            <a:spLocks noChangeArrowheads="1"/>
          </p:cNvSpPr>
          <p:nvPr/>
        </p:nvSpPr>
        <p:spPr bwMode="auto">
          <a:xfrm>
            <a:off x="1171545" y="743917"/>
            <a:ext cx="3898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dirty="0">
                <a:latin typeface="Arial" panose="020B0604020202020204" pitchFamily="34" charset="0"/>
              </a:rPr>
              <a:t>fossilised skeleton exposed</a:t>
            </a:r>
          </a:p>
        </p:txBody>
      </p:sp>
      <p:sp>
        <p:nvSpPr>
          <p:cNvPr id="11270" name="Line 6"/>
          <p:cNvSpPr>
            <a:spLocks noChangeShapeType="1"/>
          </p:cNvSpPr>
          <p:nvPr/>
        </p:nvSpPr>
        <p:spPr bwMode="auto">
          <a:xfrm flipV="1">
            <a:off x="2201349" y="1578591"/>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0727" name="Rectangle 8"/>
          <p:cNvSpPr>
            <a:spLocks noGrp="1" noChangeArrowheads="1"/>
          </p:cNvSpPr>
          <p:nvPr>
            <p:ph type="title" idx="4294967295"/>
          </p:nvPr>
        </p:nvSpPr>
        <p:spPr>
          <a:xfrm>
            <a:off x="8077200" y="6858000"/>
            <a:ext cx="1066800" cy="304800"/>
          </a:xfrm>
        </p:spPr>
        <p:txBody>
          <a:bodyPr/>
          <a:lstStyle/>
          <a:p>
            <a:pPr eaLnBrk="1" hangingPunct="1"/>
            <a:r>
              <a:rPr lang="en-GB" altLang="en-US" sz="1000"/>
              <a:t>Fractured rock</a:t>
            </a:r>
          </a:p>
        </p:txBody>
      </p:sp>
      <p:sp>
        <p:nvSpPr>
          <p:cNvPr id="30728" name="Rectangle 1"/>
          <p:cNvSpPr>
            <a:spLocks noChangeArrowheads="1"/>
          </p:cNvSpPr>
          <p:nvPr/>
        </p:nvSpPr>
        <p:spPr bwMode="auto">
          <a:xfrm>
            <a:off x="346075" y="203200"/>
            <a:ext cx="47243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b="1" dirty="0">
                <a:latin typeface="+mn-lt"/>
              </a:rPr>
              <a:t>1. Fossils &amp; Comparative anatomy </a:t>
            </a:r>
          </a:p>
        </p:txBody>
      </p:sp>
      <p:sp>
        <p:nvSpPr>
          <p:cNvPr id="9" name="Text Box 4"/>
          <p:cNvSpPr txBox="1">
            <a:spLocks noChangeArrowheads="1"/>
          </p:cNvSpPr>
          <p:nvPr/>
        </p:nvSpPr>
        <p:spPr bwMode="auto">
          <a:xfrm>
            <a:off x="5324777" y="231045"/>
            <a:ext cx="3801106" cy="5170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dirty="0">
                <a:latin typeface="+mj-lt"/>
              </a:rPr>
              <a:t>Fossils are only formed when parts resistant to decay are preserved (skeletons &amp; shells) </a:t>
            </a:r>
          </a:p>
          <a:p>
            <a:pPr eaLnBrk="1" hangingPunct="1">
              <a:spcBef>
                <a:spcPct val="0"/>
              </a:spcBef>
              <a:buFontTx/>
              <a:buNone/>
            </a:pPr>
            <a:endParaRPr lang="en-GB" altLang="en-US" sz="1800" b="1" dirty="0">
              <a:latin typeface="+mj-lt"/>
            </a:endParaRPr>
          </a:p>
          <a:p>
            <a:pPr eaLnBrk="1" hangingPunct="1">
              <a:spcBef>
                <a:spcPct val="0"/>
              </a:spcBef>
              <a:buFontTx/>
              <a:buNone/>
            </a:pPr>
            <a:r>
              <a:rPr lang="en-GB" altLang="en-US" sz="1800" b="1" dirty="0">
                <a:latin typeface="+mj-lt"/>
              </a:rPr>
              <a:t>Despite gaps, the fossil record </a:t>
            </a:r>
            <a:r>
              <a:rPr lang="en-GB" altLang="en-US" sz="1800" dirty="0">
                <a:latin typeface="+mj-lt"/>
              </a:rPr>
              <a:t>shows that organisms have become more developed and more complex over time. </a:t>
            </a:r>
          </a:p>
          <a:p>
            <a:pPr eaLnBrk="1" hangingPunct="1">
              <a:spcBef>
                <a:spcPct val="0"/>
              </a:spcBef>
              <a:buFontTx/>
              <a:buNone/>
            </a:pPr>
            <a:endParaRPr lang="en-GB" altLang="en-US" sz="1800" dirty="0">
              <a:latin typeface="+mj-lt"/>
            </a:endParaRPr>
          </a:p>
          <a:p>
            <a:pPr eaLnBrk="1" hangingPunct="1">
              <a:spcBef>
                <a:spcPct val="0"/>
              </a:spcBef>
              <a:buFontTx/>
              <a:buNone/>
            </a:pPr>
            <a:r>
              <a:rPr lang="en-GB" altLang="en-US" sz="1800" dirty="0">
                <a:latin typeface="+mj-lt"/>
              </a:rPr>
              <a:t>Ancient fossils show many basic similarities with similar organisms living today, but also differences.</a:t>
            </a:r>
          </a:p>
          <a:p>
            <a:pPr eaLnBrk="1" hangingPunct="1">
              <a:spcBef>
                <a:spcPct val="0"/>
              </a:spcBef>
              <a:buFontTx/>
              <a:buNone/>
            </a:pPr>
            <a:endParaRPr lang="en-GB" altLang="en-US" sz="1800" baseline="30000" dirty="0">
              <a:latin typeface="+mj-lt"/>
            </a:endParaRPr>
          </a:p>
          <a:p>
            <a:pPr eaLnBrk="1" hangingPunct="1">
              <a:spcBef>
                <a:spcPct val="0"/>
              </a:spcBef>
              <a:buFontTx/>
              <a:buNone/>
            </a:pPr>
            <a:endParaRPr lang="en-GB" altLang="en-US" sz="1800" baseline="30000" dirty="0">
              <a:latin typeface="+mj-lt"/>
            </a:endParaRPr>
          </a:p>
          <a:p>
            <a:pPr eaLnBrk="1" hangingPunct="1">
              <a:spcBef>
                <a:spcPct val="0"/>
              </a:spcBef>
              <a:buFontTx/>
              <a:buNone/>
            </a:pPr>
            <a:r>
              <a:rPr lang="en-GB" altLang="en-US" sz="1800" dirty="0">
                <a:latin typeface="+mj-lt"/>
              </a:rPr>
              <a:t>You can investigate such similarities by comparing bone structures (</a:t>
            </a:r>
            <a:r>
              <a:rPr lang="en-GB" altLang="en-US" sz="1800" b="1" dirty="0">
                <a:latin typeface="+mj-lt"/>
              </a:rPr>
              <a:t>comparative anatomy</a:t>
            </a:r>
            <a:r>
              <a:rPr lang="en-GB" altLang="en-US" sz="1800" dirty="0">
                <a:latin typeface="+mj-lt"/>
              </a:rPr>
              <a:t>). The fact that bone structure is similar, suggests these species had a common ancestor.</a:t>
            </a:r>
            <a:endParaRPr lang="en-GB" altLang="en-US" sz="1800" baseline="30000" dirty="0">
              <a:latin typeface="+mj-lt"/>
            </a:endParaRPr>
          </a:p>
        </p:txBody>
      </p:sp>
      <p:sp>
        <p:nvSpPr>
          <p:cNvPr id="2" name="Rectangle 1"/>
          <p:cNvSpPr/>
          <p:nvPr/>
        </p:nvSpPr>
        <p:spPr>
          <a:xfrm>
            <a:off x="5324777" y="5603079"/>
            <a:ext cx="3464672" cy="923330"/>
          </a:xfrm>
          <a:prstGeom prst="rect">
            <a:avLst/>
          </a:prstGeom>
          <a:solidFill>
            <a:srgbClr val="00B0F0"/>
          </a:solidFill>
        </p:spPr>
        <p:txBody>
          <a:bodyPr wrap="square">
            <a:spAutoFit/>
          </a:bodyPr>
          <a:lstStyle/>
          <a:p>
            <a:pPr lvl="0">
              <a:spcBef>
                <a:spcPct val="0"/>
              </a:spcBef>
            </a:pPr>
            <a:r>
              <a:rPr lang="en-GB" altLang="en-US" dirty="0">
                <a:solidFill>
                  <a:prstClr val="black"/>
                </a:solidFill>
              </a:rPr>
              <a:t>On your sheet, choose a bone and colour it the same colour in each species.</a:t>
            </a:r>
            <a:endParaRPr lang="en-GB" altLang="en-US" baseline="30000" dirty="0">
              <a:solidFill>
                <a:prstClr val="black"/>
              </a:solidFill>
            </a:endParaRPr>
          </a:p>
        </p:txBody>
      </p:sp>
    </p:spTree>
    <p:extLst>
      <p:ext uri="{BB962C8B-B14F-4D97-AF65-F5344CB8AC3E}">
        <p14:creationId xmlns:p14="http://schemas.microsoft.com/office/powerpoint/2010/main" val="1957969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up)">
                                      <p:cBhvr>
                                        <p:cTn id="12" dur="500"/>
                                        <p:tgtEl>
                                          <p:spTgt spid="11267"/>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wipe(down)">
                                      <p:cBhvr>
                                        <p:cTn id="16" dur="500"/>
                                        <p:tgtEl>
                                          <p:spTgt spid="11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wipe(up)">
                                      <p:cBhvr>
                                        <p:cTn id="21" dur="500"/>
                                        <p:tgtEl>
                                          <p:spTgt spid="11269"/>
                                        </p:tgtEl>
                                      </p:cBhvr>
                                    </p:animEffect>
                                  </p:childTnLst>
                                </p:cTn>
                              </p:par>
                            </p:childTnLst>
                          </p:cTn>
                        </p:par>
                        <p:par>
                          <p:cTn id="22" fill="hold" nodeType="afterGroup">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wipe(right)">
                                      <p:cBhvr>
                                        <p:cTn id="25" dur="500"/>
                                        <p:tgtEl>
                                          <p:spTgt spid="112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nimBg="1"/>
      <p:bldP spid="11269" grpId="0" autoUpdateAnimBg="0"/>
      <p:bldP spid="11270" grpId="0" animBg="1"/>
      <p:bldP spid="9" grpId="0" autoUpdateAnimBg="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96436" y="142257"/>
            <a:ext cx="3796785" cy="731634"/>
          </a:xfrm>
        </p:spPr>
        <p:txBody>
          <a:bodyPr>
            <a:normAutofit fontScale="90000"/>
          </a:bodyPr>
          <a:lstStyle/>
          <a:p>
            <a:pPr algn="l" eaLnBrk="1" hangingPunct="1"/>
            <a:r>
              <a:rPr lang="en-GB" altLang="en-US" sz="4000" dirty="0"/>
              <a:t>Evidence from Genetics</a:t>
            </a:r>
            <a:endParaRPr lang="en-US" altLang="en-US" sz="4000" dirty="0"/>
          </a:p>
        </p:txBody>
      </p:sp>
      <p:sp>
        <p:nvSpPr>
          <p:cNvPr id="6" name="Text Box 4"/>
          <p:cNvSpPr txBox="1">
            <a:spLocks noChangeArrowheads="1"/>
          </p:cNvSpPr>
          <p:nvPr/>
        </p:nvSpPr>
        <p:spPr bwMode="auto">
          <a:xfrm>
            <a:off x="3499945" y="392954"/>
            <a:ext cx="5644055"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None/>
            </a:pPr>
            <a:r>
              <a:rPr lang="en-GB" altLang="en-US" sz="2000" dirty="0">
                <a:latin typeface="+mj-lt"/>
              </a:rPr>
              <a:t>The fact that organisms share similar bone structures, might not necessarily mean they had a common ancestor. Maybe they just “hit” on this perfect limb design independently of each other. </a:t>
            </a:r>
          </a:p>
          <a:p>
            <a:pPr>
              <a:spcBef>
                <a:spcPct val="50000"/>
              </a:spcBef>
              <a:buNone/>
            </a:pPr>
            <a:r>
              <a:rPr lang="en-GB" altLang="en-US" sz="2000" dirty="0">
                <a:latin typeface="+mj-lt"/>
              </a:rPr>
              <a:t>But then how do you explain they such organisms also share much of their DNA in common? This does suggest they are closely related, i.e. they have evolved from a common ancestor. </a:t>
            </a:r>
          </a:p>
          <a:p>
            <a:pPr>
              <a:spcBef>
                <a:spcPct val="50000"/>
              </a:spcBef>
              <a:buNone/>
            </a:pPr>
            <a:r>
              <a:rPr lang="en-GB" altLang="en-US" sz="2000" dirty="0">
                <a:latin typeface="+mj-lt"/>
              </a:rPr>
              <a:t>For example, humans and chimpanzees have 98% of their DNA in common which suggests a fairly ‘recent’ divergence from a common ancestor</a:t>
            </a:r>
          </a:p>
          <a:p>
            <a:pPr eaLnBrk="1" hangingPunct="1">
              <a:spcBef>
                <a:spcPct val="50000"/>
              </a:spcBef>
              <a:buFontTx/>
              <a:buNone/>
            </a:pPr>
            <a:endParaRPr lang="en-GB" altLang="en-US" sz="2000" dirty="0"/>
          </a:p>
        </p:txBody>
      </p:sp>
      <p:sp>
        <p:nvSpPr>
          <p:cNvPr id="2" name="Rectangle 1"/>
          <p:cNvSpPr/>
          <p:nvPr/>
        </p:nvSpPr>
        <p:spPr>
          <a:xfrm>
            <a:off x="6011680" y="4758528"/>
            <a:ext cx="1800829" cy="1938992"/>
          </a:xfrm>
          <a:prstGeom prst="rect">
            <a:avLst/>
          </a:prstGeom>
        </p:spPr>
        <p:txBody>
          <a:bodyPr wrap="square">
            <a:spAutoFit/>
          </a:bodyPr>
          <a:lstStyle/>
          <a:p>
            <a:r>
              <a:rPr lang="en-GB" sz="2000" dirty="0"/>
              <a:t>-    Cows</a:t>
            </a:r>
          </a:p>
          <a:p>
            <a:pPr marL="285750" indent="-285750">
              <a:buFontTx/>
              <a:buChar char="-"/>
            </a:pPr>
            <a:r>
              <a:rPr lang="en-GB" sz="2000" dirty="0"/>
              <a:t>Chickens</a:t>
            </a:r>
          </a:p>
          <a:p>
            <a:pPr marL="285750" indent="-285750">
              <a:buFontTx/>
              <a:buChar char="-"/>
            </a:pPr>
            <a:r>
              <a:rPr lang="en-GB" sz="2000" dirty="0"/>
              <a:t>Cats </a:t>
            </a:r>
          </a:p>
          <a:p>
            <a:pPr marL="285750" indent="-285750">
              <a:buFontTx/>
              <a:buChar char="-"/>
            </a:pPr>
            <a:r>
              <a:rPr lang="en-GB" sz="2000" dirty="0"/>
              <a:t>mouse </a:t>
            </a:r>
          </a:p>
          <a:p>
            <a:pPr marL="285750" indent="-285750">
              <a:buFontTx/>
              <a:buChar char="-"/>
            </a:pPr>
            <a:r>
              <a:rPr lang="en-GB" sz="2000" dirty="0"/>
              <a:t>fruit fly</a:t>
            </a:r>
          </a:p>
          <a:p>
            <a:pPr marL="285750" indent="-285750">
              <a:buFontTx/>
              <a:buChar char="-"/>
            </a:pPr>
            <a:r>
              <a:rPr lang="en-GB" sz="2000" dirty="0"/>
              <a:t>banana</a:t>
            </a:r>
          </a:p>
        </p:txBody>
      </p:sp>
      <p:sp>
        <p:nvSpPr>
          <p:cNvPr id="3" name="TextBox 2"/>
          <p:cNvSpPr txBox="1"/>
          <p:nvPr/>
        </p:nvSpPr>
        <p:spPr>
          <a:xfrm>
            <a:off x="7703266" y="4758528"/>
            <a:ext cx="1273443" cy="1938992"/>
          </a:xfrm>
          <a:prstGeom prst="rect">
            <a:avLst/>
          </a:prstGeom>
          <a:noFill/>
        </p:spPr>
        <p:txBody>
          <a:bodyPr wrap="square" rtlCol="0">
            <a:spAutoFit/>
          </a:bodyPr>
          <a:lstStyle/>
          <a:p>
            <a:r>
              <a:rPr lang="en-GB" sz="2000" dirty="0"/>
              <a:t>80%</a:t>
            </a:r>
          </a:p>
          <a:p>
            <a:r>
              <a:rPr lang="en-GB" sz="2000" dirty="0"/>
              <a:t>60%</a:t>
            </a:r>
          </a:p>
          <a:p>
            <a:r>
              <a:rPr lang="en-GB" sz="2000" dirty="0"/>
              <a:t>90%</a:t>
            </a:r>
          </a:p>
          <a:p>
            <a:r>
              <a:rPr lang="en-GB" sz="2000" dirty="0"/>
              <a:t>75%</a:t>
            </a:r>
          </a:p>
          <a:p>
            <a:r>
              <a:rPr lang="en-GB" sz="2000" dirty="0"/>
              <a:t>60%</a:t>
            </a:r>
          </a:p>
          <a:p>
            <a:r>
              <a:rPr lang="en-GB" sz="2000" dirty="0"/>
              <a:t>50%</a:t>
            </a:r>
          </a:p>
        </p:txBody>
      </p:sp>
      <p:sp>
        <p:nvSpPr>
          <p:cNvPr id="4" name="TextBox 3"/>
          <p:cNvSpPr txBox="1"/>
          <p:nvPr/>
        </p:nvSpPr>
        <p:spPr>
          <a:xfrm>
            <a:off x="3918855" y="4949692"/>
            <a:ext cx="1751742" cy="1477328"/>
          </a:xfrm>
          <a:prstGeom prst="rect">
            <a:avLst/>
          </a:prstGeom>
          <a:solidFill>
            <a:srgbClr val="00B0F0"/>
          </a:solidFill>
        </p:spPr>
        <p:txBody>
          <a:bodyPr wrap="square" rtlCol="0">
            <a:spAutoFit/>
          </a:bodyPr>
          <a:lstStyle/>
          <a:p>
            <a:r>
              <a:rPr lang="en-GB" dirty="0"/>
              <a:t>What percentage of genes do we have in common with…</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689"/>
          <a:stretch/>
        </p:blipFill>
        <p:spPr>
          <a:xfrm>
            <a:off x="377329" y="1157144"/>
            <a:ext cx="2872918" cy="5001918"/>
          </a:xfrm>
          <a:prstGeom prst="rect">
            <a:avLst/>
          </a:prstGeom>
        </p:spPr>
      </p:pic>
    </p:spTree>
    <p:extLst>
      <p:ext uri="{BB962C8B-B14F-4D97-AF65-F5344CB8AC3E}">
        <p14:creationId xmlns:p14="http://schemas.microsoft.com/office/powerpoint/2010/main" val="38131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58" y="367692"/>
            <a:ext cx="7886700" cy="1795216"/>
          </a:xfrm>
          <a:ln w="19050">
            <a:solidFill>
              <a:srgbClr val="0070C0"/>
            </a:solidFill>
          </a:ln>
        </p:spPr>
        <p:txBody>
          <a:bodyPr>
            <a:normAutofit fontScale="90000"/>
          </a:bodyPr>
          <a:lstStyle/>
          <a:p>
            <a:r>
              <a:rPr lang="en-US" dirty="0"/>
              <a:t>Does the evidence persuade you that evolution is for real? Or are you a creationist?</a:t>
            </a:r>
          </a:p>
        </p:txBody>
      </p:sp>
      <p:pic>
        <p:nvPicPr>
          <p:cNvPr id="4" name="Content Placeholder 3"/>
          <p:cNvPicPr>
            <a:picLocks noGrp="1" noChangeAspect="1"/>
          </p:cNvPicPr>
          <p:nvPr>
            <p:ph idx="1"/>
          </p:nvPr>
        </p:nvPicPr>
        <p:blipFill>
          <a:blip r:embed="rId2"/>
          <a:stretch>
            <a:fillRect/>
          </a:stretch>
        </p:blipFill>
        <p:spPr>
          <a:xfrm>
            <a:off x="2611315" y="2570237"/>
            <a:ext cx="4558498" cy="3817742"/>
          </a:xfrm>
        </p:spPr>
      </p:pic>
    </p:spTree>
    <p:extLst>
      <p:ext uri="{BB962C8B-B14F-4D97-AF65-F5344CB8AC3E}">
        <p14:creationId xmlns:p14="http://schemas.microsoft.com/office/powerpoint/2010/main" val="117997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 y="1512276"/>
            <a:ext cx="4378569" cy="1078893"/>
          </a:xfrm>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3744361" y="3917460"/>
            <a:ext cx="5241207" cy="2799863"/>
          </a:xfrm>
          <a:prstGeom prst="rect">
            <a:avLst/>
          </a:prstGeom>
        </p:spPr>
      </p:pic>
      <p:sp>
        <p:nvSpPr>
          <p:cNvPr id="3" name="Rounded Rectangle 2"/>
          <p:cNvSpPr/>
          <p:nvPr/>
        </p:nvSpPr>
        <p:spPr>
          <a:xfrm>
            <a:off x="263768" y="307731"/>
            <a:ext cx="5336931" cy="370156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If human beings are biologically so similar to other creatures, can we still consider ourselves unique?</a:t>
            </a:r>
          </a:p>
          <a:p>
            <a:pPr algn="ctr"/>
            <a:endParaRPr lang="en-GB" dirty="0"/>
          </a:p>
        </p:txBody>
      </p:sp>
      <p:pic>
        <p:nvPicPr>
          <p:cNvPr id="5" name="Picture 2" descr="Image result for conclus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80" y="5147663"/>
            <a:ext cx="1569660"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5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23" y="31034"/>
            <a:ext cx="4982977" cy="828080"/>
          </a:xfrm>
        </p:spPr>
        <p:txBody>
          <a:bodyPr>
            <a:normAutofit fontScale="90000"/>
          </a:bodyPr>
          <a:lstStyle/>
          <a:p>
            <a:r>
              <a:rPr lang="en-US" dirty="0"/>
              <a:t>The Divine Image</a:t>
            </a:r>
          </a:p>
        </p:txBody>
      </p:sp>
      <p:sp>
        <p:nvSpPr>
          <p:cNvPr id="3" name="Subtitle 2"/>
          <p:cNvSpPr>
            <a:spLocks noGrp="1"/>
          </p:cNvSpPr>
          <p:nvPr>
            <p:ph type="subTitle" idx="1"/>
          </p:nvPr>
        </p:nvSpPr>
        <p:spPr>
          <a:xfrm>
            <a:off x="128723" y="782810"/>
            <a:ext cx="6492794" cy="5998886"/>
          </a:xfrm>
        </p:spPr>
        <p:txBody>
          <a:bodyPr>
            <a:normAutofit fontScale="85000" lnSpcReduction="10000"/>
          </a:bodyPr>
          <a:lstStyle/>
          <a:p>
            <a:pPr algn="l"/>
            <a:r>
              <a:rPr lang="en-US" b="1" dirty="0"/>
              <a:t>From the Catechism of the Catholic Church, 1702ff:</a:t>
            </a:r>
          </a:p>
          <a:p>
            <a:pPr marL="457200" indent="-457200" algn="l">
              <a:buFont typeface="Arial"/>
              <a:buChar char="•"/>
            </a:pPr>
            <a:r>
              <a:rPr lang="en-US" dirty="0"/>
              <a:t>The divine image is present in every man.</a:t>
            </a:r>
          </a:p>
          <a:p>
            <a:pPr marL="457200" indent="-457200" algn="l">
              <a:buFont typeface="Arial"/>
              <a:buChar char="•"/>
            </a:pPr>
            <a:r>
              <a:rPr lang="en-US" dirty="0"/>
              <a:t> In having a spiritual and immortal soul, the human person is the only creature on earth that God has willed for its own sake. </a:t>
            </a:r>
          </a:p>
          <a:p>
            <a:pPr marL="457200" indent="-457200" algn="l">
              <a:buFont typeface="Arial"/>
              <a:buChar char="•"/>
            </a:pPr>
            <a:r>
              <a:rPr lang="en-US" dirty="0"/>
              <a:t>From his conception, he is destined for eternal beatitude and participates in the light and power of the divine Spirit. </a:t>
            </a:r>
          </a:p>
          <a:p>
            <a:pPr marL="457200" indent="-457200" algn="l">
              <a:buFont typeface="Arial"/>
              <a:buChar char="•"/>
            </a:pPr>
            <a:r>
              <a:rPr lang="en-US" dirty="0"/>
              <a:t>By his reason, he is capable of understanding the order of things established by the Creator. </a:t>
            </a:r>
          </a:p>
          <a:p>
            <a:pPr marL="457200" indent="-457200" algn="l">
              <a:buFont typeface="Arial"/>
              <a:buChar char="•"/>
            </a:pPr>
            <a:r>
              <a:rPr lang="en-US" dirty="0"/>
              <a:t>He is endowed with freedom, an "outstanding manifestation of the divine image. By free will, he is capable of directing himself toward his true good. </a:t>
            </a:r>
          </a:p>
          <a:p>
            <a:pPr marL="457200" indent="-457200" algn="l">
              <a:buFont typeface="Arial"/>
              <a:buChar char="•"/>
            </a:pPr>
            <a:r>
              <a:rPr lang="en-US" dirty="0"/>
              <a:t>He finds his perfection "in seeking and loving what is true and good.  </a:t>
            </a:r>
          </a:p>
          <a:p>
            <a:pPr marL="457200" indent="-457200" algn="l">
              <a:buFont typeface="Arial"/>
              <a:buChar char="•"/>
            </a:pPr>
            <a:r>
              <a:rPr lang="en-US" dirty="0"/>
              <a:t>Man is capable of recognizing the voice of God which urges him "to do what is good and avoid what is evil.”</a:t>
            </a:r>
            <a:r>
              <a:rPr lang="en-US" baseline="30000" dirty="0"/>
              <a:t> </a:t>
            </a:r>
          </a:p>
          <a:p>
            <a:pPr marL="457200" indent="-457200" algn="l">
              <a:buFont typeface="Arial"/>
              <a:buChar char="•"/>
            </a:pPr>
            <a:r>
              <a:rPr lang="en-US" dirty="0"/>
              <a:t>Man can exist in such a communion with others, that he reflects the loving, self-giving unity that exists among God as three Persons. </a:t>
            </a:r>
            <a:endParaRPr lang="en-US" baseline="30000" dirty="0"/>
          </a:p>
        </p:txBody>
      </p:sp>
      <p:sp>
        <p:nvSpPr>
          <p:cNvPr id="4" name="TextBox 3"/>
          <p:cNvSpPr txBox="1"/>
          <p:nvPr/>
        </p:nvSpPr>
        <p:spPr>
          <a:xfrm>
            <a:off x="6810703" y="211781"/>
            <a:ext cx="2172604" cy="163121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tx1"/>
                </a:solidFill>
              </a:rPr>
              <a:t>Star those features which stand out as making </a:t>
            </a:r>
            <a:r>
              <a:rPr lang="en-US" sz="2000" dirty="0" smtClean="0">
                <a:solidFill>
                  <a:schemeClr val="tx1"/>
                </a:solidFill>
              </a:rPr>
              <a:t>humans </a:t>
            </a:r>
            <a:r>
              <a:rPr lang="en-US" sz="2000" dirty="0">
                <a:solidFill>
                  <a:schemeClr val="tx1"/>
                </a:solidFill>
              </a:rPr>
              <a:t>unique.</a:t>
            </a:r>
          </a:p>
          <a:p>
            <a:endParaRPr lang="en-US" sz="2000"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224" t="17660" r="15184" b="15571"/>
          <a:stretch/>
        </p:blipFill>
        <p:spPr>
          <a:xfrm>
            <a:off x="7788163" y="1988298"/>
            <a:ext cx="1261241" cy="119297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224" t="17660" r="15184" b="15571"/>
          <a:stretch/>
        </p:blipFill>
        <p:spPr>
          <a:xfrm>
            <a:off x="6679324" y="2807825"/>
            <a:ext cx="1261241" cy="1192972"/>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224" t="17660" r="15184" b="15571"/>
          <a:stretch/>
        </p:blipFill>
        <p:spPr>
          <a:xfrm>
            <a:off x="7788162" y="3627352"/>
            <a:ext cx="1261241" cy="1192972"/>
          </a:xfrm>
          <a:prstGeom prst="rect">
            <a:avLst/>
          </a:prstGeom>
        </p:spPr>
      </p:pic>
      <p:pic>
        <p:nvPicPr>
          <p:cNvPr id="10" name="Picture 9" descr="Image result for writing figur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346" y="5490060"/>
            <a:ext cx="1143961" cy="121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34"/>
            <a:ext cx="4982977" cy="828080"/>
          </a:xfrm>
        </p:spPr>
        <p:txBody>
          <a:bodyPr>
            <a:normAutofit fontScale="90000"/>
          </a:bodyPr>
          <a:lstStyle/>
          <a:p>
            <a:r>
              <a:rPr lang="en-US" dirty="0"/>
              <a:t>The Divine Image</a:t>
            </a:r>
          </a:p>
        </p:txBody>
      </p:sp>
      <p:sp>
        <p:nvSpPr>
          <p:cNvPr id="3" name="Subtitle 2"/>
          <p:cNvSpPr>
            <a:spLocks noGrp="1"/>
          </p:cNvSpPr>
          <p:nvPr>
            <p:ph type="subTitle" idx="1"/>
          </p:nvPr>
        </p:nvSpPr>
        <p:spPr>
          <a:xfrm>
            <a:off x="233827" y="859115"/>
            <a:ext cx="6286037" cy="5998886"/>
          </a:xfrm>
        </p:spPr>
        <p:txBody>
          <a:bodyPr>
            <a:normAutofit fontScale="85000" lnSpcReduction="10000"/>
          </a:bodyPr>
          <a:lstStyle/>
          <a:p>
            <a:pPr algn="l"/>
            <a:r>
              <a:rPr lang="en-US" b="1" dirty="0">
                <a:solidFill>
                  <a:schemeClr val="tx1"/>
                </a:solidFill>
              </a:rPr>
              <a:t>From the Catechism of the Catholic Church, 1702ff:</a:t>
            </a:r>
          </a:p>
          <a:p>
            <a:pPr marL="457200" indent="-457200" algn="l">
              <a:buFont typeface="Arial"/>
              <a:buChar char="•"/>
            </a:pPr>
            <a:r>
              <a:rPr lang="en-US" dirty="0">
                <a:solidFill>
                  <a:schemeClr val="tx1"/>
                </a:solidFill>
              </a:rPr>
              <a:t>The </a:t>
            </a:r>
            <a:r>
              <a:rPr lang="en-US" dirty="0">
                <a:solidFill>
                  <a:srgbClr val="3366FF"/>
                </a:solidFill>
              </a:rPr>
              <a:t>divine image </a:t>
            </a:r>
            <a:r>
              <a:rPr lang="en-US" dirty="0">
                <a:solidFill>
                  <a:schemeClr val="tx1"/>
                </a:solidFill>
              </a:rPr>
              <a:t>is present in every man.</a:t>
            </a:r>
          </a:p>
          <a:p>
            <a:pPr marL="457200" indent="-457200" algn="l">
              <a:buFont typeface="Arial"/>
              <a:buChar char="•"/>
            </a:pPr>
            <a:r>
              <a:rPr lang="en-US" dirty="0">
                <a:solidFill>
                  <a:schemeClr val="tx1"/>
                </a:solidFill>
              </a:rPr>
              <a:t> In having </a:t>
            </a:r>
            <a:r>
              <a:rPr lang="en-US" dirty="0">
                <a:solidFill>
                  <a:srgbClr val="3366FF"/>
                </a:solidFill>
              </a:rPr>
              <a:t>a spiritual and immortal soul, </a:t>
            </a:r>
            <a:r>
              <a:rPr lang="en-US" dirty="0">
                <a:solidFill>
                  <a:schemeClr val="tx1"/>
                </a:solidFill>
              </a:rPr>
              <a:t>the human person is the only creature on earth that God has willed for its own sake. </a:t>
            </a:r>
          </a:p>
          <a:p>
            <a:pPr marL="457200" indent="-457200" algn="l">
              <a:buFont typeface="Arial"/>
              <a:buChar char="•"/>
            </a:pPr>
            <a:r>
              <a:rPr lang="en-US" dirty="0">
                <a:solidFill>
                  <a:schemeClr val="tx1"/>
                </a:solidFill>
              </a:rPr>
              <a:t>From his conception, he is destined for eternal beatitude and </a:t>
            </a:r>
            <a:r>
              <a:rPr lang="en-US" dirty="0">
                <a:solidFill>
                  <a:srgbClr val="3366FF"/>
                </a:solidFill>
              </a:rPr>
              <a:t>participates in the light and power of the divine Spirit. </a:t>
            </a:r>
          </a:p>
          <a:p>
            <a:pPr marL="457200" indent="-457200" algn="l">
              <a:buFont typeface="Arial"/>
              <a:buChar char="•"/>
            </a:pPr>
            <a:r>
              <a:rPr lang="en-US" dirty="0">
                <a:solidFill>
                  <a:schemeClr val="tx1"/>
                </a:solidFill>
              </a:rPr>
              <a:t>By </a:t>
            </a:r>
            <a:r>
              <a:rPr lang="en-US" dirty="0">
                <a:solidFill>
                  <a:srgbClr val="3366FF"/>
                </a:solidFill>
              </a:rPr>
              <a:t>his reason, </a:t>
            </a:r>
            <a:r>
              <a:rPr lang="en-US" dirty="0">
                <a:solidFill>
                  <a:schemeClr val="tx1"/>
                </a:solidFill>
              </a:rPr>
              <a:t>he is capable of understanding the order of things established by the Creator. </a:t>
            </a:r>
          </a:p>
          <a:p>
            <a:pPr marL="457200" indent="-457200" algn="l">
              <a:buFont typeface="Arial"/>
              <a:buChar char="•"/>
            </a:pPr>
            <a:r>
              <a:rPr lang="en-US" dirty="0">
                <a:solidFill>
                  <a:schemeClr val="tx1"/>
                </a:solidFill>
              </a:rPr>
              <a:t>He is endowed with </a:t>
            </a:r>
            <a:r>
              <a:rPr lang="en-US" dirty="0">
                <a:solidFill>
                  <a:srgbClr val="3366FF"/>
                </a:solidFill>
              </a:rPr>
              <a:t>freedom, </a:t>
            </a:r>
            <a:r>
              <a:rPr lang="en-US" dirty="0">
                <a:solidFill>
                  <a:schemeClr val="tx1"/>
                </a:solidFill>
              </a:rPr>
              <a:t>an "outstanding manifestation of the divine image. By </a:t>
            </a:r>
            <a:r>
              <a:rPr lang="en-US" dirty="0">
                <a:solidFill>
                  <a:srgbClr val="3366FF"/>
                </a:solidFill>
              </a:rPr>
              <a:t>free will, </a:t>
            </a:r>
            <a:r>
              <a:rPr lang="en-US" dirty="0">
                <a:solidFill>
                  <a:schemeClr val="tx1"/>
                </a:solidFill>
              </a:rPr>
              <a:t>he is capable of directing himself toward his true good. </a:t>
            </a:r>
          </a:p>
          <a:p>
            <a:pPr marL="457200" indent="-457200" algn="l">
              <a:buFont typeface="Arial"/>
              <a:buChar char="•"/>
            </a:pPr>
            <a:r>
              <a:rPr lang="en-US" dirty="0">
                <a:solidFill>
                  <a:schemeClr val="tx1"/>
                </a:solidFill>
              </a:rPr>
              <a:t>He finds his perfection "</a:t>
            </a:r>
            <a:r>
              <a:rPr lang="en-US" dirty="0">
                <a:solidFill>
                  <a:srgbClr val="3366FF"/>
                </a:solidFill>
              </a:rPr>
              <a:t>in seeking and loving what is true and good.  </a:t>
            </a:r>
          </a:p>
          <a:p>
            <a:pPr marL="457200" indent="-457200" algn="l">
              <a:buFont typeface="Arial"/>
              <a:buChar char="•"/>
            </a:pPr>
            <a:r>
              <a:rPr lang="en-US" dirty="0">
                <a:solidFill>
                  <a:schemeClr val="tx1"/>
                </a:solidFill>
              </a:rPr>
              <a:t>Man is capable of </a:t>
            </a:r>
            <a:r>
              <a:rPr lang="en-US" dirty="0">
                <a:solidFill>
                  <a:srgbClr val="3366FF"/>
                </a:solidFill>
              </a:rPr>
              <a:t>recognizing the voice of God </a:t>
            </a:r>
            <a:r>
              <a:rPr lang="en-US" dirty="0">
                <a:solidFill>
                  <a:schemeClr val="tx1"/>
                </a:solidFill>
              </a:rPr>
              <a:t>which urges him "</a:t>
            </a:r>
            <a:r>
              <a:rPr lang="en-US" dirty="0">
                <a:solidFill>
                  <a:srgbClr val="3366FF"/>
                </a:solidFill>
              </a:rPr>
              <a:t>to do what is good and avoid what is evil</a:t>
            </a:r>
            <a:r>
              <a:rPr lang="en-US" dirty="0">
                <a:solidFill>
                  <a:schemeClr val="tx1"/>
                </a:solidFill>
              </a:rPr>
              <a:t>.”</a:t>
            </a:r>
            <a:r>
              <a:rPr lang="en-US" baseline="30000" dirty="0">
                <a:solidFill>
                  <a:schemeClr val="tx1"/>
                </a:solidFill>
              </a:rPr>
              <a:t> </a:t>
            </a:r>
          </a:p>
          <a:p>
            <a:pPr marL="457200" indent="-457200" algn="l">
              <a:buFont typeface="Arial"/>
              <a:buChar char="•"/>
            </a:pPr>
            <a:r>
              <a:rPr lang="en-US" dirty="0">
                <a:solidFill>
                  <a:schemeClr val="tx1"/>
                </a:solidFill>
              </a:rPr>
              <a:t>Man can </a:t>
            </a:r>
            <a:r>
              <a:rPr lang="en-US" dirty="0">
                <a:solidFill>
                  <a:srgbClr val="3366FF"/>
                </a:solidFill>
              </a:rPr>
              <a:t>exist in such a communion </a:t>
            </a:r>
            <a:r>
              <a:rPr lang="en-US" dirty="0">
                <a:solidFill>
                  <a:schemeClr val="tx1"/>
                </a:solidFill>
              </a:rPr>
              <a:t>with others, that he reflects the loving, self-giving unity that exists among God as three Persons. </a:t>
            </a:r>
            <a:endParaRPr lang="en-US" baseline="30000" dirty="0">
              <a:solidFill>
                <a:schemeClr val="tx1"/>
              </a:solidFill>
            </a:endParaRPr>
          </a:p>
        </p:txBody>
      </p:sp>
      <p:sp>
        <p:nvSpPr>
          <p:cNvPr id="4" name="TextBox 3"/>
          <p:cNvSpPr txBox="1"/>
          <p:nvPr/>
        </p:nvSpPr>
        <p:spPr>
          <a:xfrm>
            <a:off x="6483076" y="986010"/>
            <a:ext cx="2463443" cy="101566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solidFill>
                  <a:schemeClr val="tx1"/>
                </a:solidFill>
              </a:rPr>
              <a:t>Did you star all those highlighted in blue? </a:t>
            </a:r>
            <a:endParaRPr lang="en-US" sz="2000" dirty="0">
              <a:solidFill>
                <a:schemeClr val="tx1"/>
              </a:solidFill>
            </a:endParaRPr>
          </a:p>
          <a:p>
            <a:endParaRPr lang="en-US" sz="2000" dirty="0">
              <a:solidFill>
                <a:schemeClr val="tx1"/>
              </a:solidFill>
            </a:endParaRPr>
          </a:p>
        </p:txBody>
      </p:sp>
      <p:sp>
        <p:nvSpPr>
          <p:cNvPr id="5" name="TextBox 4"/>
          <p:cNvSpPr txBox="1"/>
          <p:nvPr/>
        </p:nvSpPr>
        <p:spPr>
          <a:xfrm>
            <a:off x="6576151" y="2391374"/>
            <a:ext cx="2277295" cy="147732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How do you see </a:t>
            </a:r>
            <a:r>
              <a:rPr lang="en-US" dirty="0" smtClean="0">
                <a:solidFill>
                  <a:schemeClr val="tx1"/>
                </a:solidFill>
              </a:rPr>
              <a:t>human beings? </a:t>
            </a:r>
            <a:r>
              <a:rPr lang="en-US" dirty="0">
                <a:solidFill>
                  <a:schemeClr val="tx1"/>
                </a:solidFill>
              </a:rPr>
              <a:t>As basically an animal, or also different from an animal?</a:t>
            </a:r>
          </a:p>
        </p:txBody>
      </p:sp>
      <p:pic>
        <p:nvPicPr>
          <p:cNvPr id="6"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8292" y="5224410"/>
            <a:ext cx="1471442" cy="147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478" y="60631"/>
            <a:ext cx="8729883" cy="1815882"/>
          </a:xfrm>
          <a:prstGeom prst="rect">
            <a:avLst/>
          </a:prstGeom>
          <a:noFill/>
        </p:spPr>
        <p:txBody>
          <a:bodyPr wrap="square" rtlCol="0">
            <a:spAutoFit/>
          </a:bodyPr>
          <a:lstStyle/>
          <a:p>
            <a:r>
              <a:rPr lang="en-GB" sz="2800" dirty="0"/>
              <a:t>There are 4 main views which a person can hold about evolution. </a:t>
            </a:r>
            <a:endParaRPr lang="en-GB" sz="2800" dirty="0" smtClean="0"/>
          </a:p>
          <a:p>
            <a:endParaRPr lang="en-GB" sz="2800" dirty="0" smtClean="0"/>
          </a:p>
          <a:p>
            <a:r>
              <a:rPr lang="en-GB" sz="2800" dirty="0" smtClean="0">
                <a:solidFill>
                  <a:srgbClr val="3366FF"/>
                </a:solidFill>
              </a:rPr>
              <a:t>Which </a:t>
            </a:r>
            <a:r>
              <a:rPr lang="en-GB" sz="2800" dirty="0">
                <a:solidFill>
                  <a:srgbClr val="3366FF"/>
                </a:solidFill>
              </a:rPr>
              <a:t>view do you hold, and why?  </a:t>
            </a:r>
          </a:p>
        </p:txBody>
      </p:sp>
      <p:grpSp>
        <p:nvGrpSpPr>
          <p:cNvPr id="4" name="Group 3"/>
          <p:cNvGrpSpPr/>
          <p:nvPr/>
        </p:nvGrpSpPr>
        <p:grpSpPr>
          <a:xfrm>
            <a:off x="151467" y="2635742"/>
            <a:ext cx="8865413" cy="2437770"/>
            <a:chOff x="197469" y="1208679"/>
            <a:chExt cx="8865413" cy="2437770"/>
          </a:xfrm>
        </p:grpSpPr>
        <p:cxnSp>
          <p:nvCxnSpPr>
            <p:cNvPr id="6" name="Straight Connector 5"/>
            <p:cNvCxnSpPr/>
            <p:nvPr/>
          </p:nvCxnSpPr>
          <p:spPr>
            <a:xfrm>
              <a:off x="197469" y="3646449"/>
              <a:ext cx="8865413"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7469" y="1407829"/>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evolution from a common ancestor.</a:t>
              </a:r>
            </a:p>
            <a:p>
              <a:r>
                <a:rPr lang="en-GB" dirty="0"/>
                <a:t>Man is descended from apes.</a:t>
              </a:r>
            </a:p>
          </p:txBody>
        </p:sp>
        <p:sp>
          <p:nvSpPr>
            <p:cNvPr id="8" name="TextBox 7"/>
            <p:cNvSpPr txBox="1"/>
            <p:nvPr/>
          </p:nvSpPr>
          <p:spPr>
            <a:xfrm>
              <a:off x="7021998" y="1234478"/>
              <a:ext cx="1962862"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208679"/>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74979" y="1407829"/>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pic>
        <p:nvPicPr>
          <p:cNvPr id="11"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034" y="5433156"/>
            <a:ext cx="1774824" cy="13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2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9" y="230951"/>
            <a:ext cx="7982607" cy="747673"/>
          </a:xfrm>
          <a:ln w="19050">
            <a:solidFill>
              <a:srgbClr val="0070C0"/>
            </a:solidFill>
          </a:ln>
        </p:spPr>
        <p:txBody>
          <a:bodyPr>
            <a:normAutofit/>
          </a:bodyPr>
          <a:lstStyle/>
          <a:p>
            <a:r>
              <a:rPr lang="en-US" dirty="0"/>
              <a:t>One way of seeing the difference</a:t>
            </a:r>
            <a:r>
              <a:rPr lang="mr-IN" dirty="0"/>
              <a:t>…</a:t>
            </a:r>
            <a:endParaRPr lang="en-US" dirty="0"/>
          </a:p>
        </p:txBody>
      </p:sp>
      <p:sp>
        <p:nvSpPr>
          <p:cNvPr id="5" name="TextBox 4"/>
          <p:cNvSpPr txBox="1"/>
          <p:nvPr/>
        </p:nvSpPr>
        <p:spPr>
          <a:xfrm>
            <a:off x="139399" y="1350020"/>
            <a:ext cx="4391658" cy="5355312"/>
          </a:xfrm>
          <a:prstGeom prst="rect">
            <a:avLst/>
          </a:prstGeom>
          <a:noFill/>
        </p:spPr>
        <p:txBody>
          <a:bodyPr wrap="square" rtlCol="0">
            <a:spAutoFit/>
          </a:bodyPr>
          <a:lstStyle/>
          <a:p>
            <a:pPr algn="just"/>
            <a:r>
              <a:rPr lang="en-US" dirty="0"/>
              <a:t>St. Catherine thought of herself as being a mirror, in whom she could see and reflect God. The purer her soul, the clearer the image, and then the more aware she would be of the great gulf between herself, as the image, and the perfection of God. (a bit like a really good telescope makes you </a:t>
            </a:r>
            <a:r>
              <a:rPr lang="en-US" dirty="0" err="1"/>
              <a:t>realise</a:t>
            </a:r>
            <a:r>
              <a:rPr lang="en-US" dirty="0"/>
              <a:t> how many and far the stars really are)</a:t>
            </a:r>
          </a:p>
          <a:p>
            <a:pPr algn="just"/>
            <a:endParaRPr lang="en-US" dirty="0"/>
          </a:p>
          <a:p>
            <a:pPr algn="just"/>
            <a:r>
              <a:rPr lang="en-US" dirty="0"/>
              <a:t>So maybe being human, means that God has given one species of human, a soul, which gives us </a:t>
            </a:r>
            <a:r>
              <a:rPr lang="en-US" b="1" dirty="0"/>
              <a:t>the ability to </a:t>
            </a:r>
            <a:r>
              <a:rPr lang="en-US" b="1" dirty="0" err="1"/>
              <a:t>recognise</a:t>
            </a:r>
            <a:r>
              <a:rPr lang="en-US" b="1" dirty="0"/>
              <a:t> ourselves as being the image of God</a:t>
            </a:r>
            <a:r>
              <a:rPr lang="en-US" dirty="0"/>
              <a:t>. </a:t>
            </a:r>
          </a:p>
          <a:p>
            <a:pPr algn="just"/>
            <a:endParaRPr lang="en-US" dirty="0"/>
          </a:p>
          <a:p>
            <a:pPr algn="just"/>
            <a:r>
              <a:rPr lang="en-US" dirty="0"/>
              <a:t>So while other animals may be similar to us in having evolved “higher” capacities for reason, affection, even self-sacrifice; we alone can see and know God in a way that can make us different, and more like Him. </a:t>
            </a:r>
          </a:p>
        </p:txBody>
      </p:sp>
      <p:sp>
        <p:nvSpPr>
          <p:cNvPr id="6" name="TextBox 5"/>
          <p:cNvSpPr txBox="1"/>
          <p:nvPr/>
        </p:nvSpPr>
        <p:spPr>
          <a:xfrm>
            <a:off x="4708477" y="4436590"/>
            <a:ext cx="424445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What do you think? </a:t>
            </a:r>
            <a:endParaRPr lang="en-US" dirty="0" smtClean="0"/>
          </a:p>
          <a:p>
            <a:endParaRPr lang="en-US" b="1" dirty="0" smtClean="0"/>
          </a:p>
          <a:p>
            <a:r>
              <a:rPr lang="en-US" b="1" dirty="0" smtClean="0"/>
              <a:t>Think </a:t>
            </a:r>
            <a:r>
              <a:rPr lang="en-US" b="1" dirty="0"/>
              <a:t>about pets that you know. </a:t>
            </a:r>
            <a:r>
              <a:rPr lang="en-US" dirty="0"/>
              <a:t>What aspects of their </a:t>
            </a:r>
            <a:r>
              <a:rPr lang="en-US" dirty="0" err="1"/>
              <a:t>behaviour</a:t>
            </a:r>
            <a:r>
              <a:rPr lang="en-US" dirty="0"/>
              <a:t> show the difference between them, and us?</a:t>
            </a:r>
          </a:p>
          <a:p>
            <a:endParaRPr lang="en-US" dirty="0" smtClean="0"/>
          </a:p>
          <a:p>
            <a:r>
              <a:rPr lang="en-US" dirty="0" smtClean="0"/>
              <a:t>Is a soul what separates human beings from animals?</a:t>
            </a:r>
            <a:endParaRPr lang="en-US" dirty="0"/>
          </a:p>
        </p:txBody>
      </p:sp>
      <p:pic>
        <p:nvPicPr>
          <p:cNvPr id="7" name="Content Placeholder 3"/>
          <p:cNvPicPr>
            <a:picLocks noGrp="1" noChangeAspect="1"/>
          </p:cNvPicPr>
          <p:nvPr>
            <p:ph idx="1"/>
          </p:nvPr>
        </p:nvPicPr>
        <p:blipFill rotWithShape="1">
          <a:blip r:embed="rId2"/>
          <a:srcRect l="28698" t="22502" r="31780" b="11680"/>
          <a:stretch/>
        </p:blipFill>
        <p:spPr>
          <a:xfrm>
            <a:off x="4823006" y="1035882"/>
            <a:ext cx="2007697" cy="3343449"/>
          </a:xfrm>
        </p:spPr>
      </p:pic>
      <p:pic>
        <p:nvPicPr>
          <p:cNvPr id="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2652" y="2941107"/>
            <a:ext cx="1796143"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08" y="404436"/>
            <a:ext cx="7886700" cy="1325563"/>
          </a:xfrm>
        </p:spPr>
        <p:txBody>
          <a:bodyPr/>
          <a:lstStyle/>
          <a:p>
            <a:r>
              <a:rPr lang="en-US" dirty="0"/>
              <a:t>Evolution and Creation</a:t>
            </a:r>
          </a:p>
        </p:txBody>
      </p:sp>
      <p:sp>
        <p:nvSpPr>
          <p:cNvPr id="3" name="Content Placeholder 2"/>
          <p:cNvSpPr>
            <a:spLocks noGrp="1"/>
          </p:cNvSpPr>
          <p:nvPr>
            <p:ph idx="1"/>
          </p:nvPr>
        </p:nvSpPr>
        <p:spPr>
          <a:xfrm>
            <a:off x="437581" y="2056003"/>
            <a:ext cx="7886700" cy="4351338"/>
          </a:xfrm>
        </p:spPr>
        <p:txBody>
          <a:bodyPr>
            <a:normAutofit/>
          </a:bodyPr>
          <a:lstStyle/>
          <a:p>
            <a:pPr marL="0" indent="0">
              <a:buNone/>
            </a:pPr>
            <a:r>
              <a:rPr lang="en-US" dirty="0" smtClean="0"/>
              <a:t>Using the sources from today’s lesson </a:t>
            </a:r>
          </a:p>
          <a:p>
            <a:pPr marL="0" indent="0">
              <a:buNone/>
            </a:pPr>
            <a:r>
              <a:rPr lang="en-US" dirty="0" smtClean="0"/>
              <a:t>Explain how a Catholic can believe:</a:t>
            </a:r>
          </a:p>
          <a:p>
            <a:r>
              <a:rPr lang="en-US" dirty="0" smtClean="0"/>
              <a:t>God created the world</a:t>
            </a:r>
          </a:p>
          <a:p>
            <a:r>
              <a:rPr lang="en-US" dirty="0" smtClean="0"/>
              <a:t>Evolution is happening</a:t>
            </a:r>
          </a:p>
          <a:p>
            <a:r>
              <a:rPr lang="en-US" dirty="0" smtClean="0"/>
              <a:t>Human beings are unique</a:t>
            </a:r>
            <a:endParaRPr lang="en-US" dirty="0"/>
          </a:p>
        </p:txBody>
      </p:sp>
      <p:pic>
        <p:nvPicPr>
          <p:cNvPr id="4" name="Picture 6" descr="Image result for writing figur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444" y="4374603"/>
            <a:ext cx="2228551" cy="235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33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14313"/>
            <a:ext cx="8229600" cy="1143000"/>
          </a:xfrm>
        </p:spPr>
        <p:txBody>
          <a:bodyPr/>
          <a:lstStyle/>
          <a:p>
            <a:pPr algn="l"/>
            <a:r>
              <a:rPr lang="en-GB" dirty="0"/>
              <a:t>R</a:t>
            </a:r>
            <a:r>
              <a:rPr lang="en-GB" dirty="0" smtClean="0"/>
              <a:t>eflection</a:t>
            </a:r>
            <a:endParaRPr lang="en-GB" dirty="0"/>
          </a:p>
        </p:txBody>
      </p:sp>
      <p:sp>
        <p:nvSpPr>
          <p:cNvPr id="3" name="Content Placeholder 2"/>
          <p:cNvSpPr>
            <a:spLocks noGrp="1"/>
          </p:cNvSpPr>
          <p:nvPr>
            <p:ph idx="1"/>
          </p:nvPr>
        </p:nvSpPr>
        <p:spPr>
          <a:xfrm>
            <a:off x="271463" y="675966"/>
            <a:ext cx="8229600" cy="4525963"/>
          </a:xfrm>
        </p:spPr>
        <p:txBody>
          <a:bodyPr>
            <a:noAutofit/>
          </a:bodyPr>
          <a:lstStyle/>
          <a:p>
            <a:pPr marL="0" indent="0">
              <a:buNone/>
            </a:pPr>
            <a:r>
              <a:rPr lang="en-GB" sz="1800" dirty="0"/>
              <a:t>A Prayer for our Earth </a:t>
            </a:r>
            <a:endParaRPr lang="en-GB" sz="1800" dirty="0" smtClean="0"/>
          </a:p>
          <a:p>
            <a:pPr marL="0" indent="0">
              <a:buNone/>
            </a:pPr>
            <a:r>
              <a:rPr lang="en-GB" sz="1800" dirty="0" smtClean="0"/>
              <a:t>All-powerful </a:t>
            </a:r>
            <a:r>
              <a:rPr lang="en-GB" sz="1800" dirty="0"/>
              <a:t>God, you are present in the whole universe and in the smallest of your </a:t>
            </a:r>
            <a:r>
              <a:rPr lang="en-GB" sz="1800" dirty="0" smtClean="0"/>
              <a:t>creatures.</a:t>
            </a:r>
          </a:p>
          <a:p>
            <a:pPr marL="0" indent="0">
              <a:buNone/>
            </a:pPr>
            <a:r>
              <a:rPr lang="en-GB" sz="1800" dirty="0" smtClean="0"/>
              <a:t>You </a:t>
            </a:r>
            <a:r>
              <a:rPr lang="en-GB" sz="1800" dirty="0"/>
              <a:t>embrace with your tenderness all that exists</a:t>
            </a:r>
            <a:r>
              <a:rPr lang="en-GB" sz="1800" dirty="0" smtClean="0"/>
              <a:t>.</a:t>
            </a:r>
          </a:p>
          <a:p>
            <a:pPr marL="0" indent="0">
              <a:buNone/>
            </a:pPr>
            <a:r>
              <a:rPr lang="en-GB" sz="1800" dirty="0" smtClean="0"/>
              <a:t> </a:t>
            </a:r>
            <a:r>
              <a:rPr lang="en-GB" sz="1800" dirty="0"/>
              <a:t>Pour out upon us the power of your love, that we may protect life and beauty. </a:t>
            </a:r>
            <a:endParaRPr lang="en-GB" sz="1800" dirty="0" smtClean="0"/>
          </a:p>
          <a:p>
            <a:pPr marL="0" indent="0">
              <a:buNone/>
            </a:pPr>
            <a:r>
              <a:rPr lang="en-GB" sz="1800" dirty="0" smtClean="0"/>
              <a:t>Fill </a:t>
            </a:r>
            <a:r>
              <a:rPr lang="en-GB" sz="1800" dirty="0"/>
              <a:t>us with peace, that we may live as brothers and sisters, harming no one</a:t>
            </a:r>
            <a:r>
              <a:rPr lang="en-GB" sz="1800" dirty="0" smtClean="0"/>
              <a:t>.</a:t>
            </a:r>
          </a:p>
          <a:p>
            <a:pPr marL="0" indent="0">
              <a:buNone/>
            </a:pPr>
            <a:r>
              <a:rPr lang="en-GB" sz="1800" dirty="0" smtClean="0"/>
              <a:t> </a:t>
            </a:r>
            <a:r>
              <a:rPr lang="en-GB" sz="1800" dirty="0"/>
              <a:t>O God of the poor, help us to rescue the abandoned and forgotten of this earth, so precious in your eyes</a:t>
            </a:r>
            <a:r>
              <a:rPr lang="en-GB" sz="1800" dirty="0" smtClean="0"/>
              <a:t>.</a:t>
            </a:r>
          </a:p>
          <a:p>
            <a:pPr marL="0" indent="0">
              <a:buNone/>
            </a:pPr>
            <a:r>
              <a:rPr lang="en-GB" sz="1800" dirty="0" smtClean="0"/>
              <a:t> </a:t>
            </a:r>
            <a:r>
              <a:rPr lang="en-GB" sz="1800" dirty="0"/>
              <a:t>Bring healing to our lives, that we may protect the world and not prey on it</a:t>
            </a:r>
            <a:r>
              <a:rPr lang="en-GB" sz="1800" dirty="0" smtClean="0"/>
              <a:t>,</a:t>
            </a:r>
          </a:p>
          <a:p>
            <a:pPr marL="0" indent="0">
              <a:buNone/>
            </a:pPr>
            <a:r>
              <a:rPr lang="en-GB" sz="1800" dirty="0" smtClean="0"/>
              <a:t> </a:t>
            </a:r>
            <a:r>
              <a:rPr lang="en-GB" sz="1800" dirty="0"/>
              <a:t>that we may sow beauty, not pollution and destruction. </a:t>
            </a:r>
            <a:endParaRPr lang="en-GB" sz="1800" dirty="0" smtClean="0"/>
          </a:p>
          <a:p>
            <a:pPr marL="0" indent="0">
              <a:buNone/>
            </a:pPr>
            <a:r>
              <a:rPr lang="en-GB" sz="1800" dirty="0" smtClean="0"/>
              <a:t>Touch </a:t>
            </a:r>
            <a:r>
              <a:rPr lang="en-GB" sz="1800" dirty="0"/>
              <a:t>the hearts of those who look only for gain at the expense of the poor and the earth. </a:t>
            </a:r>
            <a:endParaRPr lang="en-GB" sz="1800" dirty="0" smtClean="0"/>
          </a:p>
          <a:p>
            <a:pPr marL="0" indent="0">
              <a:buNone/>
            </a:pPr>
            <a:r>
              <a:rPr lang="en-GB" sz="1800" dirty="0" smtClean="0"/>
              <a:t>Teach </a:t>
            </a:r>
            <a:r>
              <a:rPr lang="en-GB" sz="1800" dirty="0"/>
              <a:t>us to discover the worth of each thing, to be filled with awe and contemplation</a:t>
            </a:r>
            <a:r>
              <a:rPr lang="en-GB" sz="1800" dirty="0" smtClean="0"/>
              <a:t>,</a:t>
            </a:r>
          </a:p>
          <a:p>
            <a:pPr marL="0" indent="0">
              <a:buNone/>
            </a:pPr>
            <a:r>
              <a:rPr lang="en-GB" sz="1800" dirty="0" smtClean="0"/>
              <a:t> </a:t>
            </a:r>
            <a:r>
              <a:rPr lang="en-GB" sz="1800" dirty="0"/>
              <a:t>to recognize that we are profoundly united with every creature as we journey towards your infinite light</a:t>
            </a:r>
            <a:r>
              <a:rPr lang="en-GB" sz="1800" dirty="0" smtClean="0"/>
              <a:t>.</a:t>
            </a:r>
          </a:p>
          <a:p>
            <a:pPr marL="0" indent="0">
              <a:buNone/>
            </a:pPr>
            <a:r>
              <a:rPr lang="en-GB" sz="1800" dirty="0" smtClean="0"/>
              <a:t> </a:t>
            </a:r>
            <a:r>
              <a:rPr lang="en-GB" sz="1800" dirty="0"/>
              <a:t>We thank you for being with us each day</a:t>
            </a:r>
            <a:r>
              <a:rPr lang="en-GB" sz="1800" dirty="0" smtClean="0"/>
              <a:t>.</a:t>
            </a:r>
          </a:p>
          <a:p>
            <a:pPr marL="0" indent="0">
              <a:buNone/>
            </a:pPr>
            <a:r>
              <a:rPr lang="en-GB" sz="1800" dirty="0" smtClean="0"/>
              <a:t> </a:t>
            </a:r>
            <a:r>
              <a:rPr lang="en-GB" sz="1800" dirty="0"/>
              <a:t>Encourage us, we pray, in our struggle for justice, love and </a:t>
            </a:r>
            <a:r>
              <a:rPr lang="en-GB" sz="1800" dirty="0" smtClean="0"/>
              <a:t>peace</a:t>
            </a:r>
          </a:p>
          <a:p>
            <a:pPr marL="0" indent="0">
              <a:buNone/>
            </a:pPr>
            <a:r>
              <a:rPr lang="en-GB" sz="1800" dirty="0" smtClean="0"/>
              <a:t>By </a:t>
            </a:r>
            <a:r>
              <a:rPr lang="en-GB" sz="1800" dirty="0"/>
              <a:t>Pope Francis</a:t>
            </a:r>
          </a:p>
          <a:p>
            <a:pPr marL="0" indent="0">
              <a:buNone/>
            </a:pPr>
            <a:endParaRPr lang="en-GB" sz="1800" dirty="0"/>
          </a:p>
        </p:txBody>
      </p:sp>
      <p:pic>
        <p:nvPicPr>
          <p:cNvPr id="1028" name="Picture 4" descr="Image result for creation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529" y="5515188"/>
            <a:ext cx="2358471" cy="145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0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478" y="60631"/>
            <a:ext cx="8729883" cy="1384995"/>
          </a:xfrm>
          <a:prstGeom prst="rect">
            <a:avLst/>
          </a:prstGeom>
          <a:noFill/>
        </p:spPr>
        <p:txBody>
          <a:bodyPr wrap="square" rtlCol="0">
            <a:spAutoFit/>
          </a:bodyPr>
          <a:lstStyle/>
          <a:p>
            <a:r>
              <a:rPr lang="en-GB" sz="2800" dirty="0"/>
              <a:t>There are 4 main views which a person can hold about evolution. </a:t>
            </a:r>
            <a:endParaRPr lang="en-GB" sz="2800" dirty="0" smtClean="0"/>
          </a:p>
          <a:p>
            <a:r>
              <a:rPr lang="en-GB" sz="2800" dirty="0" smtClean="0">
                <a:solidFill>
                  <a:srgbClr val="3366FF"/>
                </a:solidFill>
              </a:rPr>
              <a:t>Which do you think is the Catholic Church’s view?</a:t>
            </a:r>
            <a:endParaRPr lang="en-GB" sz="2800" dirty="0">
              <a:solidFill>
                <a:srgbClr val="3366FF"/>
              </a:solidFill>
            </a:endParaRPr>
          </a:p>
        </p:txBody>
      </p:sp>
      <p:grpSp>
        <p:nvGrpSpPr>
          <p:cNvPr id="4" name="Group 3"/>
          <p:cNvGrpSpPr/>
          <p:nvPr/>
        </p:nvGrpSpPr>
        <p:grpSpPr>
          <a:xfrm>
            <a:off x="89401" y="2142888"/>
            <a:ext cx="8865413" cy="2437770"/>
            <a:chOff x="197469" y="1208679"/>
            <a:chExt cx="8865413" cy="2437770"/>
          </a:xfrm>
        </p:grpSpPr>
        <p:cxnSp>
          <p:nvCxnSpPr>
            <p:cNvPr id="6" name="Straight Connector 5"/>
            <p:cNvCxnSpPr/>
            <p:nvPr/>
          </p:nvCxnSpPr>
          <p:spPr>
            <a:xfrm>
              <a:off x="197469" y="3646449"/>
              <a:ext cx="8865413"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7469" y="1407829"/>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evolution from a common ancestor.</a:t>
              </a:r>
            </a:p>
            <a:p>
              <a:r>
                <a:rPr lang="en-GB" dirty="0"/>
                <a:t>Man is descended from apes.</a:t>
              </a:r>
            </a:p>
          </p:txBody>
        </p:sp>
        <p:sp>
          <p:nvSpPr>
            <p:cNvPr id="8" name="TextBox 7"/>
            <p:cNvSpPr txBox="1"/>
            <p:nvPr/>
          </p:nvSpPr>
          <p:spPr>
            <a:xfrm>
              <a:off x="7021998" y="1234478"/>
              <a:ext cx="1962862"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208679"/>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74979" y="1407829"/>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sp>
        <p:nvSpPr>
          <p:cNvPr id="12" name="TextBox 11"/>
          <p:cNvSpPr txBox="1"/>
          <p:nvPr/>
        </p:nvSpPr>
        <p:spPr>
          <a:xfrm>
            <a:off x="4167470" y="4987104"/>
            <a:ext cx="4709322" cy="1661993"/>
          </a:xfrm>
          <a:prstGeom prst="rect">
            <a:avLst/>
          </a:prstGeom>
          <a:solidFill>
            <a:schemeClr val="bg1"/>
          </a:solidFill>
          <a:ln w="12700">
            <a:solidFill>
              <a:schemeClr val="tx1"/>
            </a:solidFill>
          </a:ln>
        </p:spPr>
        <p:txBody>
          <a:bodyPr wrap="square" rtlCol="0">
            <a:spAutoFit/>
          </a:bodyPr>
          <a:lstStyle/>
          <a:p>
            <a:r>
              <a:rPr lang="en-GB" sz="2800" dirty="0"/>
              <a:t>Work out what the Church’s view must be, based on the quotes you </a:t>
            </a:r>
            <a:r>
              <a:rPr lang="en-GB" sz="2800" dirty="0" smtClean="0"/>
              <a:t>have been </a:t>
            </a:r>
            <a:r>
              <a:rPr lang="en-GB" sz="2800" dirty="0"/>
              <a:t>given.</a:t>
            </a:r>
          </a:p>
          <a:p>
            <a:endParaRPr lang="en-US" dirty="0"/>
          </a:p>
        </p:txBody>
      </p:sp>
      <p:pic>
        <p:nvPicPr>
          <p:cNvPr id="11"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78" y="5301990"/>
            <a:ext cx="1796143"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4177" y="4794260"/>
            <a:ext cx="1794153" cy="1279281"/>
          </a:xfrm>
          <a:prstGeom prst="rect">
            <a:avLst/>
          </a:prstGeom>
        </p:spPr>
      </p:pic>
      <p:pic>
        <p:nvPicPr>
          <p:cNvPr id="5" name="Picture 4"/>
          <p:cNvPicPr>
            <a:picLocks noChangeAspect="1"/>
          </p:cNvPicPr>
          <p:nvPr/>
        </p:nvPicPr>
        <p:blipFill>
          <a:blip r:embed="rId3"/>
          <a:stretch>
            <a:fillRect/>
          </a:stretch>
        </p:blipFill>
        <p:spPr>
          <a:xfrm>
            <a:off x="3196860" y="2715209"/>
            <a:ext cx="1459571" cy="1862970"/>
          </a:xfrm>
          <a:prstGeom prst="rect">
            <a:avLst/>
          </a:prstGeom>
        </p:spPr>
      </p:pic>
      <p:sp>
        <p:nvSpPr>
          <p:cNvPr id="6" name="TextBox 5"/>
          <p:cNvSpPr txBox="1"/>
          <p:nvPr/>
        </p:nvSpPr>
        <p:spPr>
          <a:xfrm>
            <a:off x="286763" y="2904342"/>
            <a:ext cx="2621558" cy="3477875"/>
          </a:xfrm>
          <a:prstGeom prst="rect">
            <a:avLst/>
          </a:prstGeom>
          <a:noFill/>
        </p:spPr>
        <p:txBody>
          <a:bodyPr wrap="square" rtlCol="0">
            <a:spAutoFit/>
          </a:bodyPr>
          <a:lstStyle/>
          <a:p>
            <a:pPr algn="just"/>
            <a:r>
              <a:rPr lang="en-US" sz="2000" dirty="0">
                <a:solidFill>
                  <a:srgbClr val="3366FF"/>
                </a:solidFill>
              </a:rPr>
              <a:t>St. Augustine, 4</a:t>
            </a:r>
            <a:r>
              <a:rPr lang="en-US" sz="2000" baseline="30000" dirty="0">
                <a:solidFill>
                  <a:srgbClr val="3366FF"/>
                </a:solidFill>
              </a:rPr>
              <a:t>th</a:t>
            </a:r>
            <a:r>
              <a:rPr lang="en-US" sz="2000" dirty="0">
                <a:solidFill>
                  <a:srgbClr val="3366FF"/>
                </a:solidFill>
              </a:rPr>
              <a:t> A.D</a:t>
            </a:r>
            <a:r>
              <a:rPr lang="en-US" sz="2000" dirty="0"/>
              <a:t>.</a:t>
            </a:r>
          </a:p>
          <a:p>
            <a:pPr algn="just"/>
            <a:r>
              <a:rPr lang="en-US" sz="2000" dirty="0"/>
              <a:t>“God has implanted in each organism an </a:t>
            </a:r>
            <a:r>
              <a:rPr lang="en-US" sz="2000" dirty="0" err="1"/>
              <a:t>organising</a:t>
            </a:r>
            <a:r>
              <a:rPr lang="en-US" sz="2000" dirty="0"/>
              <a:t> principle, a </a:t>
            </a:r>
            <a:r>
              <a:rPr lang="en-US" sz="2000" i="1" dirty="0"/>
              <a:t>ratio </a:t>
            </a:r>
            <a:r>
              <a:rPr lang="en-US" sz="2000" i="1" dirty="0" err="1"/>
              <a:t>seminalis</a:t>
            </a:r>
            <a:r>
              <a:rPr lang="en-US" sz="2000" dirty="0"/>
              <a:t>,  that ensures its change and development, according to a latent pattern laid down, once for all, at the time of Creation.”</a:t>
            </a:r>
          </a:p>
        </p:txBody>
      </p:sp>
      <p:sp>
        <p:nvSpPr>
          <p:cNvPr id="7" name="Rectangle 6"/>
          <p:cNvSpPr/>
          <p:nvPr/>
        </p:nvSpPr>
        <p:spPr>
          <a:xfrm>
            <a:off x="4970444" y="2288789"/>
            <a:ext cx="4091500" cy="4093428"/>
          </a:xfrm>
          <a:prstGeom prst="rect">
            <a:avLst/>
          </a:prstGeom>
        </p:spPr>
        <p:txBody>
          <a:bodyPr wrap="square">
            <a:spAutoFit/>
          </a:bodyPr>
          <a:lstStyle/>
          <a:p>
            <a:pPr algn="just"/>
            <a:r>
              <a:rPr lang="en-US" sz="2000" dirty="0">
                <a:solidFill>
                  <a:srgbClr val="3366FF"/>
                </a:solidFill>
              </a:rPr>
              <a:t>Pope Francis</a:t>
            </a:r>
          </a:p>
          <a:p>
            <a:pPr algn="just"/>
            <a:r>
              <a:rPr lang="en-US" sz="2000" dirty="0"/>
              <a:t>“When we read the account of Creation in Genesis, we risk imagining that God was a magician, complete with an all powerful magic wand. But that was not so. He created beings and he let them develop according to the internal laws with which He endowed each one, that they might develop, and reach their fullness. He gave autonomy to the beings of the universe at the same time He assured them of his continual presence.” </a:t>
            </a:r>
          </a:p>
        </p:txBody>
      </p:sp>
      <p:sp>
        <p:nvSpPr>
          <p:cNvPr id="9" name="Rectangle 8"/>
          <p:cNvSpPr/>
          <p:nvPr/>
        </p:nvSpPr>
        <p:spPr>
          <a:xfrm>
            <a:off x="4512205" y="294071"/>
            <a:ext cx="4489694" cy="1938992"/>
          </a:xfrm>
          <a:prstGeom prst="rect">
            <a:avLst/>
          </a:prstGeom>
        </p:spPr>
        <p:txBody>
          <a:bodyPr wrap="square">
            <a:spAutoFit/>
          </a:bodyPr>
          <a:lstStyle/>
          <a:p>
            <a:r>
              <a:rPr lang="en-US" sz="2000" dirty="0">
                <a:solidFill>
                  <a:srgbClr val="3366FF"/>
                </a:solidFill>
              </a:rPr>
              <a:t>Pope Pius XII (150, </a:t>
            </a:r>
            <a:r>
              <a:rPr lang="en-US" sz="2000" dirty="0" err="1">
                <a:solidFill>
                  <a:srgbClr val="3366FF"/>
                </a:solidFill>
              </a:rPr>
              <a:t>Humani</a:t>
            </a:r>
            <a:r>
              <a:rPr lang="en-US" sz="2000" dirty="0">
                <a:solidFill>
                  <a:srgbClr val="3366FF"/>
                </a:solidFill>
              </a:rPr>
              <a:t> Generis</a:t>
            </a:r>
            <a:br>
              <a:rPr lang="en-US" sz="2000" dirty="0">
                <a:solidFill>
                  <a:srgbClr val="3366FF"/>
                </a:solidFill>
              </a:rPr>
            </a:br>
            <a:r>
              <a:rPr lang="en-US" sz="2000" dirty="0"/>
              <a:t>The doctrine of evolution</a:t>
            </a:r>
            <a:r>
              <a:rPr lang="mr-IN" sz="2000" dirty="0"/>
              <a:t>…</a:t>
            </a:r>
            <a:r>
              <a:rPr lang="en-US" sz="2000" dirty="0"/>
              <a:t>inquires into the origin of the human body as coming from pre-existent and living matter </a:t>
            </a:r>
            <a:r>
              <a:rPr lang="mr-IN" sz="2000" dirty="0"/>
              <a:t>–</a:t>
            </a:r>
            <a:r>
              <a:rPr lang="en-US" sz="2000" dirty="0"/>
              <a:t> but the Catholic faith obliges us to hold that souls are immediately created by God. </a:t>
            </a:r>
          </a:p>
        </p:txBody>
      </p:sp>
      <p:sp>
        <p:nvSpPr>
          <p:cNvPr id="10" name="TextBox 9"/>
          <p:cNvSpPr txBox="1"/>
          <p:nvPr/>
        </p:nvSpPr>
        <p:spPr>
          <a:xfrm>
            <a:off x="286763" y="232516"/>
            <a:ext cx="4055656" cy="2308324"/>
          </a:xfrm>
          <a:prstGeom prst="rect">
            <a:avLst/>
          </a:prstGeom>
          <a:noFill/>
        </p:spPr>
        <p:txBody>
          <a:bodyPr wrap="square" rtlCol="0">
            <a:spAutoFit/>
          </a:bodyPr>
          <a:lstStyle/>
          <a:p>
            <a:pPr algn="just"/>
            <a:r>
              <a:rPr lang="en-US" dirty="0">
                <a:solidFill>
                  <a:srgbClr val="3366FF"/>
                </a:solidFill>
              </a:rPr>
              <a:t>Catechism of the Catholic Church, 366</a:t>
            </a:r>
          </a:p>
          <a:p>
            <a:pPr algn="just"/>
            <a:r>
              <a:rPr lang="en-US" dirty="0"/>
              <a:t>“The Church teaches that every spiritual soul is created immediately by God - it is not "produced" by the parents - and also that it is immortal: it does not perish when it separates from the body at death, and it will be reunited with the body at the final Resurrection”.</a:t>
            </a:r>
          </a:p>
        </p:txBody>
      </p:sp>
    </p:spTree>
    <p:extLst>
      <p:ext uri="{BB962C8B-B14F-4D97-AF65-F5344CB8AC3E}">
        <p14:creationId xmlns:p14="http://schemas.microsoft.com/office/powerpoint/2010/main" val="156814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478" y="60631"/>
            <a:ext cx="8729883" cy="954107"/>
          </a:xfrm>
          <a:prstGeom prst="rect">
            <a:avLst/>
          </a:prstGeom>
          <a:noFill/>
        </p:spPr>
        <p:txBody>
          <a:bodyPr wrap="square" rtlCol="0">
            <a:spAutoFit/>
          </a:bodyPr>
          <a:lstStyle/>
          <a:p>
            <a:r>
              <a:rPr lang="en-GB" sz="2800" dirty="0"/>
              <a:t>There are 4 main views which a person can hold about evolution. </a:t>
            </a:r>
            <a:endParaRPr lang="en-GB" sz="2800" dirty="0" smtClean="0"/>
          </a:p>
        </p:txBody>
      </p:sp>
      <p:grpSp>
        <p:nvGrpSpPr>
          <p:cNvPr id="4" name="Group 3"/>
          <p:cNvGrpSpPr/>
          <p:nvPr/>
        </p:nvGrpSpPr>
        <p:grpSpPr>
          <a:xfrm>
            <a:off x="0" y="2437643"/>
            <a:ext cx="8981891" cy="2342711"/>
            <a:chOff x="108068" y="1503434"/>
            <a:chExt cx="8981891" cy="2342711"/>
          </a:xfrm>
        </p:grpSpPr>
        <p:cxnSp>
          <p:nvCxnSpPr>
            <p:cNvPr id="6" name="Straight Connector 5"/>
            <p:cNvCxnSpPr/>
            <p:nvPr/>
          </p:nvCxnSpPr>
          <p:spPr>
            <a:xfrm>
              <a:off x="224546" y="3846145"/>
              <a:ext cx="8865413"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8068" y="2081121"/>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evolution from a common ancestor.</a:t>
              </a:r>
            </a:p>
            <a:p>
              <a:r>
                <a:rPr lang="en-GB" dirty="0"/>
                <a:t>Man is descended from apes.</a:t>
              </a:r>
            </a:p>
          </p:txBody>
        </p:sp>
        <p:sp>
          <p:nvSpPr>
            <p:cNvPr id="8" name="TextBox 7"/>
            <p:cNvSpPr txBox="1"/>
            <p:nvPr/>
          </p:nvSpPr>
          <p:spPr>
            <a:xfrm>
              <a:off x="7021998" y="1503434"/>
              <a:ext cx="1962862"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527124"/>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64570" y="1780432"/>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sp>
        <p:nvSpPr>
          <p:cNvPr id="11" name="TextBox 10"/>
          <p:cNvSpPr txBox="1"/>
          <p:nvPr/>
        </p:nvSpPr>
        <p:spPr>
          <a:xfrm>
            <a:off x="208916" y="1184036"/>
            <a:ext cx="4270959"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smtClean="0">
                <a:solidFill>
                  <a:schemeClr val="tx1"/>
                </a:solidFill>
              </a:rPr>
              <a:t>Which of these views would you describe as scientific? </a:t>
            </a:r>
            <a:endParaRPr lang="en-GB" sz="2400" dirty="0">
              <a:solidFill>
                <a:schemeClr val="tx1"/>
              </a:solidFill>
            </a:endParaRPr>
          </a:p>
        </p:txBody>
      </p:sp>
      <p:pic>
        <p:nvPicPr>
          <p:cNvPr id="12"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748" y="5388884"/>
            <a:ext cx="1796143"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401" y="2142888"/>
            <a:ext cx="8903844" cy="2437770"/>
            <a:chOff x="197469" y="1208679"/>
            <a:chExt cx="8903844" cy="2437770"/>
          </a:xfrm>
        </p:grpSpPr>
        <p:cxnSp>
          <p:nvCxnSpPr>
            <p:cNvPr id="6" name="Straight Connector 5"/>
            <p:cNvCxnSpPr/>
            <p:nvPr/>
          </p:nvCxnSpPr>
          <p:spPr>
            <a:xfrm>
              <a:off x="197469" y="3646449"/>
              <a:ext cx="8903844"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7469" y="1407829"/>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a:t>
              </a:r>
              <a:r>
                <a:rPr lang="en-GB" dirty="0" smtClean="0"/>
                <a:t>volution </a:t>
              </a:r>
              <a:r>
                <a:rPr lang="en-GB" dirty="0"/>
                <a:t>from a common ancestor.</a:t>
              </a:r>
            </a:p>
            <a:p>
              <a:r>
                <a:rPr lang="en-GB" dirty="0"/>
                <a:t>Man is descended from apes.</a:t>
              </a:r>
            </a:p>
          </p:txBody>
        </p:sp>
        <p:sp>
          <p:nvSpPr>
            <p:cNvPr id="8" name="TextBox 7"/>
            <p:cNvSpPr txBox="1"/>
            <p:nvPr/>
          </p:nvSpPr>
          <p:spPr>
            <a:xfrm>
              <a:off x="7021998" y="1234478"/>
              <a:ext cx="1962862" cy="2031325"/>
            </a:xfrm>
            <a:prstGeom prst="rect">
              <a:avLst/>
            </a:pr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208679"/>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74979" y="1407829"/>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sp>
        <p:nvSpPr>
          <p:cNvPr id="11" name="TextBox 10"/>
          <p:cNvSpPr txBox="1"/>
          <p:nvPr/>
        </p:nvSpPr>
        <p:spPr>
          <a:xfrm>
            <a:off x="6211613" y="5156467"/>
            <a:ext cx="2781631" cy="144655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smtClean="0">
                <a:solidFill>
                  <a:schemeClr val="tx1"/>
                </a:solidFill>
              </a:rPr>
              <a:t>Christians who hold these beliefs are called fundamentalists. </a:t>
            </a:r>
            <a:endParaRPr lang="en-GB" sz="2200" dirty="0">
              <a:solidFill>
                <a:schemeClr val="tx1"/>
              </a:solidFill>
            </a:endParaRPr>
          </a:p>
        </p:txBody>
      </p:sp>
      <p:sp>
        <p:nvSpPr>
          <p:cNvPr id="2" name="Down Arrow 1"/>
          <p:cNvSpPr/>
          <p:nvPr/>
        </p:nvSpPr>
        <p:spPr>
          <a:xfrm rot="530781">
            <a:off x="7496470" y="4289351"/>
            <a:ext cx="484632" cy="834816"/>
          </a:xfrm>
          <a:prstGeom prst="downArrow">
            <a:avLst>
              <a:gd name="adj1" fmla="val 5000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60" y="5566284"/>
            <a:ext cx="1597319" cy="1197989"/>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5"/>
          <p:cNvSpPr/>
          <p:nvPr/>
        </p:nvSpPr>
        <p:spPr>
          <a:xfrm rot="8193436">
            <a:off x="7431123" y="1404455"/>
            <a:ext cx="484632" cy="834816"/>
          </a:xfrm>
          <a:prstGeom prst="downArrow">
            <a:avLst>
              <a:gd name="adj1" fmla="val 5000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306668" y="315446"/>
            <a:ext cx="4920486" cy="144655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smtClean="0">
                <a:solidFill>
                  <a:schemeClr val="tx1"/>
                </a:solidFill>
              </a:rPr>
              <a:t>If people consider this to be the only Christian position, there is an incompatibility between Christianity and a belief in evolution.</a:t>
            </a:r>
            <a:endParaRPr lang="en-GB" sz="2200" dirty="0">
              <a:solidFill>
                <a:schemeClr val="tx1"/>
              </a:solidFill>
            </a:endParaRPr>
          </a:p>
        </p:txBody>
      </p:sp>
      <p:sp>
        <p:nvSpPr>
          <p:cNvPr id="18" name="Down Arrow 17"/>
          <p:cNvSpPr/>
          <p:nvPr/>
        </p:nvSpPr>
        <p:spPr>
          <a:xfrm rot="530781">
            <a:off x="3031367" y="4093125"/>
            <a:ext cx="372383" cy="784613"/>
          </a:xfrm>
          <a:prstGeom prst="downArrow">
            <a:avLst>
              <a:gd name="adj1" fmla="val 5000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032539" y="4954684"/>
            <a:ext cx="3954314" cy="178510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smtClean="0">
                <a:solidFill>
                  <a:schemeClr val="tx1"/>
                </a:solidFill>
              </a:rPr>
              <a:t>Catholics are not fundamentalists.</a:t>
            </a:r>
          </a:p>
          <a:p>
            <a:pPr algn="ctr"/>
            <a:r>
              <a:rPr lang="en-GB" sz="2200" b="1" dirty="0" smtClean="0">
                <a:solidFill>
                  <a:schemeClr val="tx1"/>
                </a:solidFill>
              </a:rPr>
              <a:t>Therefore, there can be a compatibility between a belief in God and evolution </a:t>
            </a:r>
            <a:endParaRPr lang="en-GB" sz="2200" dirty="0">
              <a:solidFill>
                <a:schemeClr val="tx1"/>
              </a:solidFill>
            </a:endParaRPr>
          </a:p>
        </p:txBody>
      </p:sp>
    </p:spTree>
    <p:extLst>
      <p:ext uri="{BB962C8B-B14F-4D97-AF65-F5344CB8AC3E}">
        <p14:creationId xmlns:p14="http://schemas.microsoft.com/office/powerpoint/2010/main" val="6676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2" y="135426"/>
            <a:ext cx="4620358" cy="928443"/>
          </a:xfrm>
          <a:ln w="19050">
            <a:solidFill>
              <a:srgbClr val="0070C0"/>
            </a:solidFill>
          </a:ln>
        </p:spPr>
        <p:txBody>
          <a:bodyPr/>
          <a:lstStyle/>
          <a:p>
            <a:r>
              <a:rPr lang="en-GB" b="1" dirty="0"/>
              <a:t>Evolution and Faith</a:t>
            </a:r>
          </a:p>
        </p:txBody>
      </p:sp>
      <p:sp>
        <p:nvSpPr>
          <p:cNvPr id="3" name="Content Placeholder 2"/>
          <p:cNvSpPr>
            <a:spLocks noGrp="1"/>
          </p:cNvSpPr>
          <p:nvPr>
            <p:ph idx="1"/>
          </p:nvPr>
        </p:nvSpPr>
        <p:spPr>
          <a:xfrm>
            <a:off x="303334" y="1245332"/>
            <a:ext cx="6246935" cy="4882905"/>
          </a:xfrm>
        </p:spPr>
        <p:txBody>
          <a:bodyPr>
            <a:normAutofit/>
          </a:bodyPr>
          <a:lstStyle/>
          <a:p>
            <a:pPr algn="just"/>
            <a:r>
              <a:rPr lang="en-GB" i="1" dirty="0"/>
              <a:t>In </a:t>
            </a:r>
            <a:r>
              <a:rPr lang="en-GB" i="1" dirty="0" err="1"/>
              <a:t>Humani</a:t>
            </a:r>
            <a:r>
              <a:rPr lang="en-GB" i="1" dirty="0"/>
              <a:t> </a:t>
            </a:r>
            <a:r>
              <a:rPr lang="en-GB" i="1" dirty="0" err="1"/>
              <a:t>Generis</a:t>
            </a:r>
            <a:r>
              <a:rPr lang="en-GB" dirty="0" err="1"/>
              <a:t>Pope</a:t>
            </a:r>
            <a:r>
              <a:rPr lang="en-GB" dirty="0"/>
              <a:t> Pius XII considered the doctrine of evolution a serious hypothesis, worthy of investigation and in-depth study equal to that of the opposing hypothesis.</a:t>
            </a:r>
          </a:p>
          <a:p>
            <a:pPr algn="just"/>
            <a:r>
              <a:rPr lang="en-GB" dirty="0"/>
              <a:t>In 1996 John Paul II </a:t>
            </a:r>
            <a:r>
              <a:rPr lang="en-GB" dirty="0" smtClean="0"/>
              <a:t>stated  </a:t>
            </a:r>
            <a:r>
              <a:rPr lang="en-GB" dirty="0"/>
              <a:t>“Today almost half a century after the publication of the encyclical [</a:t>
            </a:r>
            <a:r>
              <a:rPr lang="en-GB" i="1" dirty="0" err="1"/>
              <a:t>Humani</a:t>
            </a:r>
            <a:r>
              <a:rPr lang="en-GB" i="1" dirty="0"/>
              <a:t> Generis</a:t>
            </a:r>
            <a:r>
              <a:rPr lang="en-GB" dirty="0"/>
              <a:t>], new knowledge has led to the recognition that the theory of evolution is no longer a mere hypothesis”.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116" y="3571490"/>
            <a:ext cx="2380884" cy="3202983"/>
          </a:xfrm>
          <a:prstGeom prst="rect">
            <a:avLst/>
          </a:prstGeom>
        </p:spPr>
      </p:pic>
    </p:spTree>
    <p:extLst>
      <p:ext uri="{BB962C8B-B14F-4D97-AF65-F5344CB8AC3E}">
        <p14:creationId xmlns:p14="http://schemas.microsoft.com/office/powerpoint/2010/main" val="173781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54" y="234936"/>
            <a:ext cx="6561678" cy="756138"/>
          </a:xfrm>
          <a:ln w="19050">
            <a:solidFill>
              <a:srgbClr val="0070C0"/>
            </a:solidFill>
          </a:ln>
        </p:spPr>
        <p:txBody>
          <a:bodyPr>
            <a:noAutofit/>
          </a:bodyPr>
          <a:lstStyle/>
          <a:p>
            <a:r>
              <a:rPr lang="en-US" b="1" dirty="0"/>
              <a:t>The Church &amp; Evolution</a:t>
            </a:r>
          </a:p>
        </p:txBody>
      </p:sp>
      <p:sp>
        <p:nvSpPr>
          <p:cNvPr id="3" name="Content Placeholder 2"/>
          <p:cNvSpPr>
            <a:spLocks noGrp="1"/>
          </p:cNvSpPr>
          <p:nvPr>
            <p:ph idx="1"/>
          </p:nvPr>
        </p:nvSpPr>
        <p:spPr>
          <a:xfrm>
            <a:off x="1145749" y="1209246"/>
            <a:ext cx="7357120" cy="4525963"/>
          </a:xfrm>
        </p:spPr>
        <p:txBody>
          <a:bodyPr>
            <a:normAutofit lnSpcReduction="10000"/>
          </a:bodyPr>
          <a:lstStyle/>
          <a:p>
            <a:pPr marL="0" indent="0">
              <a:buNone/>
            </a:pPr>
            <a:r>
              <a:rPr lang="en-US" dirty="0">
                <a:solidFill>
                  <a:srgbClr val="3366FF"/>
                </a:solidFill>
              </a:rPr>
              <a:t>What does the Church believe about evolution?</a:t>
            </a:r>
          </a:p>
          <a:p>
            <a:pPr marL="0" indent="0">
              <a:buNone/>
            </a:pPr>
            <a:endParaRPr lang="en-US" dirty="0">
              <a:solidFill>
                <a:srgbClr val="FF0000"/>
              </a:solidFill>
            </a:endParaRPr>
          </a:p>
          <a:p>
            <a:pPr marL="514350" indent="-514350">
              <a:buFont typeface="+mj-lt"/>
              <a:buAutoNum type="alphaUcPeriod"/>
            </a:pPr>
            <a:r>
              <a:rPr lang="en-US" dirty="0">
                <a:solidFill>
                  <a:srgbClr val="3366FF"/>
                </a:solidFill>
              </a:rPr>
              <a:t>It rejects it</a:t>
            </a:r>
            <a:r>
              <a:rPr lang="en-US" dirty="0">
                <a:solidFill>
                  <a:srgbClr val="0070C0"/>
                </a:solidFill>
              </a:rPr>
              <a:t>,</a:t>
            </a:r>
            <a:r>
              <a:rPr lang="en-US" dirty="0"/>
              <a:t> because it believes God made living things according to the story in Genesis</a:t>
            </a:r>
          </a:p>
          <a:p>
            <a:pPr marL="514350" indent="-514350">
              <a:buFont typeface="+mj-lt"/>
              <a:buAutoNum type="alphaUcPeriod"/>
            </a:pPr>
            <a:r>
              <a:rPr lang="en-US" dirty="0">
                <a:solidFill>
                  <a:srgbClr val="3366FF"/>
                </a:solidFill>
              </a:rPr>
              <a:t>It refuses to express an opinion </a:t>
            </a:r>
            <a:r>
              <a:rPr lang="en-US" dirty="0"/>
              <a:t>about it, because Catholics are free to choose what they believe about creation</a:t>
            </a:r>
          </a:p>
          <a:p>
            <a:pPr marL="514350" indent="-514350">
              <a:buFont typeface="+mj-lt"/>
              <a:buAutoNum type="alphaUcPeriod"/>
            </a:pPr>
            <a:r>
              <a:rPr lang="en-US" dirty="0">
                <a:solidFill>
                  <a:srgbClr val="3366FF"/>
                </a:solidFill>
              </a:rPr>
              <a:t>It accepts it</a:t>
            </a:r>
            <a:r>
              <a:rPr lang="en-US" dirty="0"/>
              <a:t>, because science can give us a truer understanding of the world. Religion, including Genesis, is about God and man’s relationship to God. </a:t>
            </a:r>
          </a:p>
        </p:txBody>
      </p:sp>
      <p:pic>
        <p:nvPicPr>
          <p:cNvPr id="5"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989" y="5139859"/>
            <a:ext cx="1569660" cy="1569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8658"/>
            <a:ext cx="1670475" cy="1634281"/>
          </a:xfrm>
          <a:prstGeom prst="rect">
            <a:avLst/>
          </a:prstGeom>
        </p:spPr>
      </p:pic>
    </p:spTree>
    <p:extLst>
      <p:ext uri="{BB962C8B-B14F-4D97-AF65-F5344CB8AC3E}">
        <p14:creationId xmlns:p14="http://schemas.microsoft.com/office/powerpoint/2010/main" val="40324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9" y="358984"/>
            <a:ext cx="5565531" cy="1027528"/>
          </a:xfrm>
          <a:ln w="19050">
            <a:solidFill>
              <a:srgbClr val="0070C0"/>
            </a:solidFill>
          </a:ln>
        </p:spPr>
        <p:txBody>
          <a:bodyPr/>
          <a:lstStyle/>
          <a:p>
            <a:r>
              <a:rPr lang="en-GB" b="1" dirty="0"/>
              <a:t>Evolution and </a:t>
            </a:r>
            <a:r>
              <a:rPr lang="en-GB" b="1" dirty="0" smtClean="0"/>
              <a:t>Science</a:t>
            </a:r>
            <a:endParaRPr lang="en-GB" b="1" dirty="0"/>
          </a:p>
        </p:txBody>
      </p:sp>
      <p:sp>
        <p:nvSpPr>
          <p:cNvPr id="3" name="Content Placeholder 2"/>
          <p:cNvSpPr>
            <a:spLocks noGrp="1"/>
          </p:cNvSpPr>
          <p:nvPr>
            <p:ph idx="1"/>
          </p:nvPr>
        </p:nvSpPr>
        <p:spPr>
          <a:xfrm>
            <a:off x="0" y="1567597"/>
            <a:ext cx="6501911" cy="4351338"/>
          </a:xfrm>
        </p:spPr>
        <p:txBody>
          <a:bodyPr>
            <a:normAutofit lnSpcReduction="10000"/>
          </a:bodyPr>
          <a:lstStyle/>
          <a:p>
            <a:pPr algn="just"/>
            <a:r>
              <a:rPr lang="en-GB" dirty="0"/>
              <a:t>Although scientists may differ in their views regarding the details of evolutionary processes they do agree that physical and biological evolution occurs. </a:t>
            </a:r>
          </a:p>
          <a:p>
            <a:pPr algn="just"/>
            <a:endParaRPr lang="en-GB" dirty="0"/>
          </a:p>
          <a:p>
            <a:pPr algn="just"/>
            <a:r>
              <a:rPr lang="en-GB" dirty="0"/>
              <a:t>It is best to think of evolution as the ‘survival of the best fit’ rather than the ‘survival of the fittest’. Those organisms best suited are most likely to survive, thrive and reproduce, therefore passing on their characteristics and traits.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338" t="9588" r="46287" b="14429"/>
          <a:stretch/>
        </p:blipFill>
        <p:spPr>
          <a:xfrm>
            <a:off x="6982203" y="2043285"/>
            <a:ext cx="650631" cy="210312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16" t="14670" r="77279" b="9347"/>
          <a:stretch/>
        </p:blipFill>
        <p:spPr>
          <a:xfrm>
            <a:off x="6831624" y="106680"/>
            <a:ext cx="810764" cy="1801251"/>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393" t="9588" r="58884" b="14429"/>
          <a:stretch/>
        </p:blipFill>
        <p:spPr>
          <a:xfrm>
            <a:off x="7815642" y="427871"/>
            <a:ext cx="801539" cy="19172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543" t="6093" r="33243" b="17924"/>
          <a:stretch/>
        </p:blipFill>
        <p:spPr>
          <a:xfrm>
            <a:off x="7815642" y="2741593"/>
            <a:ext cx="626504" cy="1763056"/>
          </a:xfrm>
          <a:prstGeom prst="rect">
            <a:avLst/>
          </a:prstGeom>
        </p:spPr>
      </p:pic>
      <p:pic>
        <p:nvPicPr>
          <p:cNvPr id="8" name="Picture 7"/>
          <p:cNvPicPr>
            <a:picLocks noChangeAspect="1"/>
          </p:cNvPicPr>
          <p:nvPr/>
        </p:nvPicPr>
        <p:blipFill rotWithShape="1">
          <a:blip r:embed="rId3"/>
          <a:srcRect l="70506" r="17506"/>
          <a:stretch/>
        </p:blipFill>
        <p:spPr>
          <a:xfrm>
            <a:off x="7045622" y="4434158"/>
            <a:ext cx="553915" cy="2103302"/>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79298" t="9588" r="6153" b="14429"/>
          <a:stretch/>
        </p:blipFill>
        <p:spPr>
          <a:xfrm>
            <a:off x="8001000" y="4751618"/>
            <a:ext cx="649533" cy="1785842"/>
          </a:xfrm>
          <a:prstGeom prst="rect">
            <a:avLst/>
          </a:prstGeom>
        </p:spPr>
      </p:pic>
    </p:spTree>
    <p:extLst>
      <p:ext uri="{BB962C8B-B14F-4D97-AF65-F5344CB8AC3E}">
        <p14:creationId xmlns:p14="http://schemas.microsoft.com/office/powerpoint/2010/main" val="33680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TotalTime>
  <Words>2267</Words>
  <Application>Microsoft Office PowerPoint</Application>
  <PresentationFormat>On-screen Show (4:3)</PresentationFormat>
  <Paragraphs>180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Mangal</vt:lpstr>
      <vt:lpstr>Times New Roman</vt:lpstr>
      <vt:lpstr>1_Office Theme</vt:lpstr>
      <vt:lpstr>       The Church and Evolution </vt:lpstr>
      <vt:lpstr>PowerPoint Presentation</vt:lpstr>
      <vt:lpstr>PowerPoint Presentation</vt:lpstr>
      <vt:lpstr>PowerPoint Presentation</vt:lpstr>
      <vt:lpstr>PowerPoint Presentation</vt:lpstr>
      <vt:lpstr>PowerPoint Presentation</vt:lpstr>
      <vt:lpstr>Evolution and Faith</vt:lpstr>
      <vt:lpstr>The Church &amp; Evolution</vt:lpstr>
      <vt:lpstr>Evolution and Science</vt:lpstr>
      <vt:lpstr>Evolution and Science</vt:lpstr>
      <vt:lpstr> Evidence for Evolution  </vt:lpstr>
      <vt:lpstr>NOTE TO TEACHER </vt:lpstr>
      <vt:lpstr>The process of evolution</vt:lpstr>
      <vt:lpstr>Fractured rock</vt:lpstr>
      <vt:lpstr>Evidence from Genetics</vt:lpstr>
      <vt:lpstr>Does the evidence persuade you that evolution is for real? Or are you a creationist?</vt:lpstr>
      <vt:lpstr>PowerPoint Presentation</vt:lpstr>
      <vt:lpstr>The Divine Image</vt:lpstr>
      <vt:lpstr>The Divine Image</vt:lpstr>
      <vt:lpstr>One way of seeing the difference…</vt:lpstr>
      <vt:lpstr>Evolution and Creation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human beings are biologically so similar to other creatures, is there anything unique about us</dc:title>
  <dc:creator>Martha</dc:creator>
  <cp:lastModifiedBy>Trisha Hedley</cp:lastModifiedBy>
  <cp:revision>47</cp:revision>
  <dcterms:created xsi:type="dcterms:W3CDTF">2017-01-12T14:38:53Z</dcterms:created>
  <dcterms:modified xsi:type="dcterms:W3CDTF">2017-06-21T11:36:19Z</dcterms:modified>
</cp:coreProperties>
</file>