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9" r:id="rId3"/>
    <p:sldId id="258" r:id="rId4"/>
    <p:sldId id="259" r:id="rId5"/>
    <p:sldId id="290" r:id="rId6"/>
    <p:sldId id="261" r:id="rId7"/>
    <p:sldId id="298" r:id="rId8"/>
    <p:sldId id="262" r:id="rId9"/>
    <p:sldId id="263" r:id="rId10"/>
    <p:sldId id="303" r:id="rId11"/>
    <p:sldId id="264" r:id="rId12"/>
    <p:sldId id="291" r:id="rId13"/>
    <p:sldId id="266" r:id="rId14"/>
    <p:sldId id="300" r:id="rId15"/>
    <p:sldId id="293" r:id="rId16"/>
    <p:sldId id="269" r:id="rId17"/>
    <p:sldId id="304" r:id="rId18"/>
    <p:sldId id="270" r:id="rId19"/>
    <p:sldId id="271" r:id="rId20"/>
    <p:sldId id="272" r:id="rId21"/>
  </p:sldIdLst>
  <p:sldSz cx="18288000" cy="10274300"/>
  <p:notesSz cx="6858000" cy="9144000"/>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CC"/>
    <a:srgbClr val="99CCFF"/>
    <a:srgbClr val="66FFFF"/>
    <a:srgbClr val="CCECFF"/>
    <a:srgbClr val="00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59966" autoAdjust="0"/>
  </p:normalViewPr>
  <p:slideViewPr>
    <p:cSldViewPr>
      <p:cViewPr varScale="1">
        <p:scale>
          <a:sx n="42" d="100"/>
          <a:sy n="42" d="100"/>
        </p:scale>
        <p:origin x="2340" y="72"/>
      </p:cViewPr>
      <p:guideLst>
        <p:guide orient="horz" pos="3016"/>
        <p:guide pos="23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D68CE-97B8-46FF-BF20-3E408188D9EA}" type="datetimeFigureOut">
              <a:rPr lang="en-GB" smtClean="0"/>
              <a:t>13/11/2019</a:t>
            </a:fld>
            <a:endParaRPr lang="en-GB"/>
          </a:p>
        </p:txBody>
      </p:sp>
      <p:sp>
        <p:nvSpPr>
          <p:cNvPr id="4" name="Slide Image Placeholder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69F3C-EC4C-46DD-88C5-43613CDA1333}" type="slidenum">
              <a:rPr lang="en-GB" smtClean="0"/>
              <a:t>‹#›</a:t>
            </a:fld>
            <a:endParaRPr lang="en-GB"/>
          </a:p>
        </p:txBody>
      </p:sp>
    </p:spTree>
    <p:extLst>
      <p:ext uri="{BB962C8B-B14F-4D97-AF65-F5344CB8AC3E}">
        <p14:creationId xmlns:p14="http://schemas.microsoft.com/office/powerpoint/2010/main" val="393572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PowerPoint supports the document </a:t>
            </a:r>
            <a:r>
              <a:rPr lang="en-GB" i="1" baseline="0" dirty="0" smtClean="0"/>
              <a:t>‘Catholicism Unpacked: Mary’ </a:t>
            </a:r>
            <a:r>
              <a:rPr lang="en-GB" baseline="0" dirty="0" smtClean="0"/>
              <a:t>and should be used alongside it as the PowerPoint only contains a small amount of information. It is essential for candidates to have their own copies of this during the session(s). </a:t>
            </a:r>
          </a:p>
          <a:p>
            <a:endParaRPr lang="en-GB" baseline="0" dirty="0" smtClean="0"/>
          </a:p>
          <a:p>
            <a:r>
              <a:rPr lang="en-GB" dirty="0" smtClean="0"/>
              <a:t>This resource can be used either:</a:t>
            </a:r>
          </a:p>
          <a:p>
            <a:r>
              <a:rPr lang="en-GB" dirty="0" smtClean="0"/>
              <a:t>- for ONE training session</a:t>
            </a:r>
          </a:p>
          <a:p>
            <a:pPr marL="171450" indent="-171450">
              <a:buFontTx/>
              <a:buChar char="-"/>
            </a:pPr>
            <a:r>
              <a:rPr lang="en-GB" dirty="0" smtClean="0"/>
              <a:t>for THREE training sessions</a:t>
            </a:r>
          </a:p>
          <a:p>
            <a:pPr marL="0" indent="0">
              <a:buFontTx/>
              <a:buNone/>
            </a:pPr>
            <a:endParaRPr lang="en-GB" dirty="0" smtClean="0"/>
          </a:p>
          <a:p>
            <a:r>
              <a:rPr lang="en-GB" dirty="0" smtClean="0"/>
              <a:t>Before</a:t>
            </a:r>
            <a:r>
              <a:rPr lang="en-GB" baseline="0" dirty="0" smtClean="0"/>
              <a:t> delivering the session(s), the leader should choose carefully which parts will be used to suit their context/audience and then amend and adapt as necessary. Some extra links/resources will be recommended throughout the PowerPoint so that teachers can deepen their own theological knowledge independently.</a:t>
            </a:r>
          </a:p>
          <a:p>
            <a:endParaRPr lang="en-GB" baseline="0" dirty="0" smtClean="0"/>
          </a:p>
          <a:p>
            <a:r>
              <a:rPr lang="en-GB" dirty="0" smtClean="0"/>
              <a:t>For the ONE training session, all video links do not need to be used due to time but a small selection could be used throughout the training instead. For the THREE sessions, it is recommended that all videos are used. These can be found by clicking on the images which have hyperlinks</a:t>
            </a:r>
            <a:r>
              <a:rPr lang="en-GB" baseline="0" dirty="0" smtClean="0"/>
              <a:t> (those which do not have refection/discussion opportunities).</a:t>
            </a:r>
          </a:p>
          <a:p>
            <a:endParaRPr lang="en-GB" dirty="0" smtClean="0"/>
          </a:p>
          <a:p>
            <a:r>
              <a:rPr lang="en-GB" dirty="0" smtClean="0"/>
              <a:t>Prayer is included</a:t>
            </a:r>
            <a:r>
              <a:rPr lang="en-GB" baseline="0" dirty="0" smtClean="0"/>
              <a:t> at the beginning of each of the three sections but only one needs to be used at the beginning of the ONE training session. These can also be found by clicking on the hyperlinks on the images.</a:t>
            </a:r>
          </a:p>
          <a:p>
            <a:endParaRPr lang="en-GB" baseline="0" dirty="0" smtClean="0"/>
          </a:p>
          <a:p>
            <a:r>
              <a:rPr lang="en-GB" baseline="0" dirty="0" smtClean="0"/>
              <a:t>There are THREE activities for staff provided so the leader can decide which (if not all) of these can be used.</a:t>
            </a:r>
            <a:endParaRPr lang="en-GB" dirty="0"/>
          </a:p>
        </p:txBody>
      </p:sp>
      <p:sp>
        <p:nvSpPr>
          <p:cNvPr id="4" name="Slide Number Placeholder 3"/>
          <p:cNvSpPr>
            <a:spLocks noGrp="1"/>
          </p:cNvSpPr>
          <p:nvPr>
            <p:ph type="sldNum" sz="quarter" idx="10"/>
          </p:nvPr>
        </p:nvSpPr>
        <p:spPr/>
        <p:txBody>
          <a:bodyPr/>
          <a:lstStyle/>
          <a:p>
            <a:fld id="{54C69F3C-EC4C-46DD-88C5-43613CDA1333}" type="slidenum">
              <a:rPr lang="en-GB" smtClean="0"/>
              <a:t>1</a:t>
            </a:fld>
            <a:endParaRPr lang="en-GB"/>
          </a:p>
        </p:txBody>
      </p:sp>
    </p:spTree>
    <p:extLst>
      <p:ext uri="{BB962C8B-B14F-4D97-AF65-F5344CB8AC3E}">
        <p14:creationId xmlns:p14="http://schemas.microsoft.com/office/powerpoint/2010/main" val="2844741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See ‘Catholicism Unpacked:</a:t>
            </a:r>
            <a:r>
              <a:rPr lang="en-GB" sz="1200" b="1" baseline="0" dirty="0" smtClean="0"/>
              <a:t> Mary’ p7</a:t>
            </a:r>
            <a:endParaRPr lang="en-GB" sz="1200" b="1" dirty="0" smtClean="0"/>
          </a:p>
          <a:p>
            <a:endParaRPr lang="en-GB" dirty="0" smtClean="0"/>
          </a:p>
          <a:p>
            <a:endParaRPr lang="en-GB" dirty="0" smtClean="0"/>
          </a:p>
          <a:p>
            <a:r>
              <a:rPr lang="en-GB" dirty="0" smtClean="0"/>
              <a:t>At the bottom of this slide (and others) is an idea for reflection - this may be for quiet personal reflection or to share and discuss with others. </a:t>
            </a:r>
          </a:p>
          <a:p>
            <a:endParaRPr lang="en-GB" dirty="0" smtClean="0"/>
          </a:p>
          <a:p>
            <a:r>
              <a:rPr lang="en-GB" dirty="0" smtClean="0"/>
              <a:t>For the ONE training session, these reflections   do not need to be used due to time, although the leader could select one/two if appropriate.</a:t>
            </a:r>
          </a:p>
          <a:p>
            <a:endParaRPr lang="en-GB" dirty="0"/>
          </a:p>
        </p:txBody>
      </p:sp>
      <p:sp>
        <p:nvSpPr>
          <p:cNvPr id="4" name="Slide Number Placeholder 3"/>
          <p:cNvSpPr>
            <a:spLocks noGrp="1"/>
          </p:cNvSpPr>
          <p:nvPr>
            <p:ph type="sldNum" sz="quarter" idx="10"/>
          </p:nvPr>
        </p:nvSpPr>
        <p:spPr/>
        <p:txBody>
          <a:bodyPr/>
          <a:lstStyle/>
          <a:p>
            <a:fld id="{54C69F3C-EC4C-46DD-88C5-43613CDA1333}" type="slidenum">
              <a:rPr lang="en-GB" smtClean="0"/>
              <a:t>11</a:t>
            </a:fld>
            <a:endParaRPr lang="en-GB"/>
          </a:p>
        </p:txBody>
      </p:sp>
    </p:spTree>
    <p:extLst>
      <p:ext uri="{BB962C8B-B14F-4D97-AF65-F5344CB8AC3E}">
        <p14:creationId xmlns:p14="http://schemas.microsoft.com/office/powerpoint/2010/main" val="29795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Links</a:t>
            </a:r>
            <a:r>
              <a:rPr lang="en-GB" baseline="0" dirty="0" smtClean="0"/>
              <a:t> for further reading:</a:t>
            </a:r>
          </a:p>
          <a:p>
            <a:endParaRPr lang="en-GB" baseline="0" dirty="0" smtClean="0"/>
          </a:p>
          <a:p>
            <a:r>
              <a:rPr lang="en-GB" dirty="0" smtClean="0"/>
              <a:t>https://dynamiccatholic.com/5-million-rosaries/what-catholics-believe-about-mary</a:t>
            </a:r>
          </a:p>
          <a:p>
            <a:endParaRPr lang="en-GB" dirty="0" smtClean="0"/>
          </a:p>
          <a:p>
            <a:r>
              <a:rPr lang="en-GB" dirty="0" smtClean="0"/>
              <a:t>http://www.ewtn.com/library/mary/maryinsc.htm (Mary in Scripture)</a:t>
            </a:r>
          </a:p>
          <a:p>
            <a:endParaRPr lang="en-GB" dirty="0" smtClean="0"/>
          </a:p>
          <a:p>
            <a:r>
              <a:rPr lang="en-GB" dirty="0" smtClean="0"/>
              <a:t>https://www.americamagazine.org/issue/555/article/historical-mary (Mary in History)</a:t>
            </a:r>
          </a:p>
          <a:p>
            <a:endParaRPr lang="en-GB" dirty="0" smtClean="0"/>
          </a:p>
          <a:p>
            <a:r>
              <a:rPr lang="en-GB" dirty="0" smtClean="0"/>
              <a:t>http://www.bbc.co.uk/religion/religions/christianity/history/virginmary_1.shtml (Why Mary is a central figure to Christians)</a:t>
            </a:r>
          </a:p>
          <a:p>
            <a:endParaRPr lang="en-GB" dirty="0" smtClean="0"/>
          </a:p>
          <a:p>
            <a:r>
              <a:rPr lang="en-GB" dirty="0" smtClean="0"/>
              <a:t>http://www.bbc.co.uk/religion/religions/christianity/beliefs/immaculateconception.shtml</a:t>
            </a:r>
          </a:p>
          <a:p>
            <a:endParaRPr lang="en-GB" dirty="0" smtClean="0"/>
          </a:p>
        </p:txBody>
      </p:sp>
      <p:sp>
        <p:nvSpPr>
          <p:cNvPr id="4" name="Slide Number Placeholder 3"/>
          <p:cNvSpPr>
            <a:spLocks noGrp="1"/>
          </p:cNvSpPr>
          <p:nvPr>
            <p:ph type="sldNum" sz="quarter" idx="10"/>
          </p:nvPr>
        </p:nvSpPr>
        <p:spPr/>
        <p:txBody>
          <a:bodyPr/>
          <a:lstStyle/>
          <a:p>
            <a:fld id="{54C69F3C-EC4C-46DD-88C5-43613CDA1333}" type="slidenum">
              <a:rPr lang="en-GB" smtClean="0"/>
              <a:t>12</a:t>
            </a:fld>
            <a:endParaRPr lang="en-GB"/>
          </a:p>
        </p:txBody>
      </p:sp>
    </p:spTree>
    <p:extLst>
      <p:ext uri="{BB962C8B-B14F-4D97-AF65-F5344CB8AC3E}">
        <p14:creationId xmlns:p14="http://schemas.microsoft.com/office/powerpoint/2010/main" val="32766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activity could be done as a whole group/small group </a:t>
            </a:r>
            <a:r>
              <a:rPr lang="en-GB" dirty="0" err="1" smtClean="0"/>
              <a:t>etc</a:t>
            </a:r>
            <a:endParaRPr lang="en-GB" dirty="0" smtClean="0"/>
          </a:p>
          <a:p>
            <a:endParaRPr lang="en-GB" dirty="0" smtClean="0"/>
          </a:p>
          <a:p>
            <a:r>
              <a:rPr lang="en-GB" dirty="0" smtClean="0"/>
              <a:t>The answers are shared in a slide at the end of the session but are not in the Q and A document. They can also be found on the Busted Halo video which is included (it will need to be stopped at the relevant points) and are very easily accessible.</a:t>
            </a:r>
          </a:p>
          <a:p>
            <a:endParaRPr lang="en-GB" dirty="0" smtClean="0"/>
          </a:p>
          <a:p>
            <a:r>
              <a:rPr lang="en-GB" dirty="0" smtClean="0"/>
              <a:t>The Luminous Mysteries are also know as the Mysteries of Light.</a:t>
            </a:r>
            <a:endParaRPr lang="en-GB" dirty="0"/>
          </a:p>
        </p:txBody>
      </p:sp>
      <p:sp>
        <p:nvSpPr>
          <p:cNvPr id="4" name="Slide Number Placeholder 3"/>
          <p:cNvSpPr>
            <a:spLocks noGrp="1"/>
          </p:cNvSpPr>
          <p:nvPr>
            <p:ph type="sldNum" sz="quarter" idx="10"/>
          </p:nvPr>
        </p:nvSpPr>
        <p:spPr/>
        <p:txBody>
          <a:bodyPr/>
          <a:lstStyle/>
          <a:p>
            <a:fld id="{54C69F3C-EC4C-46DD-88C5-43613CDA1333}" type="slidenum">
              <a:rPr lang="en-GB" smtClean="0"/>
              <a:t>15</a:t>
            </a:fld>
            <a:endParaRPr lang="en-GB"/>
          </a:p>
        </p:txBody>
      </p:sp>
    </p:spTree>
    <p:extLst>
      <p:ext uri="{BB962C8B-B14F-4D97-AF65-F5344CB8AC3E}">
        <p14:creationId xmlns:p14="http://schemas.microsoft.com/office/powerpoint/2010/main" val="142379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See ‘Catholicism Unpacked:</a:t>
            </a:r>
            <a:r>
              <a:rPr lang="en-GB" sz="1200" b="1" baseline="0" dirty="0" smtClean="0"/>
              <a:t> Mary’ p8</a:t>
            </a:r>
            <a:endParaRPr lang="en-GB"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PLEASE CLICK ON THE IMAGE FOR THE LINK. Sound is required</a:t>
            </a:r>
          </a:p>
          <a:p>
            <a:endParaRPr lang="en-GB" dirty="0"/>
          </a:p>
        </p:txBody>
      </p:sp>
      <p:sp>
        <p:nvSpPr>
          <p:cNvPr id="4" name="Slide Number Placeholder 3"/>
          <p:cNvSpPr>
            <a:spLocks noGrp="1"/>
          </p:cNvSpPr>
          <p:nvPr>
            <p:ph type="sldNum" sz="quarter" idx="10"/>
          </p:nvPr>
        </p:nvSpPr>
        <p:spPr/>
        <p:txBody>
          <a:bodyPr/>
          <a:lstStyle/>
          <a:p>
            <a:fld id="{54C69F3C-EC4C-46DD-88C5-43613CDA1333}" type="slidenum">
              <a:rPr lang="en-GB" smtClean="0"/>
              <a:t>16</a:t>
            </a:fld>
            <a:endParaRPr lang="en-GB"/>
          </a:p>
        </p:txBody>
      </p:sp>
    </p:spTree>
    <p:extLst>
      <p:ext uri="{BB962C8B-B14F-4D97-AF65-F5344CB8AC3E}">
        <p14:creationId xmlns:p14="http://schemas.microsoft.com/office/powerpoint/2010/main" val="2425498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C69F3C-EC4C-46DD-88C5-43613CDA1333}" type="slidenum">
              <a:rPr lang="en-GB" smtClean="0"/>
              <a:t>17</a:t>
            </a:fld>
            <a:endParaRPr lang="en-GB"/>
          </a:p>
        </p:txBody>
      </p:sp>
    </p:spTree>
    <p:extLst>
      <p:ext uri="{BB962C8B-B14F-4D97-AF65-F5344CB8AC3E}">
        <p14:creationId xmlns:p14="http://schemas.microsoft.com/office/powerpoint/2010/main" val="417711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See ‘Catholicism Unpacked:</a:t>
            </a:r>
            <a:r>
              <a:rPr lang="en-GB" sz="1200" b="1" baseline="0" dirty="0" smtClean="0"/>
              <a:t> Mary’ p9</a:t>
            </a:r>
            <a:endParaRPr lang="en-GB" sz="1200" b="1" dirty="0" smtClean="0"/>
          </a:p>
          <a:p>
            <a:endParaRPr lang="en-GB" dirty="0" smtClean="0"/>
          </a:p>
          <a:p>
            <a:endParaRPr lang="en-GB" dirty="0" smtClean="0"/>
          </a:p>
          <a:p>
            <a:r>
              <a:rPr lang="en-GB" dirty="0" smtClean="0"/>
              <a:t>At the bottom of this slide (and others) is an idea for reflection - this may be for quiet personal reflection or to share and discuss with others. </a:t>
            </a:r>
          </a:p>
          <a:p>
            <a:endParaRPr lang="en-GB" dirty="0" smtClean="0"/>
          </a:p>
          <a:p>
            <a:r>
              <a:rPr lang="en-GB" dirty="0" smtClean="0"/>
              <a:t>For the ONE training session, these reflections  do not need to be used due to time, although the leader could select one/two if appropriate.</a:t>
            </a:r>
          </a:p>
          <a:p>
            <a:endParaRPr lang="en-GB" dirty="0"/>
          </a:p>
        </p:txBody>
      </p:sp>
      <p:sp>
        <p:nvSpPr>
          <p:cNvPr id="4" name="Slide Number Placeholder 3"/>
          <p:cNvSpPr>
            <a:spLocks noGrp="1"/>
          </p:cNvSpPr>
          <p:nvPr>
            <p:ph type="sldNum" sz="quarter" idx="10"/>
          </p:nvPr>
        </p:nvSpPr>
        <p:spPr/>
        <p:txBody>
          <a:bodyPr/>
          <a:lstStyle/>
          <a:p>
            <a:fld id="{54C69F3C-EC4C-46DD-88C5-43613CDA1333}" type="slidenum">
              <a:rPr lang="en-GB" smtClean="0"/>
              <a:t>18</a:t>
            </a:fld>
            <a:endParaRPr lang="en-GB"/>
          </a:p>
        </p:txBody>
      </p:sp>
    </p:spTree>
    <p:extLst>
      <p:ext uri="{BB962C8B-B14F-4D97-AF65-F5344CB8AC3E}">
        <p14:creationId xmlns:p14="http://schemas.microsoft.com/office/powerpoint/2010/main" val="1335745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See ‘Catholicism Unpacked:</a:t>
            </a:r>
            <a:r>
              <a:rPr lang="en-GB" sz="1200" b="1" baseline="0" dirty="0" smtClean="0"/>
              <a:t> Mary’ p10-13</a:t>
            </a:r>
            <a:endParaRPr lang="en-GB"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PLEASE CLICK ON THE IMAGE FOR THE LINK. Sound is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 is also link in the third section (Slide  to Loyola Press materials which has many of the prayers listed here as well as many others. There are also support materials included.</a:t>
            </a:r>
          </a:p>
          <a:p>
            <a:endParaRPr lang="en-GB" dirty="0"/>
          </a:p>
        </p:txBody>
      </p:sp>
      <p:sp>
        <p:nvSpPr>
          <p:cNvPr id="4" name="Slide Number Placeholder 3"/>
          <p:cNvSpPr>
            <a:spLocks noGrp="1"/>
          </p:cNvSpPr>
          <p:nvPr>
            <p:ph type="sldNum" sz="quarter" idx="10"/>
          </p:nvPr>
        </p:nvSpPr>
        <p:spPr/>
        <p:txBody>
          <a:bodyPr/>
          <a:lstStyle/>
          <a:p>
            <a:fld id="{54C69F3C-EC4C-46DD-88C5-43613CDA1333}" type="slidenum">
              <a:rPr lang="en-GB" smtClean="0"/>
              <a:t>19</a:t>
            </a:fld>
            <a:endParaRPr lang="en-GB"/>
          </a:p>
        </p:txBody>
      </p:sp>
    </p:spTree>
    <p:extLst>
      <p:ext uri="{BB962C8B-B14F-4D97-AF65-F5344CB8AC3E}">
        <p14:creationId xmlns:p14="http://schemas.microsoft.com/office/powerpoint/2010/main" val="1020891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See ‘Catholicism Unpacked:</a:t>
            </a:r>
            <a:r>
              <a:rPr lang="en-GB" sz="1200" b="1" baseline="0" dirty="0" smtClean="0"/>
              <a:t> Mary’ p14-15</a:t>
            </a:r>
            <a:endParaRPr lang="en-GB" sz="1200" b="1" dirty="0" smtClean="0"/>
          </a:p>
          <a:p>
            <a:endParaRPr lang="en-GB" dirty="0" smtClean="0"/>
          </a:p>
          <a:p>
            <a:endParaRPr lang="en-GB" dirty="0" smtClean="0"/>
          </a:p>
          <a:p>
            <a:r>
              <a:rPr lang="en-GB" dirty="0" smtClean="0"/>
              <a:t>At the bottom of this slide (and others) is an idea for reflection - this may be for quiet personal reflection or to share and discuss with others. </a:t>
            </a:r>
          </a:p>
          <a:p>
            <a:endParaRPr lang="en-GB" dirty="0" smtClean="0"/>
          </a:p>
          <a:p>
            <a:r>
              <a:rPr lang="en-GB" dirty="0" smtClean="0"/>
              <a:t>For the ONE training session, these reflections   do not need to be used due to time, although the leader could select one/two if appropriate.</a:t>
            </a:r>
          </a:p>
          <a:p>
            <a:endParaRPr lang="en-GB" dirty="0"/>
          </a:p>
        </p:txBody>
      </p:sp>
      <p:sp>
        <p:nvSpPr>
          <p:cNvPr id="4" name="Slide Number Placeholder 3"/>
          <p:cNvSpPr>
            <a:spLocks noGrp="1"/>
          </p:cNvSpPr>
          <p:nvPr>
            <p:ph type="sldNum" sz="quarter" idx="10"/>
          </p:nvPr>
        </p:nvSpPr>
        <p:spPr/>
        <p:txBody>
          <a:bodyPr/>
          <a:lstStyle/>
          <a:p>
            <a:fld id="{54C69F3C-EC4C-46DD-88C5-43613CDA1333}" type="slidenum">
              <a:rPr lang="en-GB" smtClean="0"/>
              <a:t>20</a:t>
            </a:fld>
            <a:endParaRPr lang="en-GB"/>
          </a:p>
        </p:txBody>
      </p:sp>
    </p:spTree>
    <p:extLst>
      <p:ext uri="{BB962C8B-B14F-4D97-AF65-F5344CB8AC3E}">
        <p14:creationId xmlns:p14="http://schemas.microsoft.com/office/powerpoint/2010/main" val="231290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resource can be used either:</a:t>
            </a:r>
          </a:p>
          <a:p>
            <a:r>
              <a:rPr lang="en-GB" dirty="0" smtClean="0"/>
              <a:t>- for ONE training session</a:t>
            </a:r>
          </a:p>
          <a:p>
            <a:r>
              <a:rPr lang="en-GB" dirty="0" smtClean="0"/>
              <a:t>- for THREE training sessions</a:t>
            </a:r>
          </a:p>
          <a:p>
            <a:endParaRPr lang="en-GB" dirty="0" smtClean="0"/>
          </a:p>
          <a:p>
            <a:r>
              <a:rPr lang="en-GB" dirty="0" smtClean="0"/>
              <a:t>If it is ONE, then only the first prayer will be used and the others ignored.</a:t>
            </a:r>
          </a:p>
          <a:p>
            <a:r>
              <a:rPr lang="en-GB" dirty="0" smtClean="0"/>
              <a:t>If it is THREE, then all links to prayer can be used.</a:t>
            </a:r>
          </a:p>
          <a:p>
            <a:r>
              <a:rPr lang="en-GB" dirty="0" smtClean="0"/>
              <a:t>Teachers can certainly use alternative prayers if they wish.</a:t>
            </a:r>
            <a:endParaRPr lang="en-GB" dirty="0"/>
          </a:p>
        </p:txBody>
      </p:sp>
      <p:sp>
        <p:nvSpPr>
          <p:cNvPr id="4" name="Slide Number Placeholder 3"/>
          <p:cNvSpPr>
            <a:spLocks noGrp="1"/>
          </p:cNvSpPr>
          <p:nvPr>
            <p:ph type="sldNum" sz="quarter" idx="10"/>
          </p:nvPr>
        </p:nvSpPr>
        <p:spPr/>
        <p:txBody>
          <a:bodyPr/>
          <a:lstStyle/>
          <a:p>
            <a:fld id="{54C69F3C-EC4C-46DD-88C5-43613CDA1333}" type="slidenum">
              <a:rPr lang="en-GB" smtClean="0"/>
              <a:t>2</a:t>
            </a:fld>
            <a:endParaRPr lang="en-GB"/>
          </a:p>
        </p:txBody>
      </p:sp>
    </p:spTree>
    <p:extLst>
      <p:ext uri="{BB962C8B-B14F-4D97-AF65-F5344CB8AC3E}">
        <p14:creationId xmlns:p14="http://schemas.microsoft.com/office/powerpoint/2010/main" val="382202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C69F3C-EC4C-46DD-88C5-43613CDA1333}" type="slidenum">
              <a:rPr lang="en-GB" smtClean="0"/>
              <a:t>3</a:t>
            </a:fld>
            <a:endParaRPr lang="en-GB"/>
          </a:p>
        </p:txBody>
      </p:sp>
    </p:spTree>
    <p:extLst>
      <p:ext uri="{BB962C8B-B14F-4D97-AF65-F5344CB8AC3E}">
        <p14:creationId xmlns:p14="http://schemas.microsoft.com/office/powerpoint/2010/main" val="178111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C69F3C-EC4C-46DD-88C5-43613CDA1333}" type="slidenum">
              <a:rPr lang="en-GB" smtClean="0"/>
              <a:t>4</a:t>
            </a:fld>
            <a:endParaRPr lang="en-GB"/>
          </a:p>
        </p:txBody>
      </p:sp>
    </p:spTree>
    <p:extLst>
      <p:ext uri="{BB962C8B-B14F-4D97-AF65-F5344CB8AC3E}">
        <p14:creationId xmlns:p14="http://schemas.microsoft.com/office/powerpoint/2010/main" val="185763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answers (which are provided) to these can be given at the end of the session.</a:t>
            </a:r>
            <a:r>
              <a:rPr lang="en-GB" baseline="0" dirty="0" smtClean="0"/>
              <a:t> </a:t>
            </a:r>
            <a:r>
              <a:rPr lang="en-GB" dirty="0" smtClean="0"/>
              <a:t>This</a:t>
            </a:r>
            <a:r>
              <a:rPr lang="en-GB" baseline="0" dirty="0" smtClean="0"/>
              <a:t> is the same with all three activities.</a:t>
            </a:r>
          </a:p>
          <a:p>
            <a:endParaRPr lang="en-GB" dirty="0" smtClean="0"/>
          </a:p>
          <a:p>
            <a:r>
              <a:rPr lang="en-GB" dirty="0" smtClean="0"/>
              <a:t>Teachers can use the </a:t>
            </a:r>
            <a:r>
              <a:rPr lang="en-GB" i="1" dirty="0" smtClean="0"/>
              <a:t>‘Catholicism</a:t>
            </a:r>
            <a:r>
              <a:rPr lang="en-GB" i="1" baseline="0" dirty="0" smtClean="0"/>
              <a:t> Unpacked: Mary’ </a:t>
            </a:r>
            <a:r>
              <a:rPr lang="en-GB" dirty="0" smtClean="0"/>
              <a:t>document for support.</a:t>
            </a:r>
            <a:endParaRPr lang="en-GB" dirty="0"/>
          </a:p>
        </p:txBody>
      </p:sp>
      <p:sp>
        <p:nvSpPr>
          <p:cNvPr id="4" name="Slide Number Placeholder 3"/>
          <p:cNvSpPr>
            <a:spLocks noGrp="1"/>
          </p:cNvSpPr>
          <p:nvPr>
            <p:ph type="sldNum" sz="quarter" idx="10"/>
          </p:nvPr>
        </p:nvSpPr>
        <p:spPr/>
        <p:txBody>
          <a:bodyPr/>
          <a:lstStyle/>
          <a:p>
            <a:fld id="{54C69F3C-EC4C-46DD-88C5-43613CDA1333}" type="slidenum">
              <a:rPr lang="en-GB" smtClean="0"/>
              <a:t>5</a:t>
            </a:fld>
            <a:endParaRPr lang="en-GB"/>
          </a:p>
        </p:txBody>
      </p:sp>
    </p:spTree>
    <p:extLst>
      <p:ext uri="{BB962C8B-B14F-4D97-AF65-F5344CB8AC3E}">
        <p14:creationId xmlns:p14="http://schemas.microsoft.com/office/powerpoint/2010/main" val="424270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t>See ‘Catholicism Unpacked:</a:t>
            </a:r>
            <a:r>
              <a:rPr lang="en-GB" sz="1800" b="1" baseline="0" dirty="0" smtClean="0"/>
              <a:t> Mary’ p1</a:t>
            </a:r>
            <a:endParaRPr lang="en-GB" sz="18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PLEASE CLICK ON THE IMAGE FOR THE LINK. Sound is required</a:t>
            </a:r>
          </a:p>
          <a:p>
            <a:endParaRPr lang="en-GB" b="1" u="sng" dirty="0" smtClean="0"/>
          </a:p>
          <a:p>
            <a:endParaRPr lang="en-GB" b="1" u="sng" dirty="0" smtClean="0"/>
          </a:p>
          <a:p>
            <a:r>
              <a:rPr lang="en-GB" b="1" u="sng" dirty="0" smtClean="0"/>
              <a:t>More</a:t>
            </a:r>
            <a:r>
              <a:rPr lang="en-GB" b="1" u="sng" baseline="0" dirty="0" smtClean="0"/>
              <a:t> information Mary: a historical, geographical and political context</a:t>
            </a:r>
            <a:endParaRPr lang="en-GB" b="1" u="sng" dirty="0" smtClean="0"/>
          </a:p>
          <a:p>
            <a:endParaRPr lang="en-GB" dirty="0" smtClean="0"/>
          </a:p>
          <a:p>
            <a:r>
              <a:rPr lang="en-GB" dirty="0" smtClean="0"/>
              <a:t>Mary was a young Jewish woman of great faith who lived in a time of Roman rule. She was most likely born in Nazareth which was a place of little importance (“Can anything good come out of Nazareth?”</a:t>
            </a:r>
            <a:r>
              <a:rPr lang="en-GB" baseline="0" dirty="0" smtClean="0"/>
              <a:t> John 1:46). She belonged to the peasant class and so life was grinding with a triple tax burden to Rome. There was a great deal of political revolts and atrocities with Romans burning cities and taking people into slavery, or killing infants.</a:t>
            </a:r>
          </a:p>
          <a:p>
            <a:r>
              <a:rPr lang="en-GB" baseline="0" dirty="0" smtClean="0"/>
              <a:t>Like most people at that time, they probably lived in an extended family unit where domestic animals also lived. Like other women then and now in some parts of the world, Mary probably spent in average 10 hours a day on domestic chores. In Palestine at that time women ordinarily married at about 13 years so it is likely that the birth of Jesus happened when she was very young. </a:t>
            </a:r>
          </a:p>
          <a:p>
            <a:r>
              <a:rPr lang="en-GB" baseline="0" dirty="0" smtClean="0"/>
              <a:t>She was a woman of deep faith, courage and strength who suffered a great deal and who put others’ needs before her own; she put herself completely into the hands of God. She has very clearly been an inspiration and source of strength to countless believers throughout history as well as today.</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54C69F3C-EC4C-46DD-88C5-43613CDA1333}" type="slidenum">
              <a:rPr lang="en-GB" smtClean="0"/>
              <a:t>6</a:t>
            </a:fld>
            <a:endParaRPr lang="en-GB"/>
          </a:p>
        </p:txBody>
      </p:sp>
    </p:spTree>
    <p:extLst>
      <p:ext uri="{BB962C8B-B14F-4D97-AF65-F5344CB8AC3E}">
        <p14:creationId xmlns:p14="http://schemas.microsoft.com/office/powerpoint/2010/main" val="24234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See ‘Catholicism Unpacked:</a:t>
            </a:r>
            <a:r>
              <a:rPr lang="en-GB" sz="1200" b="1" baseline="0" dirty="0" smtClean="0"/>
              <a:t> Mary’ p2-3</a:t>
            </a:r>
            <a:endParaRPr lang="en-GB"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PLEASE CLICK ON THE IMAGE FOR THE LINK. Sound is required</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4C69F3C-EC4C-46DD-88C5-43613CDA1333}" type="slidenum">
              <a:rPr lang="en-GB" smtClean="0"/>
              <a:t>7</a:t>
            </a:fld>
            <a:endParaRPr lang="en-GB"/>
          </a:p>
        </p:txBody>
      </p:sp>
    </p:spTree>
    <p:extLst>
      <p:ext uri="{BB962C8B-B14F-4D97-AF65-F5344CB8AC3E}">
        <p14:creationId xmlns:p14="http://schemas.microsoft.com/office/powerpoint/2010/main" val="329352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See ‘Catholicism Unpacked:</a:t>
            </a:r>
            <a:r>
              <a:rPr lang="en-GB" sz="1200" b="1" baseline="0" dirty="0" smtClean="0"/>
              <a:t> Mary’ p4</a:t>
            </a:r>
            <a:endParaRPr lang="en-GB" sz="1200" b="1" dirty="0" smtClean="0"/>
          </a:p>
          <a:p>
            <a:endParaRPr lang="en-GB" dirty="0" smtClean="0"/>
          </a:p>
          <a:p>
            <a:endParaRPr lang="en-GB" dirty="0" smtClean="0"/>
          </a:p>
          <a:p>
            <a:r>
              <a:rPr lang="en-GB" dirty="0" smtClean="0"/>
              <a:t>At the bottom of this slide (and others) is an idea for reflection - this may be for quiet personal reflection or to share and discuss with others. </a:t>
            </a:r>
          </a:p>
          <a:p>
            <a:endParaRPr lang="en-GB" dirty="0" smtClean="0"/>
          </a:p>
          <a:p>
            <a:r>
              <a:rPr lang="en-GB" dirty="0" smtClean="0"/>
              <a:t>For the ONE training session, these reflections   do not need to be used due to time, although the leader could select one/two if appropriate.</a:t>
            </a:r>
            <a:endParaRPr lang="en-GB" dirty="0"/>
          </a:p>
        </p:txBody>
      </p:sp>
      <p:sp>
        <p:nvSpPr>
          <p:cNvPr id="4" name="Slide Number Placeholder 3"/>
          <p:cNvSpPr>
            <a:spLocks noGrp="1"/>
          </p:cNvSpPr>
          <p:nvPr>
            <p:ph type="sldNum" sz="quarter" idx="10"/>
          </p:nvPr>
        </p:nvSpPr>
        <p:spPr/>
        <p:txBody>
          <a:bodyPr/>
          <a:lstStyle/>
          <a:p>
            <a:fld id="{54C69F3C-EC4C-46DD-88C5-43613CDA1333}" type="slidenum">
              <a:rPr lang="en-GB" smtClean="0"/>
              <a:t>8</a:t>
            </a:fld>
            <a:endParaRPr lang="en-GB"/>
          </a:p>
        </p:txBody>
      </p:sp>
    </p:spTree>
    <p:extLst>
      <p:ext uri="{BB962C8B-B14F-4D97-AF65-F5344CB8AC3E}">
        <p14:creationId xmlns:p14="http://schemas.microsoft.com/office/powerpoint/2010/main" val="2756592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See ‘Catholicism Unpacked:</a:t>
            </a:r>
            <a:r>
              <a:rPr lang="en-GB" sz="1200" b="1" baseline="0" dirty="0" smtClean="0"/>
              <a:t> Mary’ p5-6</a:t>
            </a:r>
            <a:endParaRPr lang="en-GB"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PLEASE CLICK ON THE IMAGE FOR THE LINK. Sound is required</a:t>
            </a:r>
          </a:p>
          <a:p>
            <a:endParaRPr lang="en-GB" dirty="0"/>
          </a:p>
        </p:txBody>
      </p:sp>
      <p:sp>
        <p:nvSpPr>
          <p:cNvPr id="4" name="Slide Number Placeholder 3"/>
          <p:cNvSpPr>
            <a:spLocks noGrp="1"/>
          </p:cNvSpPr>
          <p:nvPr>
            <p:ph type="sldNum" sz="quarter" idx="10"/>
          </p:nvPr>
        </p:nvSpPr>
        <p:spPr/>
        <p:txBody>
          <a:bodyPr/>
          <a:lstStyle/>
          <a:p>
            <a:fld id="{54C69F3C-EC4C-46DD-88C5-43613CDA1333}" type="slidenum">
              <a:rPr lang="en-GB" smtClean="0"/>
              <a:t>9</a:t>
            </a:fld>
            <a:endParaRPr lang="en-GB"/>
          </a:p>
        </p:txBody>
      </p:sp>
    </p:spTree>
    <p:extLst>
      <p:ext uri="{BB962C8B-B14F-4D97-AF65-F5344CB8AC3E}">
        <p14:creationId xmlns:p14="http://schemas.microsoft.com/office/powerpoint/2010/main" val="164496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11/13/2019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11/13/2019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11/13/2019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11/13/2019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t>11/13/2019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t>11/13/2019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t>11/13/2019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t>11/13/2019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t>11/13/2019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t>11/13/2019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t>11/13/2019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t>11/13/2019</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2hz2C3b5ZBQ"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oyolapress.com/retreats/marys-yes"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EUteQNz24rQ" TargetMode="Externa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bustedhalo.com/video/the-rosary-in-two-minute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https://www.loyolapress.com/retreats/god-is-enough"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G-j1SGV24jQ"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2hz2C3b5ZBQ"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elizabeth wang the visitation"/>
          <p:cNvPicPr>
            <a:picLocks noChangeAspect="1" noChangeArrowheads="1"/>
          </p:cNvPicPr>
          <p:nvPr/>
        </p:nvPicPr>
        <p:blipFill rotWithShape="1">
          <a:blip r:embed="rId3">
            <a:extLst>
              <a:ext uri="{28A0092B-C50C-407E-A947-70E740481C1C}">
                <a14:useLocalDpi xmlns:a14="http://schemas.microsoft.com/office/drawing/2010/main" val="0"/>
              </a:ext>
            </a:extLst>
          </a:blip>
          <a:srcRect t="22698" b="16624"/>
          <a:stretch/>
        </p:blipFill>
        <p:spPr bwMode="auto">
          <a:xfrm>
            <a:off x="16376" y="-2279674"/>
            <a:ext cx="18304835" cy="13336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
          <p:cNvSpPr txBox="1"/>
          <p:nvPr/>
        </p:nvSpPr>
        <p:spPr>
          <a:xfrm>
            <a:off x="8639944" y="8361817"/>
            <a:ext cx="7806780" cy="872034"/>
          </a:xfrm>
          <a:prstGeom prst="rect">
            <a:avLst/>
          </a:prstGeom>
          <a:noFill/>
        </p:spPr>
        <p:txBody>
          <a:bodyPr vert="horz" wrap="square" lIns="0" tIns="0" rIns="0" bIns="0" rtlCol="0">
            <a:spAutoFit/>
          </a:bodyPr>
          <a:lstStyle/>
          <a:p>
            <a:pPr algn="ctr">
              <a:lnSpc>
                <a:spcPts val="3390"/>
              </a:lnSpc>
            </a:pPr>
            <a:r>
              <a:rPr lang="en-CA" sz="4400" dirty="0">
                <a:solidFill>
                  <a:srgbClr val="0000FF"/>
                </a:solidFill>
                <a:latin typeface="Candara" panose="020E0502030303020204" pitchFamily="34" charset="0"/>
                <a:cs typeface="Arial Bold"/>
              </a:rPr>
              <a:t>DIOCESE OF WESTMINSTER</a:t>
            </a:r>
          </a:p>
          <a:p>
            <a:pPr>
              <a:lnSpc>
                <a:spcPts val="3390"/>
              </a:lnSpc>
            </a:pPr>
            <a:endParaRPr lang="en-CA" sz="2932" dirty="0">
              <a:solidFill>
                <a:srgbClr val="000000"/>
              </a:solidFill>
            </a:endParaRPr>
          </a:p>
        </p:txBody>
      </p:sp>
      <p:sp>
        <p:nvSpPr>
          <p:cNvPr id="3" name="TextBox 3"/>
          <p:cNvSpPr txBox="1"/>
          <p:nvPr/>
        </p:nvSpPr>
        <p:spPr>
          <a:xfrm>
            <a:off x="9720064" y="312614"/>
            <a:ext cx="6317435" cy="3598549"/>
          </a:xfrm>
          <a:prstGeom prst="rect">
            <a:avLst/>
          </a:prstGeom>
          <a:noFill/>
        </p:spPr>
        <p:txBody>
          <a:bodyPr vert="horz" wrap="none" lIns="0" tIns="0" rIns="0" bIns="0" rtlCol="0">
            <a:spAutoFit/>
          </a:bodyPr>
          <a:lstStyle/>
          <a:p>
            <a:pPr algn="ctr">
              <a:lnSpc>
                <a:spcPts val="14300"/>
              </a:lnSpc>
            </a:pPr>
            <a:r>
              <a:rPr lang="en-CA" sz="11500" b="1" dirty="0" smtClean="0">
                <a:solidFill>
                  <a:srgbClr val="0066CC"/>
                </a:solidFill>
                <a:latin typeface="Candara" panose="020E0502030303020204" pitchFamily="34" charset="0"/>
                <a:cs typeface="Arial Bold"/>
              </a:rPr>
              <a:t>Mary Our </a:t>
            </a:r>
          </a:p>
          <a:p>
            <a:pPr algn="ctr">
              <a:lnSpc>
                <a:spcPts val="14300"/>
              </a:lnSpc>
            </a:pPr>
            <a:r>
              <a:rPr lang="en-CA" sz="11500" b="1" dirty="0" smtClean="0">
                <a:solidFill>
                  <a:srgbClr val="0066CC"/>
                </a:solidFill>
                <a:latin typeface="Candara" panose="020E0502030303020204" pitchFamily="34" charset="0"/>
                <a:cs typeface="Arial Bold"/>
              </a:rPr>
              <a:t>Mother</a:t>
            </a:r>
            <a:endParaRPr lang="en-CA" sz="11500" b="1" dirty="0">
              <a:solidFill>
                <a:srgbClr val="0066CC"/>
              </a:solidFill>
              <a:latin typeface="Candara" panose="020E0502030303020204" pitchFamily="34" charset="0"/>
              <a:cs typeface="Arial Bold"/>
            </a:endParaRPr>
          </a:p>
        </p:txBody>
      </p:sp>
      <p:pic>
        <p:nvPicPr>
          <p:cNvPr id="1026" name="Picture 2" descr="Image result for diocese of westminst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72792" y="7647599"/>
            <a:ext cx="1428437" cy="1428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hz2C3b5ZBQ"/>
          <p:cNvPicPr>
            <a:picLocks noRot="1" noChangeAspect="1"/>
          </p:cNvPicPr>
          <p:nvPr>
            <a:videoFile r:link="rId1"/>
          </p:nvPr>
        </p:nvPicPr>
        <p:blipFill>
          <a:blip r:embed="rId3"/>
          <a:stretch>
            <a:fillRect/>
          </a:stretch>
        </p:blipFill>
        <p:spPr>
          <a:xfrm>
            <a:off x="2015208" y="1104702"/>
            <a:ext cx="14225578" cy="8001889"/>
          </a:xfrm>
          <a:prstGeom prst="rect">
            <a:avLst/>
          </a:prstGeom>
        </p:spPr>
      </p:pic>
    </p:spTree>
    <p:extLst>
      <p:ext uri="{BB962C8B-B14F-4D97-AF65-F5344CB8AC3E}">
        <p14:creationId xmlns:p14="http://schemas.microsoft.com/office/powerpoint/2010/main" val="1153618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cstate="print"/>
          <a:stretch>
            <a:fillRect/>
          </a:stretch>
        </p:blipFill>
        <p:spPr>
          <a:xfrm>
            <a:off x="6085" y="0"/>
            <a:ext cx="18288000" cy="10274300"/>
          </a:xfrm>
          <a:prstGeom prst="rect">
            <a:avLst/>
          </a:prstGeom>
        </p:spPr>
      </p:pic>
      <p:sp>
        <p:nvSpPr>
          <p:cNvPr id="11" name="TextBox 2"/>
          <p:cNvSpPr txBox="1"/>
          <p:nvPr/>
        </p:nvSpPr>
        <p:spPr>
          <a:xfrm>
            <a:off x="10648065" y="434489"/>
            <a:ext cx="6001130" cy="1925784"/>
          </a:xfrm>
          <a:prstGeom prst="rect">
            <a:avLst/>
          </a:prstGeom>
          <a:noFill/>
        </p:spPr>
        <p:txBody>
          <a:bodyPr vert="horz" wrap="none" lIns="0" tIns="0" rIns="0" bIns="0" rtlCol="0">
            <a:spAutoFit/>
          </a:bodyPr>
          <a:lstStyle/>
          <a:p>
            <a:pPr algn="ctr">
              <a:lnSpc>
                <a:spcPts val="5000"/>
              </a:lnSpc>
            </a:pPr>
            <a:r>
              <a:rPr lang="en-CA" sz="6000" b="1" dirty="0">
                <a:solidFill>
                  <a:srgbClr val="60E8DC"/>
                </a:solidFill>
                <a:latin typeface="Candara" panose="020E0502030303020204" pitchFamily="34" charset="0"/>
                <a:cs typeface="Arial Bold"/>
              </a:rPr>
              <a:t>HOW WAS MARY</a:t>
            </a:r>
            <a:br>
              <a:rPr lang="en-CA" sz="6000" b="1" dirty="0">
                <a:solidFill>
                  <a:srgbClr val="60E8DC"/>
                </a:solidFill>
                <a:latin typeface="Candara" panose="020E0502030303020204" pitchFamily="34" charset="0"/>
                <a:cs typeface="Arial Bold"/>
              </a:rPr>
            </a:br>
            <a:r>
              <a:rPr lang="en-CA" sz="6000" b="1" dirty="0">
                <a:solidFill>
                  <a:srgbClr val="60E8DC"/>
                </a:solidFill>
                <a:latin typeface="Candara" panose="020E0502030303020204" pitchFamily="34" charset="0"/>
                <a:cs typeface="Arial Bold"/>
              </a:rPr>
              <a:t>'EVER-VIRGIN'?</a:t>
            </a:r>
          </a:p>
          <a:p>
            <a:pPr>
              <a:lnSpc>
                <a:spcPts val="5000"/>
              </a:lnSpc>
            </a:pPr>
            <a:endParaRPr lang="en-CA" sz="4800" dirty="0">
              <a:solidFill>
                <a:srgbClr val="000000"/>
              </a:solidFill>
            </a:endParaRPr>
          </a:p>
        </p:txBody>
      </p:sp>
      <p:sp>
        <p:nvSpPr>
          <p:cNvPr id="3" name="TextBox 3"/>
          <p:cNvSpPr txBox="1"/>
          <p:nvPr/>
        </p:nvSpPr>
        <p:spPr>
          <a:xfrm>
            <a:off x="9512300" y="1925984"/>
            <a:ext cx="8272660" cy="2308324"/>
          </a:xfrm>
          <a:prstGeom prst="rect">
            <a:avLst/>
          </a:prstGeom>
          <a:noFill/>
        </p:spPr>
        <p:txBody>
          <a:bodyPr vert="horz" wrap="square" lIns="0" tIns="0" rIns="0" bIns="0" rtlCol="0">
            <a:spAutoFit/>
          </a:bodyPr>
          <a:lstStyle/>
          <a:p>
            <a:pPr algn="ctr">
              <a:lnSpc>
                <a:spcPts val="2950"/>
              </a:lnSpc>
            </a:pPr>
            <a:r>
              <a:rPr lang="en-CA" sz="3200" dirty="0" smtClean="0">
                <a:solidFill>
                  <a:srgbClr val="212121"/>
                </a:solidFill>
                <a:latin typeface="Candara" panose="020E0502030303020204" pitchFamily="34" charset="0"/>
                <a:cs typeface="Arial Bold"/>
              </a:rPr>
              <a:t>‘Woman, here is your son’,  and to the disciple, ‘Here is your mother.’</a:t>
            </a:r>
          </a:p>
          <a:p>
            <a:pPr algn="ctr">
              <a:lnSpc>
                <a:spcPts val="2950"/>
              </a:lnSpc>
            </a:pPr>
            <a:r>
              <a:rPr lang="en-CA" sz="3200" dirty="0" smtClean="0">
                <a:solidFill>
                  <a:srgbClr val="212121"/>
                </a:solidFill>
                <a:latin typeface="Candara" panose="020E0502030303020204" pitchFamily="34" charset="0"/>
                <a:cs typeface="Arial Bold"/>
              </a:rPr>
              <a:t>(John </a:t>
            </a:r>
            <a:r>
              <a:rPr lang="en-CA" sz="3200" dirty="0">
                <a:solidFill>
                  <a:srgbClr val="212121"/>
                </a:solidFill>
                <a:latin typeface="Candara" panose="020E0502030303020204" pitchFamily="34" charset="0"/>
                <a:cs typeface="Arial Bold"/>
              </a:rPr>
              <a:t>19:26-7</a:t>
            </a:r>
            <a:r>
              <a:rPr lang="en-CA" sz="3200" dirty="0" smtClean="0">
                <a:solidFill>
                  <a:srgbClr val="212121"/>
                </a:solidFill>
                <a:latin typeface="Candara" panose="020E0502030303020204" pitchFamily="34" charset="0"/>
                <a:cs typeface="Arial Bold"/>
              </a:rPr>
              <a:t>)</a:t>
            </a:r>
          </a:p>
          <a:p>
            <a:pPr>
              <a:lnSpc>
                <a:spcPts val="2950"/>
              </a:lnSpc>
            </a:pPr>
            <a:endParaRPr lang="en-CA" sz="2800" b="1" dirty="0" smtClean="0">
              <a:solidFill>
                <a:srgbClr val="212121"/>
              </a:solidFill>
              <a:latin typeface="Arial Bold"/>
              <a:cs typeface="Arial Bold"/>
            </a:endParaRPr>
          </a:p>
          <a:p>
            <a:pPr>
              <a:lnSpc>
                <a:spcPts val="2950"/>
              </a:lnSpc>
            </a:pPr>
            <a:endParaRPr lang="en-CA" sz="2800" b="1" dirty="0">
              <a:solidFill>
                <a:srgbClr val="212121"/>
              </a:solidFill>
              <a:latin typeface="Arial Bold"/>
              <a:cs typeface="Arial Bold"/>
            </a:endParaRPr>
          </a:p>
          <a:p>
            <a:pPr>
              <a:lnSpc>
                <a:spcPts val="2950"/>
              </a:lnSpc>
            </a:pPr>
            <a:endParaRPr lang="en-CA" sz="2100" dirty="0">
              <a:solidFill>
                <a:srgbClr val="000000"/>
              </a:solidFill>
            </a:endParaRPr>
          </a:p>
        </p:txBody>
      </p:sp>
      <p:sp>
        <p:nvSpPr>
          <p:cNvPr id="4" name="TextBox 4"/>
          <p:cNvSpPr txBox="1"/>
          <p:nvPr/>
        </p:nvSpPr>
        <p:spPr>
          <a:xfrm>
            <a:off x="11626009" y="3251477"/>
            <a:ext cx="4369786" cy="872034"/>
          </a:xfrm>
          <a:prstGeom prst="rect">
            <a:avLst/>
          </a:prstGeom>
          <a:noFill/>
        </p:spPr>
        <p:txBody>
          <a:bodyPr vert="horz" wrap="none" lIns="0" tIns="0" rIns="0" bIns="0" rtlCol="0">
            <a:spAutoFit/>
          </a:bodyPr>
          <a:lstStyle/>
          <a:p>
            <a:pPr algn="ctr">
              <a:lnSpc>
                <a:spcPts val="3390"/>
              </a:lnSpc>
            </a:pPr>
            <a:r>
              <a:rPr lang="en-CA" sz="3600" dirty="0">
                <a:solidFill>
                  <a:srgbClr val="0066CC"/>
                </a:solidFill>
                <a:latin typeface="Candara" panose="020E0502030303020204" pitchFamily="34" charset="0"/>
                <a:cs typeface="Arial Italic"/>
              </a:rPr>
              <a:t>Mother of the Church</a:t>
            </a:r>
          </a:p>
          <a:p>
            <a:pPr>
              <a:lnSpc>
                <a:spcPts val="3390"/>
              </a:lnSpc>
            </a:pPr>
            <a:endParaRPr lang="en-CA" sz="2971" dirty="0">
              <a:solidFill>
                <a:srgbClr val="000000"/>
              </a:solidFill>
            </a:endParaRPr>
          </a:p>
        </p:txBody>
      </p:sp>
      <p:sp>
        <p:nvSpPr>
          <p:cNvPr id="5" name="TextBox 5"/>
          <p:cNvSpPr txBox="1"/>
          <p:nvPr/>
        </p:nvSpPr>
        <p:spPr>
          <a:xfrm>
            <a:off x="9512300" y="3976925"/>
            <a:ext cx="8560692" cy="1645963"/>
          </a:xfrm>
          <a:prstGeom prst="rect">
            <a:avLst/>
          </a:prstGeom>
          <a:noFill/>
        </p:spPr>
        <p:txBody>
          <a:bodyPr vert="horz" wrap="square" lIns="0" tIns="0" rIns="0" bIns="0" rtlCol="0">
            <a:spAutoFit/>
          </a:bodyPr>
          <a:lstStyle/>
          <a:p>
            <a:pPr>
              <a:lnSpc>
                <a:spcPts val="2550"/>
              </a:lnSpc>
            </a:pPr>
            <a:r>
              <a:rPr lang="en-CA" sz="2800" dirty="0">
                <a:solidFill>
                  <a:srgbClr val="212121"/>
                </a:solidFill>
                <a:latin typeface="Candara" panose="020E0502030303020204" pitchFamily="34" charset="0"/>
                <a:cs typeface="Arial"/>
              </a:rPr>
              <a:t>Although the Bible refers to brothers and sisters of Jesus, it is </a:t>
            </a:r>
            <a:r>
              <a:rPr lang="en-CA" sz="2800" dirty="0" smtClean="0">
                <a:solidFill>
                  <a:srgbClr val="212121"/>
                </a:solidFill>
                <a:latin typeface="Candara" panose="020E0502030303020204" pitchFamily="34" charset="0"/>
                <a:cs typeface="Arial"/>
              </a:rPr>
              <a:t>important to </a:t>
            </a:r>
            <a:r>
              <a:rPr lang="en-CA" sz="2800" dirty="0">
                <a:solidFill>
                  <a:srgbClr val="212121"/>
                </a:solidFill>
                <a:latin typeface="Candara" panose="020E0502030303020204" pitchFamily="34" charset="0"/>
                <a:cs typeface="Arial"/>
              </a:rPr>
              <a:t>remember that there is only one word in Aramaic for sibling, </a:t>
            </a:r>
            <a:r>
              <a:rPr lang="en-CA" sz="2800" dirty="0" smtClean="0">
                <a:solidFill>
                  <a:srgbClr val="212121"/>
                </a:solidFill>
                <a:latin typeface="Candara" panose="020E0502030303020204" pitchFamily="34" charset="0"/>
                <a:cs typeface="Arial"/>
              </a:rPr>
              <a:t>cousin, aunt</a:t>
            </a:r>
            <a:r>
              <a:rPr lang="en-CA" sz="2800" dirty="0">
                <a:solidFill>
                  <a:srgbClr val="212121"/>
                </a:solidFill>
                <a:latin typeface="Candara" panose="020E0502030303020204" pitchFamily="34" charset="0"/>
                <a:cs typeface="Arial"/>
              </a:rPr>
              <a:t>, uncle, niece and nephew.</a:t>
            </a:r>
          </a:p>
          <a:p>
            <a:pPr>
              <a:lnSpc>
                <a:spcPts val="2550"/>
              </a:lnSpc>
            </a:pPr>
            <a:endParaRPr lang="en-CA" sz="1838" dirty="0">
              <a:solidFill>
                <a:srgbClr val="000000"/>
              </a:solidFill>
            </a:endParaRPr>
          </a:p>
        </p:txBody>
      </p:sp>
      <p:sp>
        <p:nvSpPr>
          <p:cNvPr id="6" name="TextBox 6"/>
          <p:cNvSpPr txBox="1"/>
          <p:nvPr/>
        </p:nvSpPr>
        <p:spPr>
          <a:xfrm>
            <a:off x="9489216" y="5632449"/>
            <a:ext cx="8560692" cy="961802"/>
          </a:xfrm>
          <a:prstGeom prst="rect">
            <a:avLst/>
          </a:prstGeom>
          <a:noFill/>
        </p:spPr>
        <p:txBody>
          <a:bodyPr vert="horz" wrap="square" lIns="0" tIns="0" rIns="0" bIns="0" rtlCol="0">
            <a:spAutoFit/>
          </a:bodyPr>
          <a:lstStyle/>
          <a:p>
            <a:pPr>
              <a:lnSpc>
                <a:spcPts val="2500"/>
              </a:lnSpc>
            </a:pPr>
            <a:r>
              <a:rPr lang="en-CA" sz="2800" dirty="0">
                <a:solidFill>
                  <a:srgbClr val="212121"/>
                </a:solidFill>
                <a:latin typeface="Candara" panose="020E0502030303020204" pitchFamily="34" charset="0"/>
                <a:cs typeface="Arial"/>
              </a:rPr>
              <a:t>When Mark mentions 'brothers and sisters' of Jesus, it refers to </a:t>
            </a:r>
            <a:r>
              <a:rPr lang="en-CA" sz="2800" dirty="0" smtClean="0">
                <a:solidFill>
                  <a:srgbClr val="212121"/>
                </a:solidFill>
                <a:latin typeface="Candara" panose="020E0502030303020204" pitchFamily="34" charset="0"/>
                <a:cs typeface="Arial"/>
              </a:rPr>
              <a:t>close relatives</a:t>
            </a:r>
            <a:r>
              <a:rPr lang="en-CA" sz="2400" dirty="0">
                <a:solidFill>
                  <a:srgbClr val="212121"/>
                </a:solidFill>
                <a:latin typeface="Arial"/>
                <a:cs typeface="Arial"/>
              </a:rPr>
              <a:t>.</a:t>
            </a:r>
          </a:p>
          <a:p>
            <a:pPr>
              <a:lnSpc>
                <a:spcPts val="2500"/>
              </a:lnSpc>
            </a:pPr>
            <a:endParaRPr lang="en-CA" sz="1838" dirty="0">
              <a:solidFill>
                <a:srgbClr val="000000"/>
              </a:solidFill>
            </a:endParaRPr>
          </a:p>
        </p:txBody>
      </p:sp>
      <p:sp>
        <p:nvSpPr>
          <p:cNvPr id="7" name="TextBox 7"/>
          <p:cNvSpPr txBox="1"/>
          <p:nvPr/>
        </p:nvSpPr>
        <p:spPr>
          <a:xfrm>
            <a:off x="9512300" y="6603812"/>
            <a:ext cx="8560692" cy="1692771"/>
          </a:xfrm>
          <a:prstGeom prst="rect">
            <a:avLst/>
          </a:prstGeom>
          <a:noFill/>
        </p:spPr>
        <p:txBody>
          <a:bodyPr vert="horz" wrap="square" lIns="0" tIns="0" rIns="0" bIns="0" rtlCol="0">
            <a:spAutoFit/>
          </a:bodyPr>
          <a:lstStyle/>
          <a:p>
            <a:pPr>
              <a:lnSpc>
                <a:spcPts val="3300"/>
              </a:lnSpc>
            </a:pPr>
            <a:r>
              <a:rPr lang="en-CA" sz="2800" dirty="0">
                <a:solidFill>
                  <a:srgbClr val="212121"/>
                </a:solidFill>
                <a:latin typeface="Candara" panose="020E0502030303020204" pitchFamily="34" charset="0"/>
                <a:cs typeface="Arial"/>
              </a:rPr>
              <a:t>The fact that Jesus entrusted Mary into the care of John at the foot of </a:t>
            </a:r>
            <a:r>
              <a:rPr lang="en-CA" sz="2800" dirty="0" smtClean="0">
                <a:solidFill>
                  <a:srgbClr val="212121"/>
                </a:solidFill>
                <a:latin typeface="Candara" panose="020E0502030303020204" pitchFamily="34" charset="0"/>
                <a:cs typeface="Arial"/>
              </a:rPr>
              <a:t>the cross </a:t>
            </a:r>
            <a:r>
              <a:rPr lang="en-CA" sz="2800" dirty="0">
                <a:solidFill>
                  <a:srgbClr val="212121"/>
                </a:solidFill>
                <a:latin typeface="Candara" panose="020E0502030303020204" pitchFamily="34" charset="0"/>
                <a:cs typeface="Arial"/>
              </a:rPr>
              <a:t>implies Jesus did not have siblings</a:t>
            </a:r>
            <a:r>
              <a:rPr lang="en-CA" sz="2400" dirty="0">
                <a:solidFill>
                  <a:srgbClr val="212121"/>
                </a:solidFill>
                <a:latin typeface="Arial"/>
                <a:cs typeface="Arial"/>
              </a:rPr>
              <a:t>.</a:t>
            </a:r>
          </a:p>
          <a:p>
            <a:pPr>
              <a:lnSpc>
                <a:spcPts val="3300"/>
              </a:lnSpc>
            </a:pPr>
            <a:endParaRPr lang="en-CA" sz="1838" dirty="0">
              <a:solidFill>
                <a:srgbClr val="000000"/>
              </a:solidFill>
            </a:endParaRPr>
          </a:p>
        </p:txBody>
      </p:sp>
      <p:sp>
        <p:nvSpPr>
          <p:cNvPr id="8" name="TextBox 8"/>
          <p:cNvSpPr txBox="1"/>
          <p:nvPr/>
        </p:nvSpPr>
        <p:spPr>
          <a:xfrm>
            <a:off x="12123606" y="8230482"/>
            <a:ext cx="2837315" cy="718145"/>
          </a:xfrm>
          <a:prstGeom prst="rect">
            <a:avLst/>
          </a:prstGeom>
          <a:noFill/>
        </p:spPr>
        <p:txBody>
          <a:bodyPr vert="horz" wrap="none" lIns="0" tIns="0" rIns="0" bIns="0" rtlCol="0">
            <a:spAutoFit/>
          </a:bodyPr>
          <a:lstStyle/>
          <a:p>
            <a:pPr>
              <a:lnSpc>
                <a:spcPts val="2760"/>
              </a:lnSpc>
            </a:pPr>
            <a:r>
              <a:rPr lang="en-CA" sz="2800" dirty="0" smtClean="0">
                <a:solidFill>
                  <a:srgbClr val="0000FF"/>
                </a:solidFill>
                <a:latin typeface="Candara" panose="020E0502030303020204" pitchFamily="34" charset="0"/>
                <a:cs typeface="Arial"/>
              </a:rPr>
              <a:t>REFLECT/DISCUSS:</a:t>
            </a:r>
            <a:endParaRPr lang="en-CA" sz="2800" dirty="0">
              <a:solidFill>
                <a:srgbClr val="0000FF"/>
              </a:solidFill>
              <a:latin typeface="Candara" panose="020E0502030303020204" pitchFamily="34" charset="0"/>
              <a:cs typeface="Arial"/>
            </a:endParaRPr>
          </a:p>
          <a:p>
            <a:pPr>
              <a:lnSpc>
                <a:spcPts val="2760"/>
              </a:lnSpc>
            </a:pPr>
            <a:endParaRPr lang="en-CA" sz="2400" dirty="0">
              <a:solidFill>
                <a:srgbClr val="000000"/>
              </a:solidFill>
            </a:endParaRPr>
          </a:p>
        </p:txBody>
      </p:sp>
      <p:sp>
        <p:nvSpPr>
          <p:cNvPr id="9" name="TextBox 9"/>
          <p:cNvSpPr txBox="1"/>
          <p:nvPr/>
        </p:nvSpPr>
        <p:spPr>
          <a:xfrm>
            <a:off x="9034620" y="8718899"/>
            <a:ext cx="9015288" cy="1245021"/>
          </a:xfrm>
          <a:prstGeom prst="rect">
            <a:avLst/>
          </a:prstGeom>
          <a:noFill/>
        </p:spPr>
        <p:txBody>
          <a:bodyPr vert="horz" wrap="none" lIns="0" tIns="0" rIns="0" bIns="0" rtlCol="0">
            <a:spAutoFit/>
          </a:bodyPr>
          <a:lstStyle/>
          <a:p>
            <a:pPr algn="ctr">
              <a:lnSpc>
                <a:spcPts val="3300"/>
              </a:lnSpc>
              <a:tabLst>
                <a:tab pos="584200" algn="l"/>
              </a:tabLst>
            </a:pPr>
            <a:r>
              <a:rPr lang="en-CA" sz="2800" dirty="0">
                <a:solidFill>
                  <a:srgbClr val="0000FF"/>
                </a:solidFill>
                <a:latin typeface="Candara" panose="020E0502030303020204" pitchFamily="34" charset="0"/>
                <a:cs typeface="Arial"/>
              </a:rPr>
              <a:t>What does it mean to be 'full of grace' and pure in heart?</a:t>
            </a:r>
            <a:r>
              <a:rPr lang="en-CA" sz="2800" dirty="0">
                <a:solidFill>
                  <a:srgbClr val="0000FF"/>
                </a:solidFill>
                <a:latin typeface="Candara" panose="020E0502030303020204" pitchFamily="34" charset="0"/>
              </a:rPr>
              <a:t/>
            </a:r>
            <a:br>
              <a:rPr lang="en-CA" sz="2800" dirty="0">
                <a:solidFill>
                  <a:srgbClr val="0000FF"/>
                </a:solidFill>
                <a:latin typeface="Candara" panose="020E0502030303020204" pitchFamily="34" charset="0"/>
              </a:rPr>
            </a:br>
            <a:r>
              <a:rPr lang="en-CA" sz="2800" dirty="0">
                <a:solidFill>
                  <a:srgbClr val="0000FF"/>
                </a:solidFill>
                <a:latin typeface="Candara" panose="020E0502030303020204" pitchFamily="34" charset="0"/>
                <a:cs typeface="Arial"/>
              </a:rPr>
              <a:t>	What would that have looked like then and now</a:t>
            </a:r>
          </a:p>
          <a:p>
            <a:pPr>
              <a:lnSpc>
                <a:spcPts val="3300"/>
              </a:lnSpc>
            </a:pPr>
            <a:endParaRPr lang="en-CA" sz="2400" dirty="0">
              <a:solidFill>
                <a:srgbClr val="000000"/>
              </a:solidFill>
            </a:endParaRPr>
          </a:p>
        </p:txBody>
      </p:sp>
      <p:sp>
        <p:nvSpPr>
          <p:cNvPr id="10" name="TextBox 10"/>
          <p:cNvSpPr txBox="1"/>
          <p:nvPr/>
        </p:nvSpPr>
        <p:spPr>
          <a:xfrm>
            <a:off x="11959065" y="9659269"/>
            <a:ext cx="3379130" cy="718145"/>
          </a:xfrm>
          <a:prstGeom prst="rect">
            <a:avLst/>
          </a:prstGeom>
          <a:noFill/>
        </p:spPr>
        <p:txBody>
          <a:bodyPr vert="horz" wrap="none" lIns="0" tIns="0" rIns="0" bIns="0" rtlCol="0">
            <a:spAutoFit/>
          </a:bodyPr>
          <a:lstStyle/>
          <a:p>
            <a:pPr algn="ctr">
              <a:lnSpc>
                <a:spcPts val="2760"/>
              </a:lnSpc>
            </a:pPr>
            <a:r>
              <a:rPr lang="en-CA" sz="2800" dirty="0">
                <a:solidFill>
                  <a:srgbClr val="0000FF"/>
                </a:solidFill>
                <a:latin typeface="Candara" panose="020E0502030303020204" pitchFamily="34" charset="0"/>
                <a:cs typeface="Arial"/>
              </a:rPr>
              <a:t>for those of all ages?</a:t>
            </a:r>
          </a:p>
          <a:p>
            <a:pPr>
              <a:lnSpc>
                <a:spcPts val="2760"/>
              </a:lnSpc>
            </a:pPr>
            <a:endParaRPr lang="en-CA" sz="2400"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3" cstate="print"/>
          <a:srcRect l="7869"/>
          <a:stretch/>
        </p:blipFill>
        <p:spPr>
          <a:xfrm>
            <a:off x="0" y="0"/>
            <a:ext cx="18288000" cy="10274300"/>
          </a:xfrm>
          <a:prstGeom prst="rect">
            <a:avLst/>
          </a:prstGeom>
        </p:spPr>
      </p:pic>
      <p:sp>
        <p:nvSpPr>
          <p:cNvPr id="7" name="TextBox 2"/>
          <p:cNvSpPr txBox="1"/>
          <p:nvPr/>
        </p:nvSpPr>
        <p:spPr>
          <a:xfrm>
            <a:off x="720809" y="779604"/>
            <a:ext cx="11020226" cy="2231380"/>
          </a:xfrm>
          <a:prstGeom prst="rect">
            <a:avLst/>
          </a:prstGeom>
          <a:noFill/>
        </p:spPr>
        <p:txBody>
          <a:bodyPr vert="horz" wrap="square" lIns="0" tIns="0" rIns="0" bIns="0" rtlCol="0">
            <a:spAutoFit/>
          </a:bodyPr>
          <a:lstStyle/>
          <a:p>
            <a:pPr marL="0" marR="0" lvl="0" indent="0" algn="l" defTabSz="914400" rtl="0" eaLnBrk="1" fontAlgn="auto" latinLnBrk="0" hangingPunct="1">
              <a:lnSpc>
                <a:spcPts val="8700"/>
              </a:lnSpc>
              <a:spcBef>
                <a:spcPts val="0"/>
              </a:spcBef>
              <a:spcAft>
                <a:spcPts val="0"/>
              </a:spcAft>
              <a:buClrTx/>
              <a:buSzTx/>
              <a:buFontTx/>
              <a:buNone/>
              <a:tabLst/>
              <a:defRPr/>
            </a:pPr>
            <a:r>
              <a:rPr kumimoji="0" lang="en-CA" sz="11500" i="0" u="none" strike="noStrike" kern="1200" cap="none" spc="0" normalizeH="0" baseline="0" noProof="0" dirty="0">
                <a:ln>
                  <a:noFill/>
                </a:ln>
                <a:solidFill>
                  <a:srgbClr val="0000FF"/>
                </a:solidFill>
                <a:effectLst/>
                <a:uLnTx/>
                <a:uFillTx/>
                <a:latin typeface="Candara" panose="020E0502030303020204" pitchFamily="34" charset="0"/>
                <a:cs typeface="Arial Bold"/>
              </a:rPr>
              <a:t>TRUE </a:t>
            </a:r>
            <a:r>
              <a:rPr kumimoji="0" lang="en-CA" sz="11500" i="0" u="none" strike="noStrike" kern="1200" cap="none" spc="0" normalizeH="0" baseline="0" noProof="0" dirty="0" smtClean="0">
                <a:ln>
                  <a:noFill/>
                </a:ln>
                <a:solidFill>
                  <a:srgbClr val="0000FF"/>
                </a:solidFill>
                <a:effectLst/>
                <a:uLnTx/>
                <a:uFillTx/>
                <a:latin typeface="Candara" panose="020E0502030303020204" pitchFamily="34" charset="0"/>
                <a:cs typeface="Arial Bold"/>
              </a:rPr>
              <a:t>OR</a:t>
            </a:r>
            <a:r>
              <a:rPr lang="en-CA" sz="11500" dirty="0">
                <a:solidFill>
                  <a:srgbClr val="0000FF"/>
                </a:solidFill>
                <a:latin typeface="Candara" panose="020E0502030303020204" pitchFamily="34" charset="0"/>
              </a:rPr>
              <a:t> </a:t>
            </a:r>
            <a:r>
              <a:rPr kumimoji="0" lang="en-CA" sz="11500" i="0" u="none" strike="noStrike" kern="1200" cap="none" spc="0" normalizeH="0" baseline="0" noProof="0" dirty="0" smtClean="0">
                <a:ln>
                  <a:noFill/>
                </a:ln>
                <a:solidFill>
                  <a:srgbClr val="0000FF"/>
                </a:solidFill>
                <a:effectLst/>
                <a:uLnTx/>
                <a:uFillTx/>
                <a:latin typeface="Candara" panose="020E0502030303020204" pitchFamily="34" charset="0"/>
                <a:cs typeface="Arial Bold"/>
              </a:rPr>
              <a:t>FALSE</a:t>
            </a:r>
            <a:r>
              <a:rPr kumimoji="0" lang="en-CA" sz="11500" i="0" u="none" strike="noStrike" kern="1200" cap="none" spc="0" normalizeH="0" baseline="0" noProof="0" dirty="0">
                <a:ln>
                  <a:noFill/>
                </a:ln>
                <a:solidFill>
                  <a:srgbClr val="0000FF"/>
                </a:solidFill>
                <a:effectLst/>
                <a:uLnTx/>
                <a:uFillTx/>
                <a:latin typeface="Candara" panose="020E0502030303020204" pitchFamily="34" charset="0"/>
                <a:cs typeface="Arial Bold"/>
              </a:rPr>
              <a:t>?</a:t>
            </a:r>
          </a:p>
          <a:p>
            <a:pPr marL="0" marR="0" lvl="0" indent="0" algn="l" defTabSz="914400" rtl="0" eaLnBrk="1" fontAlgn="auto" latinLnBrk="0" hangingPunct="1">
              <a:lnSpc>
                <a:spcPts val="8700"/>
              </a:lnSpc>
              <a:spcBef>
                <a:spcPts val="0"/>
              </a:spcBef>
              <a:spcAft>
                <a:spcPts val="0"/>
              </a:spcAft>
              <a:buClrTx/>
              <a:buSzTx/>
              <a:buFontTx/>
              <a:buNone/>
              <a:tabLst/>
              <a:defRPr/>
            </a:pPr>
            <a:endParaRPr kumimoji="0" lang="en-CA" sz="849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5"/>
          <p:cNvSpPr txBox="1"/>
          <p:nvPr/>
        </p:nvSpPr>
        <p:spPr>
          <a:xfrm>
            <a:off x="359024" y="2112814"/>
            <a:ext cx="10647805" cy="8351004"/>
          </a:xfrm>
          <a:prstGeom prst="rect">
            <a:avLst/>
          </a:prstGeom>
          <a:noFill/>
        </p:spPr>
        <p:txBody>
          <a:bodyPr vert="horz" wrap="square" lIns="0" tIns="0" rIns="0" bIns="0" rtlCol="0">
            <a:spAutoFit/>
          </a:bodyPr>
          <a:lstStyle/>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CA" sz="3600" b="0" i="0" u="none" strike="noStrike" kern="1200" cap="none" spc="0" normalizeH="0" baseline="0" noProof="0" dirty="0">
                <a:ln>
                  <a:noFill/>
                </a:ln>
                <a:solidFill>
                  <a:srgbClr val="212121"/>
                </a:solidFill>
                <a:effectLst/>
                <a:uLnTx/>
                <a:uFillTx/>
                <a:latin typeface="Candara" panose="020E0502030303020204" pitchFamily="34" charset="0"/>
                <a:cs typeface="Arial"/>
              </a:rPr>
              <a:t>Mary became the Immaculate Conception when </a:t>
            </a:r>
            <a:r>
              <a:rPr kumimoji="0" lang="en-CA" sz="3600" b="0" i="0" u="none" strike="noStrike" kern="1200" cap="none" spc="0" normalizeH="0" baseline="0" noProof="0" dirty="0" smtClean="0">
                <a:ln>
                  <a:noFill/>
                </a:ln>
                <a:solidFill>
                  <a:srgbClr val="212121"/>
                </a:solidFill>
                <a:effectLst/>
                <a:uLnTx/>
                <a:uFillTx/>
                <a:latin typeface="Candara" panose="020E0502030303020204" pitchFamily="34" charset="0"/>
                <a:cs typeface="Arial"/>
              </a:rPr>
              <a:t/>
            </a:r>
            <a:br>
              <a:rPr kumimoji="0" lang="en-CA" sz="3600" b="0" i="0" u="none" strike="noStrike" kern="1200" cap="none" spc="0" normalizeH="0" baseline="0" noProof="0" dirty="0" smtClean="0">
                <a:ln>
                  <a:noFill/>
                </a:ln>
                <a:solidFill>
                  <a:srgbClr val="212121"/>
                </a:solidFill>
                <a:effectLst/>
                <a:uLnTx/>
                <a:uFillTx/>
                <a:latin typeface="Candara" panose="020E0502030303020204" pitchFamily="34" charset="0"/>
                <a:cs typeface="Arial"/>
              </a:rPr>
            </a:br>
            <a:r>
              <a:rPr kumimoji="0" lang="en-CA" sz="3600" b="0" i="0" u="none" strike="noStrike" kern="1200" cap="none" spc="0" normalizeH="0" baseline="0" noProof="0" dirty="0" smtClean="0">
                <a:ln>
                  <a:noFill/>
                </a:ln>
                <a:solidFill>
                  <a:srgbClr val="212121"/>
                </a:solidFill>
                <a:effectLst/>
                <a:uLnTx/>
                <a:uFillTx/>
                <a:latin typeface="Candara" panose="020E0502030303020204" pitchFamily="34" charset="0"/>
                <a:cs typeface="Arial"/>
              </a:rPr>
              <a:t>she conceived </a:t>
            </a:r>
            <a:r>
              <a:rPr kumimoji="0" lang="en-CA" sz="3600" b="0" i="0" u="none" strike="noStrike" kern="1200" cap="none" spc="-10" normalizeH="0" baseline="0" noProof="0" dirty="0" smtClean="0">
                <a:ln>
                  <a:noFill/>
                </a:ln>
                <a:solidFill>
                  <a:srgbClr val="212121"/>
                </a:solidFill>
                <a:effectLst/>
                <a:uLnTx/>
                <a:uFillTx/>
                <a:latin typeface="Candara" panose="020E0502030303020204" pitchFamily="34" charset="0"/>
                <a:cs typeface="Arial"/>
              </a:rPr>
              <a:t>Jesus - </a:t>
            </a:r>
            <a:r>
              <a:rPr kumimoji="0" lang="en-CA" sz="3600" b="0" i="0" u="none" strike="noStrike" kern="1200" cap="none" spc="-10" normalizeH="0" baseline="0" noProof="0" dirty="0" smtClean="0">
                <a:ln>
                  <a:noFill/>
                </a:ln>
                <a:solidFill>
                  <a:srgbClr val="FF0000"/>
                </a:solidFill>
                <a:effectLst/>
                <a:uLnTx/>
                <a:uFillTx/>
                <a:latin typeface="Candara" panose="020E0502030303020204" pitchFamily="34" charset="0"/>
                <a:cs typeface="Arial"/>
              </a:rPr>
              <a:t>FALSE</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CA" sz="3600" b="0" i="0" u="none" strike="noStrike" kern="1200" cap="none" spc="-10" normalizeH="0" baseline="0" noProof="0" dirty="0" smtClean="0">
                <a:ln>
                  <a:noFill/>
                </a:ln>
                <a:solidFill>
                  <a:srgbClr val="212121"/>
                </a:solidFill>
                <a:effectLst/>
                <a:uLnTx/>
                <a:uFillTx/>
                <a:latin typeface="Candara" panose="020E0502030303020204" pitchFamily="34" charset="0"/>
                <a:cs typeface="Arial"/>
              </a:rPr>
              <a:t>Mary is the mother of God – the Father, Son and Spirit - </a:t>
            </a:r>
            <a:r>
              <a:rPr kumimoji="0" lang="en-CA" sz="3600" b="0" i="0" u="none" strike="noStrike" kern="1200" cap="none" spc="-10" normalizeH="0" baseline="0" noProof="0" dirty="0" smtClean="0">
                <a:ln>
                  <a:noFill/>
                </a:ln>
                <a:solidFill>
                  <a:srgbClr val="FF0000"/>
                </a:solidFill>
                <a:effectLst/>
                <a:uLnTx/>
                <a:uFillTx/>
                <a:latin typeface="Candara" panose="020E0502030303020204" pitchFamily="34" charset="0"/>
                <a:cs typeface="Arial"/>
              </a:rPr>
              <a:t>FALSE</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CA" sz="3600" spc="-10" dirty="0" smtClean="0">
                <a:solidFill>
                  <a:srgbClr val="212121"/>
                </a:solidFill>
                <a:latin typeface="Candara" panose="020E0502030303020204" pitchFamily="34" charset="0"/>
                <a:cs typeface="Arial"/>
              </a:rPr>
              <a:t>Mary is the only female who is worshipped by Catholics - </a:t>
            </a:r>
            <a:r>
              <a:rPr lang="en-CA" sz="3600" spc="-10" dirty="0" smtClean="0">
                <a:solidFill>
                  <a:srgbClr val="FF0000"/>
                </a:solidFill>
                <a:latin typeface="Candara" panose="020E0502030303020204" pitchFamily="34" charset="0"/>
                <a:cs typeface="Arial"/>
              </a:rPr>
              <a:t>FALSE</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CA" sz="3600" b="0" i="0" u="none" strike="noStrike" kern="1200" cap="none" spc="-10" normalizeH="0" baseline="0" noProof="0" dirty="0" smtClean="0">
                <a:ln>
                  <a:noFill/>
                </a:ln>
                <a:solidFill>
                  <a:srgbClr val="212121"/>
                </a:solidFill>
                <a:effectLst/>
                <a:uLnTx/>
                <a:uFillTx/>
                <a:latin typeface="Candara" panose="020E0502030303020204" pitchFamily="34" charset="0"/>
                <a:cs typeface="Arial"/>
              </a:rPr>
              <a:t>Mary</a:t>
            </a:r>
            <a:r>
              <a:rPr kumimoji="0" lang="en-CA" sz="3600" b="0" i="0" u="none" strike="noStrike" kern="1200" cap="none" spc="-10" normalizeH="0" noProof="0" dirty="0" smtClean="0">
                <a:ln>
                  <a:noFill/>
                </a:ln>
                <a:solidFill>
                  <a:srgbClr val="212121"/>
                </a:solidFill>
                <a:effectLst/>
                <a:uLnTx/>
                <a:uFillTx/>
                <a:latin typeface="Candara" panose="020E0502030303020204" pitchFamily="34" charset="0"/>
                <a:cs typeface="Arial"/>
              </a:rPr>
              <a:t> had a choice in God’s plan of salvation - </a:t>
            </a:r>
            <a:r>
              <a:rPr kumimoji="0" lang="en-CA" sz="3600" b="0" i="0" u="none" strike="noStrike" kern="1200" cap="none" spc="-10" normalizeH="0" noProof="0" dirty="0" smtClean="0">
                <a:ln>
                  <a:noFill/>
                </a:ln>
                <a:solidFill>
                  <a:srgbClr val="FF0000"/>
                </a:solidFill>
                <a:effectLst/>
                <a:uLnTx/>
                <a:uFillTx/>
                <a:latin typeface="Candara" panose="020E0502030303020204" pitchFamily="34" charset="0"/>
                <a:cs typeface="Arial"/>
              </a:rPr>
              <a:t>TRUE</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CA" sz="3600" spc="-10" baseline="0" dirty="0" smtClean="0">
                <a:solidFill>
                  <a:srgbClr val="212121"/>
                </a:solidFill>
                <a:latin typeface="Candara" panose="020E0502030303020204" pitchFamily="34" charset="0"/>
                <a:cs typeface="Arial"/>
              </a:rPr>
              <a:t>Jesus had siblings - </a:t>
            </a:r>
            <a:r>
              <a:rPr lang="en-CA" sz="3600" spc="-10" baseline="0" dirty="0" smtClean="0">
                <a:solidFill>
                  <a:srgbClr val="FF0000"/>
                </a:solidFill>
                <a:latin typeface="Candara" panose="020E0502030303020204" pitchFamily="34" charset="0"/>
                <a:cs typeface="Arial"/>
              </a:rPr>
              <a:t>FALSE</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CA" sz="3600" b="0" i="0" u="none" strike="noStrike" kern="1200" cap="none" spc="-10" normalizeH="0" noProof="0" dirty="0" smtClean="0">
                <a:ln>
                  <a:noFill/>
                </a:ln>
                <a:solidFill>
                  <a:srgbClr val="212121"/>
                </a:solidFill>
                <a:effectLst/>
                <a:uLnTx/>
                <a:uFillTx/>
                <a:latin typeface="Candara" panose="020E0502030303020204" pitchFamily="34" charset="0"/>
                <a:cs typeface="Arial"/>
              </a:rPr>
              <a:t>Mary was the first living tabernacle - </a:t>
            </a:r>
            <a:r>
              <a:rPr lang="en-CA" sz="3600" spc="-10" dirty="0">
                <a:solidFill>
                  <a:srgbClr val="FF0000"/>
                </a:solidFill>
                <a:latin typeface="Candara" panose="020E0502030303020204" pitchFamily="34" charset="0"/>
                <a:cs typeface="Arial"/>
              </a:rPr>
              <a:t>T</a:t>
            </a:r>
            <a:r>
              <a:rPr kumimoji="0" lang="en-CA" sz="3600" b="0" i="0" u="none" strike="noStrike" kern="1200" cap="none" spc="-10" normalizeH="0" noProof="0" dirty="0" smtClean="0">
                <a:ln>
                  <a:noFill/>
                </a:ln>
                <a:solidFill>
                  <a:srgbClr val="FF0000"/>
                </a:solidFill>
                <a:effectLst/>
                <a:uLnTx/>
                <a:uFillTx/>
                <a:latin typeface="Candara" panose="020E0502030303020204" pitchFamily="34" charset="0"/>
                <a:cs typeface="Arial"/>
              </a:rPr>
              <a:t>RUE</a:t>
            </a:r>
            <a:endParaRPr kumimoji="0" lang="en-CA" sz="3600" b="0" i="0" u="none" strike="noStrike" kern="1200" cap="none" spc="-10" normalizeH="0" baseline="0" noProof="0" dirty="0" smtClean="0">
              <a:ln>
                <a:noFill/>
              </a:ln>
              <a:solidFill>
                <a:srgbClr val="FF0000"/>
              </a:solidFill>
              <a:effectLst/>
              <a:uLnTx/>
              <a:uFillTx/>
              <a:latin typeface="Candara" panose="020E0502030303020204" pitchFamily="34" charset="0"/>
              <a:cs typeface="Arial"/>
            </a:endParaRPr>
          </a:p>
          <a:p>
            <a:pPr marL="0" marR="0" lvl="0" indent="0" algn="l" defTabSz="914400" rtl="0" eaLnBrk="1" fontAlgn="auto" latinLnBrk="0" hangingPunct="1">
              <a:lnSpc>
                <a:spcPts val="3400"/>
              </a:lnSpc>
              <a:spcBef>
                <a:spcPts val="0"/>
              </a:spcBef>
              <a:spcAft>
                <a:spcPts val="0"/>
              </a:spcAft>
              <a:buClrTx/>
              <a:buSzTx/>
              <a:buFontTx/>
              <a:buNone/>
              <a:tabLst/>
              <a:defRPr/>
            </a:pPr>
            <a:endParaRPr kumimoji="0" lang="en-CA" sz="3600" b="0" i="0" u="none" strike="noStrike" kern="1200" cap="none" spc="-10" normalizeH="0" baseline="0" noProof="0" dirty="0">
              <a:ln>
                <a:noFill/>
              </a:ln>
              <a:solidFill>
                <a:srgbClr val="FF5656"/>
              </a:solidFill>
              <a:effectLst/>
              <a:uLnTx/>
              <a:uFillTx/>
              <a:latin typeface="Arial"/>
              <a:ea typeface="+mn-ea"/>
              <a:cs typeface="Arial"/>
            </a:endParaRPr>
          </a:p>
          <a:p>
            <a:pPr marL="0" marR="0" lvl="0" indent="0" algn="l" defTabSz="914400" rtl="0" eaLnBrk="1" fontAlgn="auto" latinLnBrk="0" hangingPunct="1">
              <a:lnSpc>
                <a:spcPts val="3400"/>
              </a:lnSpc>
              <a:spcBef>
                <a:spcPts val="0"/>
              </a:spcBef>
              <a:spcAft>
                <a:spcPts val="0"/>
              </a:spcAft>
              <a:buClrTx/>
              <a:buSzTx/>
              <a:buFontTx/>
              <a:buNone/>
              <a:tabLst/>
              <a:defRPr/>
            </a:pPr>
            <a:endParaRPr kumimoji="0" lang="en-CA" sz="244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04227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8288000" cy="10274300"/>
          </a:xfrm>
          <a:prstGeom prst="rect">
            <a:avLst/>
          </a:prstGeom>
        </p:spPr>
      </p:pic>
      <p:sp>
        <p:nvSpPr>
          <p:cNvPr id="4" name="TextBox 2"/>
          <p:cNvSpPr txBox="1"/>
          <p:nvPr/>
        </p:nvSpPr>
        <p:spPr>
          <a:xfrm>
            <a:off x="6983760" y="3192934"/>
            <a:ext cx="6120680" cy="743793"/>
          </a:xfrm>
          <a:prstGeom prst="rect">
            <a:avLst/>
          </a:prstGeom>
          <a:noFill/>
        </p:spPr>
        <p:txBody>
          <a:bodyPr vert="horz" wrap="square" lIns="0" tIns="0" rIns="0" bIns="0" rtlCol="0">
            <a:spAutoFit/>
          </a:bodyPr>
          <a:lstStyle/>
          <a:p>
            <a:pPr>
              <a:lnSpc>
                <a:spcPts val="2930"/>
              </a:lnSpc>
            </a:pPr>
            <a:r>
              <a:rPr lang="en-CA" sz="8000" b="1" dirty="0">
                <a:solidFill>
                  <a:srgbClr val="161325"/>
                </a:solidFill>
                <a:latin typeface="Candara" panose="020E0502030303020204" pitchFamily="34" charset="0"/>
                <a:cs typeface="Arial Bold"/>
              </a:rPr>
              <a:t>SECTION 2</a:t>
            </a:r>
          </a:p>
          <a:p>
            <a:pPr>
              <a:lnSpc>
                <a:spcPts val="2930"/>
              </a:lnSpc>
            </a:pPr>
            <a:endParaRPr lang="en-CA" sz="2546" dirty="0">
              <a:solidFill>
                <a:srgbClr val="000000"/>
              </a:solidFill>
            </a:endParaRPr>
          </a:p>
        </p:txBody>
      </p:sp>
      <p:sp>
        <p:nvSpPr>
          <p:cNvPr id="3" name="TextBox 3"/>
          <p:cNvSpPr txBox="1"/>
          <p:nvPr/>
        </p:nvSpPr>
        <p:spPr>
          <a:xfrm>
            <a:off x="0" y="3939846"/>
            <a:ext cx="18288000" cy="4847481"/>
          </a:xfrm>
          <a:prstGeom prst="rect">
            <a:avLst/>
          </a:prstGeom>
          <a:noFill/>
        </p:spPr>
        <p:txBody>
          <a:bodyPr vert="horz" wrap="square" lIns="0" tIns="0" rIns="0" bIns="0" rtlCol="0">
            <a:spAutoFit/>
          </a:bodyPr>
          <a:lstStyle/>
          <a:p>
            <a:pPr algn="ctr">
              <a:lnSpc>
                <a:spcPts val="12600"/>
              </a:lnSpc>
            </a:pPr>
            <a:r>
              <a:rPr lang="en-CA" sz="13600" b="1" dirty="0">
                <a:solidFill>
                  <a:srgbClr val="0066CC"/>
                </a:solidFill>
                <a:latin typeface="Candara" panose="020E0502030303020204" pitchFamily="34" charset="0"/>
                <a:cs typeface="Arial Bold"/>
              </a:rPr>
              <a:t>THE LORD </a:t>
            </a:r>
            <a:r>
              <a:rPr lang="en-CA" sz="13600" b="1" dirty="0" smtClean="0">
                <a:solidFill>
                  <a:srgbClr val="0066CC"/>
                </a:solidFill>
                <a:latin typeface="Candara" panose="020E0502030303020204" pitchFamily="34" charset="0"/>
                <a:cs typeface="Arial Bold"/>
              </a:rPr>
              <a:t>IS</a:t>
            </a:r>
            <a:r>
              <a:rPr lang="en-CA" sz="13600" dirty="0">
                <a:solidFill>
                  <a:srgbClr val="0066CC"/>
                </a:solidFill>
                <a:latin typeface="Candara" panose="020E0502030303020204" pitchFamily="34" charset="0"/>
              </a:rPr>
              <a:t> </a:t>
            </a:r>
            <a:endParaRPr lang="en-CA" sz="13600" dirty="0" smtClean="0">
              <a:solidFill>
                <a:srgbClr val="0066CC"/>
              </a:solidFill>
              <a:latin typeface="Candara" panose="020E0502030303020204" pitchFamily="34" charset="0"/>
            </a:endParaRPr>
          </a:p>
          <a:p>
            <a:pPr algn="ctr">
              <a:lnSpc>
                <a:spcPts val="12600"/>
              </a:lnSpc>
            </a:pPr>
            <a:r>
              <a:rPr lang="en-CA" sz="13600" b="1" dirty="0" smtClean="0">
                <a:solidFill>
                  <a:srgbClr val="0066CC"/>
                </a:solidFill>
                <a:latin typeface="Candara" panose="020E0502030303020204" pitchFamily="34" charset="0"/>
                <a:cs typeface="Arial Bold"/>
              </a:rPr>
              <a:t>WITH </a:t>
            </a:r>
            <a:r>
              <a:rPr lang="en-CA" sz="13600" b="1" dirty="0">
                <a:solidFill>
                  <a:srgbClr val="0066CC"/>
                </a:solidFill>
                <a:latin typeface="Candara" panose="020E0502030303020204" pitchFamily="34" charset="0"/>
                <a:cs typeface="Arial Bold"/>
              </a:rPr>
              <a:t>YOU</a:t>
            </a:r>
          </a:p>
          <a:p>
            <a:pPr>
              <a:lnSpc>
                <a:spcPts val="12600"/>
              </a:lnSpc>
            </a:pPr>
            <a:endParaRPr lang="en-CA" sz="11319"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503040" y="1248718"/>
            <a:ext cx="9289032" cy="5027017"/>
          </a:xfrm>
          <a:prstGeom prst="rect">
            <a:avLst/>
          </a:prstGeom>
          <a:noFill/>
        </p:spPr>
        <p:txBody>
          <a:bodyPr vert="horz" wrap="square" lIns="0" tIns="0" rIns="0" bIns="0" rtlCol="0">
            <a:spAutoFit/>
          </a:bodyPr>
          <a:lstStyle/>
          <a:p>
            <a:pPr algn="ctr">
              <a:lnSpc>
                <a:spcPts val="9775"/>
              </a:lnSpc>
            </a:pPr>
            <a:r>
              <a:rPr lang="en-CA" sz="19900" b="1" dirty="0">
                <a:solidFill>
                  <a:srgbClr val="FFFF00"/>
                </a:solidFill>
                <a:latin typeface="Candara" panose="020E0502030303020204" pitchFamily="34" charset="0"/>
                <a:cs typeface="Arial Bold"/>
              </a:rPr>
              <a:t>LET </a:t>
            </a:r>
            <a:r>
              <a:rPr lang="en-CA" sz="19900" b="1" dirty="0" smtClean="0">
                <a:solidFill>
                  <a:srgbClr val="FFFF00"/>
                </a:solidFill>
                <a:latin typeface="Candara" panose="020E0502030303020204" pitchFamily="34" charset="0"/>
                <a:cs typeface="Arial Bold"/>
              </a:rPr>
              <a:t>US</a:t>
            </a:r>
          </a:p>
          <a:p>
            <a:pPr algn="ctr">
              <a:lnSpc>
                <a:spcPts val="9775"/>
              </a:lnSpc>
            </a:pPr>
            <a:r>
              <a:rPr lang="en-CA" sz="19900" b="1" dirty="0" smtClean="0">
                <a:solidFill>
                  <a:srgbClr val="FFFF00"/>
                </a:solidFill>
                <a:latin typeface="Candara" panose="020E0502030303020204" pitchFamily="34" charset="0"/>
                <a:cs typeface="Arial Bold"/>
              </a:rPr>
              <a:t> </a:t>
            </a:r>
          </a:p>
          <a:p>
            <a:pPr algn="ctr">
              <a:lnSpc>
                <a:spcPts val="9775"/>
              </a:lnSpc>
            </a:pPr>
            <a:r>
              <a:rPr lang="en-CA" sz="19900" b="1" dirty="0" smtClean="0">
                <a:solidFill>
                  <a:srgbClr val="FFFF00"/>
                </a:solidFill>
                <a:latin typeface="Candara" panose="020E0502030303020204" pitchFamily="34" charset="0"/>
                <a:cs typeface="Arial Bold"/>
              </a:rPr>
              <a:t>PRAY</a:t>
            </a:r>
            <a:endParaRPr lang="en-CA" sz="19900" b="1" dirty="0">
              <a:solidFill>
                <a:srgbClr val="FFFF00"/>
              </a:solidFill>
              <a:latin typeface="Candara" panose="020E0502030303020204" pitchFamily="34" charset="0"/>
              <a:cs typeface="Arial Bold"/>
            </a:endParaRPr>
          </a:p>
          <a:p>
            <a:pPr>
              <a:lnSpc>
                <a:spcPts val="9775"/>
              </a:lnSpc>
            </a:pPr>
            <a:endParaRPr lang="en-CA" sz="8490" dirty="0">
              <a:solidFill>
                <a:srgbClr val="000000"/>
              </a:solidFill>
            </a:endParaRPr>
          </a:p>
        </p:txBody>
      </p:sp>
      <p:pic>
        <p:nvPicPr>
          <p:cNvPr id="4" name="Picture 2" descr="Image result for loyola press retrea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2" y="4993663"/>
            <a:ext cx="48768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elizabeth wang mary"/>
          <p:cNvPicPr>
            <a:picLocks noChangeAspect="1" noChangeArrowheads="1"/>
          </p:cNvPicPr>
          <p:nvPr/>
        </p:nvPicPr>
        <p:blipFill rotWithShape="1">
          <a:blip r:embed="rId4">
            <a:extLst>
              <a:ext uri="{28A0092B-C50C-407E-A947-70E740481C1C}">
                <a14:useLocalDpi xmlns:a14="http://schemas.microsoft.com/office/drawing/2010/main" val="0"/>
              </a:ext>
            </a:extLst>
          </a:blip>
          <a:srcRect b="11274"/>
          <a:stretch/>
        </p:blipFill>
        <p:spPr bwMode="auto">
          <a:xfrm>
            <a:off x="9432032" y="600646"/>
            <a:ext cx="8392948" cy="9269818"/>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pic>
        <p:nvPicPr>
          <p:cNvPr id="6" name="Picture 2" descr="Image result for diocese of westminst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650" y="8593534"/>
            <a:ext cx="1428437" cy="142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344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3" cstate="print"/>
          <a:srcRect l="8665"/>
          <a:stretch/>
        </p:blipFill>
        <p:spPr>
          <a:xfrm>
            <a:off x="0" y="0"/>
            <a:ext cx="18288000" cy="10274300"/>
          </a:xfrm>
          <a:prstGeom prst="rect">
            <a:avLst/>
          </a:prstGeom>
        </p:spPr>
      </p:pic>
      <p:sp>
        <p:nvSpPr>
          <p:cNvPr id="11" name="TextBox 2"/>
          <p:cNvSpPr txBox="1"/>
          <p:nvPr/>
        </p:nvSpPr>
        <p:spPr>
          <a:xfrm>
            <a:off x="-1081136" y="35523"/>
            <a:ext cx="11684147" cy="2513509"/>
          </a:xfrm>
          <a:prstGeom prst="rect">
            <a:avLst/>
          </a:prstGeom>
          <a:noFill/>
        </p:spPr>
        <p:txBody>
          <a:bodyPr vert="horz" wrap="square" lIns="0" tIns="0" rIns="0" bIns="0" rtlCol="0">
            <a:spAutoFit/>
          </a:bodyPr>
          <a:lstStyle/>
          <a:p>
            <a:pPr algn="ctr">
              <a:lnSpc>
                <a:spcPts val="9775"/>
              </a:lnSpc>
            </a:pPr>
            <a:r>
              <a:rPr lang="en-CA" sz="8800" dirty="0">
                <a:solidFill>
                  <a:srgbClr val="0000FF"/>
                </a:solidFill>
                <a:latin typeface="Candara" panose="020E0502030303020204" pitchFamily="34" charset="0"/>
                <a:cs typeface="Arial Bold"/>
              </a:rPr>
              <a:t>MATCH THE</a:t>
            </a:r>
          </a:p>
          <a:p>
            <a:pPr>
              <a:lnSpc>
                <a:spcPts val="9775"/>
              </a:lnSpc>
            </a:pPr>
            <a:endParaRPr lang="en-CA" sz="8490" dirty="0">
              <a:solidFill>
                <a:srgbClr val="000000"/>
              </a:solidFill>
            </a:endParaRPr>
          </a:p>
        </p:txBody>
      </p:sp>
      <p:sp>
        <p:nvSpPr>
          <p:cNvPr id="3" name="TextBox 3"/>
          <p:cNvSpPr txBox="1"/>
          <p:nvPr/>
        </p:nvSpPr>
        <p:spPr>
          <a:xfrm>
            <a:off x="-433064" y="1165976"/>
            <a:ext cx="10856055" cy="2195024"/>
          </a:xfrm>
          <a:prstGeom prst="rect">
            <a:avLst/>
          </a:prstGeom>
          <a:noFill/>
        </p:spPr>
        <p:txBody>
          <a:bodyPr vert="horz" wrap="square" lIns="0" tIns="0" rIns="0" bIns="0" rtlCol="0">
            <a:spAutoFit/>
          </a:bodyPr>
          <a:lstStyle/>
          <a:p>
            <a:pPr algn="ctr">
              <a:lnSpc>
                <a:spcPts val="8470"/>
              </a:lnSpc>
            </a:pPr>
            <a:r>
              <a:rPr lang="en-CA" sz="8500" dirty="0" smtClean="0">
                <a:solidFill>
                  <a:srgbClr val="0000FF"/>
                </a:solidFill>
                <a:latin typeface="Candara" panose="020E0502030303020204" pitchFamily="34" charset="0"/>
                <a:cs typeface="Arial Bold"/>
              </a:rPr>
              <a:t>MYSTERIES</a:t>
            </a:r>
            <a:endParaRPr lang="en-CA" sz="8500" dirty="0">
              <a:solidFill>
                <a:srgbClr val="0000FF"/>
              </a:solidFill>
              <a:latin typeface="Candara" panose="020E0502030303020204" pitchFamily="34" charset="0"/>
              <a:cs typeface="Arial Bold"/>
            </a:endParaRPr>
          </a:p>
          <a:p>
            <a:pPr>
              <a:lnSpc>
                <a:spcPts val="8470"/>
              </a:lnSpc>
            </a:pPr>
            <a:endParaRPr lang="en-CA" sz="8490" dirty="0">
              <a:solidFill>
                <a:srgbClr val="000000"/>
              </a:solidFill>
            </a:endParaRPr>
          </a:p>
        </p:txBody>
      </p:sp>
      <p:sp>
        <p:nvSpPr>
          <p:cNvPr id="5" name="TextBox 5"/>
          <p:cNvSpPr txBox="1"/>
          <p:nvPr/>
        </p:nvSpPr>
        <p:spPr>
          <a:xfrm>
            <a:off x="-655219" y="2187506"/>
            <a:ext cx="10801199" cy="3353290"/>
          </a:xfrm>
          <a:prstGeom prst="rect">
            <a:avLst/>
          </a:prstGeom>
          <a:noFill/>
        </p:spPr>
        <p:txBody>
          <a:bodyPr vert="horz" wrap="square" lIns="0" tIns="0" rIns="0" bIns="0" rtlCol="0">
            <a:spAutoFit/>
          </a:bodyPr>
          <a:lstStyle/>
          <a:p>
            <a:pPr indent="59233" algn="ctr">
              <a:lnSpc>
                <a:spcPct val="150000"/>
              </a:lnSpc>
            </a:pPr>
            <a:r>
              <a:rPr lang="en-CA" sz="3200" dirty="0" smtClean="0">
                <a:solidFill>
                  <a:srgbClr val="FF0000"/>
                </a:solidFill>
                <a:latin typeface="Candara" panose="020E0502030303020204" pitchFamily="34" charset="0"/>
                <a:cs typeface="Arial Bold"/>
              </a:rPr>
              <a:t>Joyful</a:t>
            </a:r>
          </a:p>
          <a:p>
            <a:pPr indent="59233" algn="ctr">
              <a:lnSpc>
                <a:spcPct val="150000"/>
              </a:lnSpc>
            </a:pPr>
            <a:r>
              <a:rPr lang="en-CA" sz="3200" dirty="0" smtClean="0">
                <a:solidFill>
                  <a:srgbClr val="FF0000"/>
                </a:solidFill>
                <a:latin typeface="Candara" panose="020E0502030303020204" pitchFamily="34" charset="0"/>
                <a:cs typeface="Arial Bold"/>
              </a:rPr>
              <a:t>Sorrowful</a:t>
            </a:r>
            <a:r>
              <a:rPr lang="en-CA" sz="3200" dirty="0">
                <a:solidFill>
                  <a:srgbClr val="FF0000"/>
                </a:solidFill>
                <a:latin typeface="Candara" panose="020E0502030303020204" pitchFamily="34" charset="0"/>
              </a:rPr>
              <a:t/>
            </a:r>
            <a:br>
              <a:rPr lang="en-CA" sz="3200" dirty="0">
                <a:solidFill>
                  <a:srgbClr val="FF0000"/>
                </a:solidFill>
                <a:latin typeface="Candara" panose="020E0502030303020204" pitchFamily="34" charset="0"/>
              </a:rPr>
            </a:br>
            <a:r>
              <a:rPr lang="en-CA" sz="3200" dirty="0">
                <a:solidFill>
                  <a:srgbClr val="FF0000"/>
                </a:solidFill>
                <a:latin typeface="Candara" panose="020E0502030303020204" pitchFamily="34" charset="0"/>
                <a:cs typeface="Arial Bold"/>
              </a:rPr>
              <a:t>Luminous</a:t>
            </a:r>
            <a:r>
              <a:rPr lang="en-CA" sz="3200" dirty="0">
                <a:solidFill>
                  <a:srgbClr val="FF0000"/>
                </a:solidFill>
                <a:latin typeface="Candara" panose="020E0502030303020204" pitchFamily="34" charset="0"/>
              </a:rPr>
              <a:t/>
            </a:r>
            <a:br>
              <a:rPr lang="en-CA" sz="3200" dirty="0">
                <a:solidFill>
                  <a:srgbClr val="FF0000"/>
                </a:solidFill>
                <a:latin typeface="Candara" panose="020E0502030303020204" pitchFamily="34" charset="0"/>
              </a:rPr>
            </a:br>
            <a:r>
              <a:rPr lang="en-CA" sz="3200" dirty="0">
                <a:solidFill>
                  <a:srgbClr val="FF0000"/>
                </a:solidFill>
                <a:latin typeface="Candara" panose="020E0502030303020204" pitchFamily="34" charset="0"/>
                <a:cs typeface="Arial Bold"/>
              </a:rPr>
              <a:t>Glorious</a:t>
            </a:r>
          </a:p>
          <a:p>
            <a:pPr>
              <a:lnSpc>
                <a:spcPts val="3300"/>
              </a:lnSpc>
            </a:pPr>
            <a:endParaRPr lang="en-CA" sz="2400" dirty="0">
              <a:solidFill>
                <a:srgbClr val="000000"/>
              </a:solidFill>
            </a:endParaRPr>
          </a:p>
        </p:txBody>
      </p:sp>
      <p:sp>
        <p:nvSpPr>
          <p:cNvPr id="12" name="TextBox 6"/>
          <p:cNvSpPr txBox="1"/>
          <p:nvPr/>
        </p:nvSpPr>
        <p:spPr>
          <a:xfrm>
            <a:off x="-259175" y="5039761"/>
            <a:ext cx="10009110" cy="6042680"/>
          </a:xfrm>
          <a:prstGeom prst="rect">
            <a:avLst/>
          </a:prstGeom>
          <a:noFill/>
        </p:spPr>
        <p:txBody>
          <a:bodyPr vert="horz" wrap="square" lIns="0" tIns="0" rIns="0" bIns="0" rtlCol="0">
            <a:spAutoFit/>
          </a:bodyPr>
          <a:lstStyle/>
          <a:p>
            <a:pPr algn="ctr">
              <a:lnSpc>
                <a:spcPct val="150000"/>
              </a:lnSpc>
            </a:pPr>
            <a:r>
              <a:rPr lang="en-CA" sz="2800" dirty="0">
                <a:solidFill>
                  <a:srgbClr val="212121"/>
                </a:solidFill>
                <a:latin typeface="Candara" panose="020E0502030303020204" pitchFamily="34" charset="0"/>
                <a:cs typeface="Arial"/>
              </a:rPr>
              <a:t>The Institution of the </a:t>
            </a:r>
            <a:r>
              <a:rPr lang="en-CA" sz="2800" dirty="0" smtClean="0">
                <a:solidFill>
                  <a:srgbClr val="212121"/>
                </a:solidFill>
                <a:latin typeface="Candara" panose="020E0502030303020204" pitchFamily="34" charset="0"/>
                <a:cs typeface="Arial"/>
              </a:rPr>
              <a:t>Eucharist</a:t>
            </a:r>
            <a:r>
              <a:rPr lang="en-CA" sz="2800" dirty="0">
                <a:solidFill>
                  <a:srgbClr val="000000"/>
                </a:solidFill>
                <a:latin typeface="Candara" panose="020E0502030303020204" pitchFamily="34" charset="0"/>
              </a:rPr>
              <a:t/>
            </a:r>
            <a:br>
              <a:rPr lang="en-CA" sz="2800" dirty="0">
                <a:solidFill>
                  <a:srgbClr val="000000"/>
                </a:solidFill>
                <a:latin typeface="Candara" panose="020E0502030303020204" pitchFamily="34" charset="0"/>
              </a:rPr>
            </a:br>
            <a:r>
              <a:rPr lang="en-CA" sz="2800" dirty="0">
                <a:solidFill>
                  <a:srgbClr val="212121"/>
                </a:solidFill>
                <a:latin typeface="Candara" panose="020E0502030303020204" pitchFamily="34" charset="0"/>
                <a:cs typeface="Arial"/>
              </a:rPr>
              <a:t>Agony in the </a:t>
            </a:r>
            <a:r>
              <a:rPr lang="en-CA" sz="2800" dirty="0" smtClean="0">
                <a:solidFill>
                  <a:srgbClr val="212121"/>
                </a:solidFill>
                <a:latin typeface="Candara" panose="020E0502030303020204" pitchFamily="34" charset="0"/>
                <a:cs typeface="Arial"/>
              </a:rPr>
              <a:t>Garden </a:t>
            </a:r>
          </a:p>
          <a:p>
            <a:pPr algn="ctr">
              <a:lnSpc>
                <a:spcPct val="150000"/>
              </a:lnSpc>
            </a:pPr>
            <a:r>
              <a:rPr lang="en-CA" sz="2800" dirty="0" smtClean="0">
                <a:solidFill>
                  <a:srgbClr val="212121"/>
                </a:solidFill>
                <a:latin typeface="Candara" panose="020E0502030303020204" pitchFamily="34" charset="0"/>
                <a:cs typeface="Arial"/>
              </a:rPr>
              <a:t>The Visitation </a:t>
            </a:r>
          </a:p>
          <a:p>
            <a:pPr algn="ctr">
              <a:lnSpc>
                <a:spcPct val="150000"/>
              </a:lnSpc>
            </a:pPr>
            <a:r>
              <a:rPr lang="en-CA" sz="2800" dirty="0" smtClean="0">
                <a:solidFill>
                  <a:srgbClr val="212121"/>
                </a:solidFill>
                <a:latin typeface="Candara" panose="020E0502030303020204" pitchFamily="34" charset="0"/>
                <a:cs typeface="Arial"/>
              </a:rPr>
              <a:t>The Resurrection </a:t>
            </a:r>
          </a:p>
          <a:p>
            <a:pPr algn="ctr">
              <a:lnSpc>
                <a:spcPct val="150000"/>
              </a:lnSpc>
            </a:pPr>
            <a:r>
              <a:rPr lang="en-CA" sz="2800" dirty="0" smtClean="0">
                <a:solidFill>
                  <a:srgbClr val="212121"/>
                </a:solidFill>
                <a:latin typeface="Candara" panose="020E0502030303020204" pitchFamily="34" charset="0"/>
                <a:cs typeface="Arial"/>
              </a:rPr>
              <a:t>The Crucifixion </a:t>
            </a:r>
          </a:p>
          <a:p>
            <a:pPr algn="ctr">
              <a:lnSpc>
                <a:spcPct val="150000"/>
              </a:lnSpc>
            </a:pPr>
            <a:r>
              <a:rPr lang="en-CA" sz="2800" dirty="0" smtClean="0">
                <a:solidFill>
                  <a:srgbClr val="212121"/>
                </a:solidFill>
                <a:latin typeface="Candara" panose="020E0502030303020204" pitchFamily="34" charset="0"/>
                <a:cs typeface="Arial"/>
              </a:rPr>
              <a:t>The Crowning of our Lady as Queen of Heaven</a:t>
            </a:r>
          </a:p>
          <a:p>
            <a:pPr algn="ctr">
              <a:lnSpc>
                <a:spcPct val="150000"/>
              </a:lnSpc>
            </a:pPr>
            <a:r>
              <a:rPr lang="en-CA" sz="2800" dirty="0" smtClean="0">
                <a:solidFill>
                  <a:srgbClr val="212121"/>
                </a:solidFill>
                <a:latin typeface="Candara" panose="020E0502030303020204" pitchFamily="34" charset="0"/>
                <a:cs typeface="Arial"/>
              </a:rPr>
              <a:t>The Presentation </a:t>
            </a:r>
          </a:p>
          <a:p>
            <a:pPr algn="ctr">
              <a:lnSpc>
                <a:spcPct val="150000"/>
              </a:lnSpc>
            </a:pPr>
            <a:r>
              <a:rPr lang="en-CA" sz="2800" dirty="0" smtClean="0">
                <a:solidFill>
                  <a:srgbClr val="212121"/>
                </a:solidFill>
                <a:latin typeface="Candara" panose="020E0502030303020204" pitchFamily="34" charset="0"/>
                <a:cs typeface="Arial"/>
              </a:rPr>
              <a:t>The Baptism of Our Lord </a:t>
            </a:r>
          </a:p>
          <a:p>
            <a:pPr>
              <a:lnSpc>
                <a:spcPts val="3400"/>
              </a:lnSpc>
            </a:pPr>
            <a:endParaRPr lang="en-CA" sz="2800" dirty="0">
              <a:solidFill>
                <a:srgbClr val="212121"/>
              </a:solidFill>
              <a:latin typeface="Candara" panose="020E0502030303020204" pitchFamily="34" charset="0"/>
              <a:cs typeface="Arial"/>
            </a:endParaRPr>
          </a:p>
          <a:p>
            <a:pPr>
              <a:lnSpc>
                <a:spcPts val="3400"/>
              </a:lnSpc>
            </a:pPr>
            <a:endParaRPr lang="en-CA" sz="2440" dirty="0">
              <a:solidFill>
                <a:srgbClr val="00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2033" y="-32501"/>
            <a:ext cx="8898420" cy="10306801"/>
          </a:xfrm>
          <a:prstGeom prst="rect">
            <a:avLst/>
          </a:prstGeom>
        </p:spPr>
      </p:pic>
      <p:pic>
        <p:nvPicPr>
          <p:cNvPr id="8" name="Picture 7"/>
          <p:cNvPicPr>
            <a:picLocks noChangeAspect="1"/>
          </p:cNvPicPr>
          <p:nvPr/>
        </p:nvPicPr>
        <p:blipFill>
          <a:blip r:embed="rId5"/>
          <a:stretch>
            <a:fillRect/>
          </a:stretch>
        </p:blipFill>
        <p:spPr>
          <a:xfrm>
            <a:off x="17064880" y="212603"/>
            <a:ext cx="1050116" cy="1050116"/>
          </a:xfrm>
          <a:prstGeom prst="rect">
            <a:avLst/>
          </a:prstGeom>
        </p:spPr>
      </p:pic>
    </p:spTree>
    <p:extLst>
      <p:ext uri="{BB962C8B-B14F-4D97-AF65-F5344CB8AC3E}">
        <p14:creationId xmlns:p14="http://schemas.microsoft.com/office/powerpoint/2010/main" val="1733463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3" cstate="print"/>
          <a:srcRect l="48425"/>
          <a:stretch/>
        </p:blipFill>
        <p:spPr>
          <a:xfrm>
            <a:off x="8855968" y="0"/>
            <a:ext cx="9432032" cy="10274300"/>
          </a:xfrm>
          <a:prstGeom prst="rect">
            <a:avLst/>
          </a:prstGeom>
        </p:spPr>
      </p:pic>
      <p:sp>
        <p:nvSpPr>
          <p:cNvPr id="9" name="TextBox 2"/>
          <p:cNvSpPr txBox="1"/>
          <p:nvPr/>
        </p:nvSpPr>
        <p:spPr>
          <a:xfrm>
            <a:off x="9539922" y="555244"/>
            <a:ext cx="7840612" cy="1925784"/>
          </a:xfrm>
          <a:prstGeom prst="rect">
            <a:avLst/>
          </a:prstGeom>
          <a:noFill/>
        </p:spPr>
        <p:txBody>
          <a:bodyPr vert="horz" wrap="square" lIns="0" tIns="0" rIns="0" bIns="0" rtlCol="0">
            <a:spAutoFit/>
          </a:bodyPr>
          <a:lstStyle/>
          <a:p>
            <a:pPr algn="ctr">
              <a:lnSpc>
                <a:spcPts val="5000"/>
              </a:lnSpc>
            </a:pPr>
            <a:r>
              <a:rPr lang="en-CA" sz="6000" b="1" dirty="0">
                <a:solidFill>
                  <a:srgbClr val="60E8DC"/>
                </a:solidFill>
                <a:latin typeface="Candara" panose="020E0502030303020204" pitchFamily="34" charset="0"/>
                <a:cs typeface="Arial Bold"/>
              </a:rPr>
              <a:t>WHAT IS THE</a:t>
            </a:r>
            <a:br>
              <a:rPr lang="en-CA" sz="6000" b="1" dirty="0">
                <a:solidFill>
                  <a:srgbClr val="60E8DC"/>
                </a:solidFill>
                <a:latin typeface="Candara" panose="020E0502030303020204" pitchFamily="34" charset="0"/>
                <a:cs typeface="Arial Bold"/>
              </a:rPr>
            </a:br>
            <a:r>
              <a:rPr lang="en-CA" sz="6000" b="1" dirty="0">
                <a:solidFill>
                  <a:srgbClr val="60E8DC"/>
                </a:solidFill>
                <a:latin typeface="Candara" panose="020E0502030303020204" pitchFamily="34" charset="0"/>
                <a:cs typeface="Arial Bold"/>
              </a:rPr>
              <a:t>ASSUMPTION?</a:t>
            </a:r>
          </a:p>
          <a:p>
            <a:pPr>
              <a:lnSpc>
                <a:spcPts val="5000"/>
              </a:lnSpc>
            </a:pPr>
            <a:endParaRPr lang="en-CA" sz="4800" dirty="0">
              <a:solidFill>
                <a:srgbClr val="000000"/>
              </a:solidFill>
            </a:endParaRPr>
          </a:p>
        </p:txBody>
      </p:sp>
      <p:sp>
        <p:nvSpPr>
          <p:cNvPr id="3" name="TextBox 3"/>
          <p:cNvSpPr txBox="1"/>
          <p:nvPr/>
        </p:nvSpPr>
        <p:spPr>
          <a:xfrm>
            <a:off x="9116382" y="1971126"/>
            <a:ext cx="8687692" cy="1862048"/>
          </a:xfrm>
          <a:prstGeom prst="rect">
            <a:avLst/>
          </a:prstGeom>
          <a:noFill/>
        </p:spPr>
        <p:txBody>
          <a:bodyPr vert="horz" wrap="square" lIns="0" tIns="0" rIns="0" bIns="0" rtlCol="0">
            <a:spAutoFit/>
          </a:bodyPr>
          <a:lstStyle/>
          <a:p>
            <a:pPr algn="ctr">
              <a:lnSpc>
                <a:spcPct val="150000"/>
              </a:lnSpc>
            </a:pPr>
            <a:r>
              <a:rPr lang="en-CA" sz="3200" dirty="0" smtClean="0">
                <a:solidFill>
                  <a:srgbClr val="212121"/>
                </a:solidFill>
                <a:latin typeface="Candara" panose="020E0502030303020204" pitchFamily="34" charset="0"/>
                <a:cs typeface="Arial Bold"/>
              </a:rPr>
              <a:t>Mary was assumed – taken up</a:t>
            </a:r>
            <a:r>
              <a:rPr lang="en-CA" sz="3200" dirty="0">
                <a:solidFill>
                  <a:srgbClr val="000000"/>
                </a:solidFill>
                <a:latin typeface="Candara" panose="020E0502030303020204" pitchFamily="34" charset="0"/>
              </a:rPr>
              <a:t> </a:t>
            </a:r>
            <a:r>
              <a:rPr lang="en-CA" sz="3200" dirty="0" smtClean="0">
                <a:solidFill>
                  <a:srgbClr val="212121"/>
                </a:solidFill>
                <a:latin typeface="Candara" panose="020E0502030303020204" pitchFamily="34" charset="0"/>
                <a:cs typeface="Arial Bold"/>
              </a:rPr>
              <a:t>into heaven whereas Jesus</a:t>
            </a:r>
            <a:r>
              <a:rPr lang="en-CA" sz="3200" dirty="0">
                <a:solidFill>
                  <a:srgbClr val="000000"/>
                </a:solidFill>
                <a:latin typeface="Candara" panose="020E0502030303020204" pitchFamily="34" charset="0"/>
              </a:rPr>
              <a:t> </a:t>
            </a:r>
            <a:r>
              <a:rPr lang="en-CA" sz="3200" dirty="0" smtClean="0">
                <a:solidFill>
                  <a:srgbClr val="212121"/>
                </a:solidFill>
                <a:latin typeface="Candara" panose="020E0502030303020204" pitchFamily="34" charset="0"/>
                <a:cs typeface="Arial Bold"/>
              </a:rPr>
              <a:t>‘ascended’ by his own power</a:t>
            </a:r>
            <a:endParaRPr lang="en-CA" sz="3200" dirty="0">
              <a:solidFill>
                <a:srgbClr val="212121"/>
              </a:solidFill>
              <a:latin typeface="Candara" panose="020E0502030303020204" pitchFamily="34" charset="0"/>
              <a:cs typeface="Arial Bold"/>
            </a:endParaRPr>
          </a:p>
          <a:p>
            <a:pPr>
              <a:lnSpc>
                <a:spcPts val="2950"/>
              </a:lnSpc>
            </a:pPr>
            <a:endParaRPr lang="en-CA" sz="2100" dirty="0">
              <a:solidFill>
                <a:srgbClr val="000000"/>
              </a:solidFill>
            </a:endParaRPr>
          </a:p>
        </p:txBody>
      </p:sp>
      <p:sp>
        <p:nvSpPr>
          <p:cNvPr id="4" name="TextBox 4"/>
          <p:cNvSpPr txBox="1"/>
          <p:nvPr/>
        </p:nvSpPr>
        <p:spPr>
          <a:xfrm>
            <a:off x="11952312" y="3920850"/>
            <a:ext cx="3447226" cy="872034"/>
          </a:xfrm>
          <a:prstGeom prst="rect">
            <a:avLst/>
          </a:prstGeom>
          <a:noFill/>
        </p:spPr>
        <p:txBody>
          <a:bodyPr vert="horz" wrap="none" lIns="0" tIns="0" rIns="0" bIns="0" rtlCol="0">
            <a:spAutoFit/>
          </a:bodyPr>
          <a:lstStyle/>
          <a:p>
            <a:pPr algn="ctr">
              <a:lnSpc>
                <a:spcPts val="3390"/>
              </a:lnSpc>
            </a:pPr>
            <a:r>
              <a:rPr lang="en-CA" sz="3600" spc="-10" dirty="0">
                <a:solidFill>
                  <a:srgbClr val="0000FF"/>
                </a:solidFill>
                <a:latin typeface="Candara" panose="020E0502030303020204" pitchFamily="34" charset="0"/>
                <a:cs typeface="Arial Italic"/>
              </a:rPr>
              <a:t>Queen of Heaven</a:t>
            </a:r>
          </a:p>
          <a:p>
            <a:pPr>
              <a:lnSpc>
                <a:spcPts val="3390"/>
              </a:lnSpc>
            </a:pPr>
            <a:endParaRPr lang="en-CA" sz="2971" dirty="0">
              <a:solidFill>
                <a:srgbClr val="000000"/>
              </a:solidFill>
            </a:endParaRPr>
          </a:p>
        </p:txBody>
      </p:sp>
      <p:sp>
        <p:nvSpPr>
          <p:cNvPr id="5" name="TextBox 5"/>
          <p:cNvSpPr txBox="1"/>
          <p:nvPr/>
        </p:nvSpPr>
        <p:spPr>
          <a:xfrm>
            <a:off x="9539922" y="4491439"/>
            <a:ext cx="8551859" cy="2528577"/>
          </a:xfrm>
          <a:prstGeom prst="rect">
            <a:avLst/>
          </a:prstGeom>
          <a:noFill/>
        </p:spPr>
        <p:txBody>
          <a:bodyPr vert="horz" wrap="square" lIns="0" tIns="0" rIns="0" bIns="0" rtlCol="0">
            <a:spAutoFit/>
          </a:bodyPr>
          <a:lstStyle/>
          <a:p>
            <a:pPr>
              <a:lnSpc>
                <a:spcPct val="150000"/>
              </a:lnSpc>
            </a:pPr>
            <a:r>
              <a:rPr lang="en-CA" sz="3200" dirty="0">
                <a:solidFill>
                  <a:srgbClr val="212121"/>
                </a:solidFill>
                <a:latin typeface="Candara" panose="020E0502030303020204" pitchFamily="34" charset="0"/>
                <a:cs typeface="Arial"/>
              </a:rPr>
              <a:t>Mary "having completed the course of her earthly life, was assumed </a:t>
            </a:r>
            <a:r>
              <a:rPr lang="en-CA" sz="3200" dirty="0" smtClean="0">
                <a:solidFill>
                  <a:srgbClr val="212121"/>
                </a:solidFill>
                <a:latin typeface="Candara" panose="020E0502030303020204" pitchFamily="34" charset="0"/>
                <a:cs typeface="Arial"/>
              </a:rPr>
              <a:t>body and </a:t>
            </a:r>
            <a:r>
              <a:rPr lang="en-CA" sz="3200" dirty="0">
                <a:solidFill>
                  <a:srgbClr val="212121"/>
                </a:solidFill>
                <a:latin typeface="Candara" panose="020E0502030303020204" pitchFamily="34" charset="0"/>
                <a:cs typeface="Arial"/>
              </a:rPr>
              <a:t>soul into heavenly glory". (Pope Pius XII</a:t>
            </a:r>
            <a:r>
              <a:rPr lang="en-CA" sz="3200" dirty="0" smtClean="0">
                <a:solidFill>
                  <a:srgbClr val="212121"/>
                </a:solidFill>
                <a:latin typeface="Candara" panose="020E0502030303020204" pitchFamily="34" charset="0"/>
                <a:cs typeface="Arial"/>
              </a:rPr>
              <a:t>).</a:t>
            </a:r>
            <a:endParaRPr lang="en-CA" sz="3200" dirty="0">
              <a:solidFill>
                <a:srgbClr val="212121"/>
              </a:solidFill>
              <a:latin typeface="Candara" panose="020E0502030303020204" pitchFamily="34" charset="0"/>
              <a:cs typeface="Arial"/>
            </a:endParaRPr>
          </a:p>
          <a:p>
            <a:pPr>
              <a:lnSpc>
                <a:spcPts val="2600"/>
              </a:lnSpc>
            </a:pPr>
            <a:endParaRPr lang="en-CA" sz="1846" dirty="0">
              <a:solidFill>
                <a:srgbClr val="000000"/>
              </a:solidFill>
            </a:endParaRPr>
          </a:p>
        </p:txBody>
      </p:sp>
      <p:sp>
        <p:nvSpPr>
          <p:cNvPr id="6" name="TextBox 6"/>
          <p:cNvSpPr txBox="1"/>
          <p:nvPr/>
        </p:nvSpPr>
        <p:spPr>
          <a:xfrm>
            <a:off x="9539922" y="6764272"/>
            <a:ext cx="8232491" cy="3870290"/>
          </a:xfrm>
          <a:prstGeom prst="rect">
            <a:avLst/>
          </a:prstGeom>
          <a:noFill/>
        </p:spPr>
        <p:txBody>
          <a:bodyPr vert="horz" wrap="square" lIns="0" tIns="0" rIns="0" bIns="0" rtlCol="0">
            <a:spAutoFit/>
          </a:bodyPr>
          <a:lstStyle/>
          <a:p>
            <a:pPr>
              <a:lnSpc>
                <a:spcPct val="150000"/>
              </a:lnSpc>
            </a:pPr>
            <a:r>
              <a:rPr lang="en-CA" sz="3200" dirty="0">
                <a:solidFill>
                  <a:srgbClr val="212121"/>
                </a:solidFill>
                <a:latin typeface="Candara" panose="020E0502030303020204" pitchFamily="34" charset="0"/>
                <a:cs typeface="Arial"/>
              </a:rPr>
              <a:t>It is not made clear whether she 'fell asleep' or 'died' before </a:t>
            </a:r>
            <a:r>
              <a:rPr lang="en-CA" sz="3200" dirty="0" smtClean="0">
                <a:solidFill>
                  <a:srgbClr val="212121"/>
                </a:solidFill>
                <a:latin typeface="Candara" panose="020E0502030303020204" pitchFamily="34" charset="0"/>
                <a:cs typeface="Arial"/>
              </a:rPr>
              <a:t>she was </a:t>
            </a:r>
            <a:r>
              <a:rPr lang="en-CA" sz="3200" dirty="0">
                <a:solidFill>
                  <a:srgbClr val="212121"/>
                </a:solidFill>
                <a:latin typeface="Candara" panose="020E0502030303020204" pitchFamily="34" charset="0"/>
                <a:cs typeface="Arial"/>
              </a:rPr>
              <a:t>taken up but it is believed that her body was not left on earth to decay and that she did not die with original sin.</a:t>
            </a:r>
          </a:p>
          <a:p>
            <a:pPr>
              <a:lnSpc>
                <a:spcPct val="150000"/>
              </a:lnSpc>
            </a:pPr>
            <a:endParaRPr lang="en-CA" sz="2800" dirty="0">
              <a:solidFill>
                <a:srgbClr val="212121"/>
              </a:solidFill>
              <a:latin typeface="Candara" panose="020E0502030303020204" pitchFamily="34" charset="0"/>
              <a:cs typeface="Arial"/>
            </a:endParaRPr>
          </a:p>
          <a:p>
            <a:pPr>
              <a:lnSpc>
                <a:spcPts val="2125"/>
              </a:lnSpc>
            </a:pPr>
            <a:endParaRPr lang="en-CA" sz="1846" dirty="0">
              <a:solidFill>
                <a:srgbClr val="000000"/>
              </a:solidFill>
            </a:endParaRPr>
          </a:p>
        </p:txBody>
      </p:sp>
      <p:pic>
        <p:nvPicPr>
          <p:cNvPr id="8194" name="Picture 2" descr="Image result for illu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53049" cy="10274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UteQNz24rQ"/>
          <p:cNvPicPr>
            <a:picLocks noRot="1" noChangeAspect="1"/>
          </p:cNvPicPr>
          <p:nvPr>
            <a:videoFile r:link="rId1"/>
          </p:nvPr>
        </p:nvPicPr>
        <p:blipFill>
          <a:blip r:embed="rId4"/>
          <a:stretch>
            <a:fillRect/>
          </a:stretch>
        </p:blipFill>
        <p:spPr>
          <a:xfrm>
            <a:off x="2159224" y="1208213"/>
            <a:ext cx="13897544" cy="7817369"/>
          </a:xfrm>
          <a:prstGeom prst="rect">
            <a:avLst/>
          </a:prstGeom>
        </p:spPr>
      </p:pic>
    </p:spTree>
    <p:extLst>
      <p:ext uri="{BB962C8B-B14F-4D97-AF65-F5344CB8AC3E}">
        <p14:creationId xmlns:p14="http://schemas.microsoft.com/office/powerpoint/2010/main" val="3013364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cstate="print"/>
          <a:stretch>
            <a:fillRect/>
          </a:stretch>
        </p:blipFill>
        <p:spPr>
          <a:xfrm>
            <a:off x="0" y="0"/>
            <a:ext cx="18288000" cy="10274300"/>
          </a:xfrm>
          <a:prstGeom prst="rect">
            <a:avLst/>
          </a:prstGeom>
        </p:spPr>
      </p:pic>
      <p:sp>
        <p:nvSpPr>
          <p:cNvPr id="13" name="TextBox 2"/>
          <p:cNvSpPr txBox="1"/>
          <p:nvPr/>
        </p:nvSpPr>
        <p:spPr>
          <a:xfrm>
            <a:off x="10786218" y="429884"/>
            <a:ext cx="5230727" cy="1437445"/>
          </a:xfrm>
          <a:prstGeom prst="rect">
            <a:avLst/>
          </a:prstGeom>
          <a:noFill/>
        </p:spPr>
        <p:txBody>
          <a:bodyPr vert="horz" wrap="none" lIns="0" tIns="0" rIns="0" bIns="0" rtlCol="0">
            <a:spAutoFit/>
          </a:bodyPr>
          <a:lstStyle/>
          <a:p>
            <a:pPr algn="ctr">
              <a:lnSpc>
                <a:spcPts val="5520"/>
              </a:lnSpc>
            </a:pPr>
            <a:r>
              <a:rPr lang="en-CA" sz="6000" b="1" dirty="0">
                <a:solidFill>
                  <a:srgbClr val="60E8DC"/>
                </a:solidFill>
                <a:latin typeface="Candara" panose="020E0502030303020204" pitchFamily="34" charset="0"/>
                <a:cs typeface="Arial Bold"/>
              </a:rPr>
              <a:t>DO CATHOLICS</a:t>
            </a:r>
          </a:p>
          <a:p>
            <a:pPr>
              <a:lnSpc>
                <a:spcPts val="5520"/>
              </a:lnSpc>
            </a:pPr>
            <a:endParaRPr lang="en-CA" sz="6000" b="1" dirty="0">
              <a:solidFill>
                <a:srgbClr val="60E8DC"/>
              </a:solidFill>
              <a:latin typeface="Candara" panose="020E0502030303020204" pitchFamily="34" charset="0"/>
              <a:cs typeface="Arial Bold"/>
            </a:endParaRPr>
          </a:p>
        </p:txBody>
      </p:sp>
      <p:sp>
        <p:nvSpPr>
          <p:cNvPr id="3" name="TextBox 3"/>
          <p:cNvSpPr txBox="1"/>
          <p:nvPr/>
        </p:nvSpPr>
        <p:spPr>
          <a:xfrm>
            <a:off x="10025687" y="1368468"/>
            <a:ext cx="6751790" cy="1262140"/>
          </a:xfrm>
          <a:prstGeom prst="rect">
            <a:avLst/>
          </a:prstGeom>
          <a:noFill/>
        </p:spPr>
        <p:txBody>
          <a:bodyPr vert="horz" wrap="square" lIns="0" tIns="0" rIns="0" bIns="0" rtlCol="0">
            <a:spAutoFit/>
          </a:bodyPr>
          <a:lstStyle/>
          <a:p>
            <a:pPr algn="ctr">
              <a:lnSpc>
                <a:spcPts val="4890"/>
              </a:lnSpc>
            </a:pPr>
            <a:r>
              <a:rPr lang="en-CA" sz="6000" b="1" dirty="0">
                <a:solidFill>
                  <a:srgbClr val="60E8DC"/>
                </a:solidFill>
                <a:latin typeface="Candara" panose="020E0502030303020204" pitchFamily="34" charset="0"/>
                <a:cs typeface="Arial Bold"/>
              </a:rPr>
              <a:t>WORSHIP MARY?</a:t>
            </a:r>
          </a:p>
          <a:p>
            <a:pPr>
              <a:lnSpc>
                <a:spcPts val="4890"/>
              </a:lnSpc>
            </a:pPr>
            <a:endParaRPr lang="en-CA" sz="4800" dirty="0">
              <a:solidFill>
                <a:srgbClr val="000000"/>
              </a:solidFill>
            </a:endParaRPr>
          </a:p>
        </p:txBody>
      </p:sp>
      <p:sp>
        <p:nvSpPr>
          <p:cNvPr id="4" name="TextBox 4"/>
          <p:cNvSpPr txBox="1"/>
          <p:nvPr/>
        </p:nvSpPr>
        <p:spPr>
          <a:xfrm>
            <a:off x="8927976" y="2235204"/>
            <a:ext cx="9145015" cy="615553"/>
          </a:xfrm>
          <a:prstGeom prst="rect">
            <a:avLst/>
          </a:prstGeom>
          <a:noFill/>
        </p:spPr>
        <p:txBody>
          <a:bodyPr vert="horz" wrap="square" lIns="0" tIns="0" rIns="0" bIns="0" rtlCol="0">
            <a:spAutoFit/>
          </a:bodyPr>
          <a:lstStyle/>
          <a:p>
            <a:pPr algn="ctr">
              <a:lnSpc>
                <a:spcPts val="2415"/>
              </a:lnSpc>
            </a:pPr>
            <a:r>
              <a:rPr lang="en-CA" sz="4000" dirty="0" smtClean="0">
                <a:solidFill>
                  <a:srgbClr val="212121"/>
                </a:solidFill>
                <a:latin typeface="Candara" panose="020E0502030303020204" pitchFamily="34" charset="0"/>
                <a:cs typeface="Arial Bold"/>
              </a:rPr>
              <a:t>Only God is worthy of worship</a:t>
            </a:r>
          </a:p>
          <a:p>
            <a:pPr>
              <a:lnSpc>
                <a:spcPts val="2415"/>
              </a:lnSpc>
            </a:pPr>
            <a:endParaRPr lang="en-CA" sz="2100" dirty="0">
              <a:solidFill>
                <a:srgbClr val="000000"/>
              </a:solidFill>
            </a:endParaRPr>
          </a:p>
        </p:txBody>
      </p:sp>
      <p:sp>
        <p:nvSpPr>
          <p:cNvPr id="5" name="TextBox 5"/>
          <p:cNvSpPr txBox="1"/>
          <p:nvPr/>
        </p:nvSpPr>
        <p:spPr>
          <a:xfrm>
            <a:off x="11481057" y="2792059"/>
            <a:ext cx="4285597" cy="872034"/>
          </a:xfrm>
          <a:prstGeom prst="rect">
            <a:avLst/>
          </a:prstGeom>
          <a:noFill/>
        </p:spPr>
        <p:txBody>
          <a:bodyPr vert="horz" wrap="none" lIns="0" tIns="0" rIns="0" bIns="0" rtlCol="0">
            <a:spAutoFit/>
          </a:bodyPr>
          <a:lstStyle/>
          <a:p>
            <a:pPr algn="ctr">
              <a:lnSpc>
                <a:spcPts val="3390"/>
              </a:lnSpc>
            </a:pPr>
            <a:r>
              <a:rPr lang="en-CA" sz="4000" dirty="0">
                <a:solidFill>
                  <a:srgbClr val="0066CC"/>
                </a:solidFill>
                <a:latin typeface="Candara" panose="020E0502030303020204" pitchFamily="34" charset="0"/>
                <a:cs typeface="Arial Italic"/>
              </a:rPr>
              <a:t>No Mary, no Jesus</a:t>
            </a:r>
            <a:r>
              <a:rPr lang="en-CA" sz="3200" dirty="0">
                <a:solidFill>
                  <a:srgbClr val="0066CC"/>
                </a:solidFill>
                <a:latin typeface="Candara" panose="020E0502030303020204" pitchFamily="34" charset="0"/>
                <a:cs typeface="Arial Italic"/>
              </a:rPr>
              <a:t>!</a:t>
            </a:r>
          </a:p>
          <a:p>
            <a:pPr>
              <a:lnSpc>
                <a:spcPts val="3390"/>
              </a:lnSpc>
            </a:pPr>
            <a:endParaRPr lang="en-CA" sz="2971" dirty="0">
              <a:solidFill>
                <a:srgbClr val="000000"/>
              </a:solidFill>
            </a:endParaRPr>
          </a:p>
        </p:txBody>
      </p:sp>
      <p:sp>
        <p:nvSpPr>
          <p:cNvPr id="6" name="TextBox 6"/>
          <p:cNvSpPr txBox="1"/>
          <p:nvPr/>
        </p:nvSpPr>
        <p:spPr>
          <a:xfrm>
            <a:off x="9338144" y="3540057"/>
            <a:ext cx="8673849" cy="538609"/>
          </a:xfrm>
          <a:prstGeom prst="rect">
            <a:avLst/>
          </a:prstGeom>
          <a:noFill/>
        </p:spPr>
        <p:txBody>
          <a:bodyPr vert="horz" wrap="none" lIns="0" tIns="0" rIns="0" bIns="0" rtlCol="0">
            <a:spAutoFit/>
          </a:bodyPr>
          <a:lstStyle/>
          <a:p>
            <a:pPr>
              <a:lnSpc>
                <a:spcPts val="2125"/>
              </a:lnSpc>
            </a:pPr>
            <a:r>
              <a:rPr lang="en-CA" sz="2800" dirty="0">
                <a:solidFill>
                  <a:srgbClr val="212121"/>
                </a:solidFill>
                <a:latin typeface="Candara" panose="020E0502030303020204" pitchFamily="34" charset="0"/>
                <a:cs typeface="Arial"/>
              </a:rPr>
              <a:t>Catholics do not, under any circumstances, worship Mary</a:t>
            </a:r>
            <a:r>
              <a:rPr lang="en-CA" sz="1747" dirty="0">
                <a:solidFill>
                  <a:srgbClr val="212121"/>
                </a:solidFill>
                <a:latin typeface="Arial"/>
                <a:cs typeface="Arial"/>
              </a:rPr>
              <a:t>.</a:t>
            </a:r>
          </a:p>
          <a:p>
            <a:pPr>
              <a:lnSpc>
                <a:spcPts val="2125"/>
              </a:lnSpc>
            </a:pPr>
            <a:endParaRPr lang="en-CA" sz="1838" dirty="0">
              <a:solidFill>
                <a:srgbClr val="000000"/>
              </a:solidFill>
            </a:endParaRPr>
          </a:p>
        </p:txBody>
      </p:sp>
      <p:sp>
        <p:nvSpPr>
          <p:cNvPr id="7" name="TextBox 7"/>
          <p:cNvSpPr txBox="1"/>
          <p:nvPr/>
        </p:nvSpPr>
        <p:spPr>
          <a:xfrm>
            <a:off x="8927976" y="3993574"/>
            <a:ext cx="9052263" cy="1595309"/>
          </a:xfrm>
          <a:prstGeom prst="rect">
            <a:avLst/>
          </a:prstGeom>
          <a:noFill/>
        </p:spPr>
        <p:txBody>
          <a:bodyPr vert="horz" wrap="square" lIns="0" tIns="0" rIns="0" bIns="0" rtlCol="0">
            <a:spAutoFit/>
          </a:bodyPr>
          <a:lstStyle/>
          <a:p>
            <a:pPr algn="ctr">
              <a:lnSpc>
                <a:spcPct val="150000"/>
              </a:lnSpc>
            </a:pPr>
            <a:r>
              <a:rPr lang="en-CA" sz="2800" b="1" spc="-10" dirty="0">
                <a:solidFill>
                  <a:srgbClr val="212121"/>
                </a:solidFill>
                <a:latin typeface="Candara" panose="020E0502030303020204" pitchFamily="34" charset="0"/>
                <a:cs typeface="Arial Bold"/>
              </a:rPr>
              <a:t>"For no creature could ever be counted as equal with the </a:t>
            </a:r>
            <a:r>
              <a:rPr lang="en-CA" sz="2800" b="1" spc="-10" dirty="0" smtClean="0">
                <a:solidFill>
                  <a:srgbClr val="212121"/>
                </a:solidFill>
                <a:latin typeface="Candara" panose="020E0502030303020204" pitchFamily="34" charset="0"/>
                <a:cs typeface="Arial Bold"/>
              </a:rPr>
              <a:t/>
            </a:r>
            <a:br>
              <a:rPr lang="en-CA" sz="2800" b="1" spc="-10" dirty="0" smtClean="0">
                <a:solidFill>
                  <a:srgbClr val="212121"/>
                </a:solidFill>
                <a:latin typeface="Candara" panose="020E0502030303020204" pitchFamily="34" charset="0"/>
                <a:cs typeface="Arial Bold"/>
              </a:rPr>
            </a:br>
            <a:r>
              <a:rPr lang="en-CA" sz="2800" b="1" spc="-10" dirty="0" smtClean="0">
                <a:solidFill>
                  <a:srgbClr val="212121"/>
                </a:solidFill>
                <a:latin typeface="Candara" panose="020E0502030303020204" pitchFamily="34" charset="0"/>
                <a:cs typeface="Arial Bold"/>
              </a:rPr>
              <a:t>Incarnate Word </a:t>
            </a:r>
            <a:r>
              <a:rPr lang="en-CA" sz="2800" b="1" spc="-10" dirty="0">
                <a:solidFill>
                  <a:srgbClr val="212121"/>
                </a:solidFill>
                <a:latin typeface="Candara" panose="020E0502030303020204" pitchFamily="34" charset="0"/>
                <a:cs typeface="Arial Bold"/>
              </a:rPr>
              <a:t>and Redeemer"</a:t>
            </a:r>
            <a:r>
              <a:rPr lang="en-CA" sz="2800" spc="-10" dirty="0">
                <a:solidFill>
                  <a:srgbClr val="212121"/>
                </a:solidFill>
                <a:latin typeface="Candara" panose="020E0502030303020204" pitchFamily="34" charset="0"/>
                <a:cs typeface="Arial"/>
              </a:rPr>
              <a:t> (</a:t>
            </a:r>
            <a:r>
              <a:rPr lang="en-CA" sz="2800" i="1" spc="-10" dirty="0">
                <a:solidFill>
                  <a:srgbClr val="212121"/>
                </a:solidFill>
                <a:latin typeface="Candara" panose="020E0502030303020204" pitchFamily="34" charset="0"/>
                <a:cs typeface="Arial Italic"/>
              </a:rPr>
              <a:t>Lumen </a:t>
            </a:r>
            <a:r>
              <a:rPr lang="en-CA" sz="2800" i="1" spc="-10" dirty="0" err="1">
                <a:solidFill>
                  <a:srgbClr val="212121"/>
                </a:solidFill>
                <a:latin typeface="Candara" panose="020E0502030303020204" pitchFamily="34" charset="0"/>
                <a:cs typeface="Arial Italic"/>
              </a:rPr>
              <a:t>Gentium</a:t>
            </a:r>
            <a:r>
              <a:rPr lang="en-CA" sz="2800" spc="-10" dirty="0">
                <a:solidFill>
                  <a:srgbClr val="212121"/>
                </a:solidFill>
                <a:latin typeface="Candara" panose="020E0502030303020204" pitchFamily="34" charset="0"/>
                <a:cs typeface="Arial"/>
              </a:rPr>
              <a:t>, No 62)</a:t>
            </a:r>
          </a:p>
          <a:p>
            <a:pPr>
              <a:lnSpc>
                <a:spcPts val="2500"/>
              </a:lnSpc>
            </a:pPr>
            <a:endParaRPr lang="en-CA" sz="1838" dirty="0">
              <a:solidFill>
                <a:srgbClr val="000000"/>
              </a:solidFill>
            </a:endParaRPr>
          </a:p>
        </p:txBody>
      </p:sp>
      <p:sp>
        <p:nvSpPr>
          <p:cNvPr id="8" name="TextBox 8"/>
          <p:cNvSpPr txBox="1"/>
          <p:nvPr/>
        </p:nvSpPr>
        <p:spPr>
          <a:xfrm>
            <a:off x="9301998" y="5747510"/>
            <a:ext cx="8814691" cy="1389483"/>
          </a:xfrm>
          <a:prstGeom prst="rect">
            <a:avLst/>
          </a:prstGeom>
          <a:noFill/>
        </p:spPr>
        <p:txBody>
          <a:bodyPr vert="horz" wrap="square" lIns="0" tIns="0" rIns="0" bIns="0" rtlCol="0">
            <a:spAutoFit/>
          </a:bodyPr>
          <a:lstStyle/>
          <a:p>
            <a:pPr>
              <a:lnSpc>
                <a:spcPts val="2550"/>
              </a:lnSpc>
              <a:spcAft>
                <a:spcPts val="600"/>
              </a:spcAft>
            </a:pPr>
            <a:r>
              <a:rPr lang="en-CA" sz="2800" spc="-10" dirty="0">
                <a:solidFill>
                  <a:srgbClr val="212121"/>
                </a:solidFill>
                <a:latin typeface="Candara" panose="020E0502030303020204" pitchFamily="34" charset="0"/>
                <a:cs typeface="Arial"/>
              </a:rPr>
              <a:t>The Second Council of </a:t>
            </a:r>
            <a:r>
              <a:rPr lang="en-CA" sz="2800" spc="-10" dirty="0" err="1">
                <a:solidFill>
                  <a:srgbClr val="212121"/>
                </a:solidFill>
                <a:latin typeface="Candara" panose="020E0502030303020204" pitchFamily="34" charset="0"/>
                <a:cs typeface="Arial"/>
              </a:rPr>
              <a:t>Nicea</a:t>
            </a:r>
            <a:r>
              <a:rPr lang="en-CA" sz="2800" spc="-10" dirty="0">
                <a:solidFill>
                  <a:srgbClr val="212121"/>
                </a:solidFill>
                <a:latin typeface="Candara" panose="020E0502030303020204" pitchFamily="34" charset="0"/>
                <a:cs typeface="Arial"/>
              </a:rPr>
              <a:t> in 787 made a clear distinction </a:t>
            </a:r>
            <a:r>
              <a:rPr lang="en-CA" sz="2800" spc="-10" dirty="0" smtClean="0">
                <a:solidFill>
                  <a:srgbClr val="212121"/>
                </a:solidFill>
                <a:latin typeface="Candara" panose="020E0502030303020204" pitchFamily="34" charset="0"/>
                <a:cs typeface="Arial"/>
              </a:rPr>
              <a:t/>
            </a:r>
            <a:br>
              <a:rPr lang="en-CA" sz="2800" spc="-10" dirty="0" smtClean="0">
                <a:solidFill>
                  <a:srgbClr val="212121"/>
                </a:solidFill>
                <a:latin typeface="Candara" panose="020E0502030303020204" pitchFamily="34" charset="0"/>
                <a:cs typeface="Arial"/>
              </a:rPr>
            </a:br>
            <a:r>
              <a:rPr lang="en-CA" sz="2800" spc="-10" dirty="0" smtClean="0">
                <a:solidFill>
                  <a:srgbClr val="212121"/>
                </a:solidFill>
                <a:latin typeface="Candara" panose="020E0502030303020204" pitchFamily="34" charset="0"/>
                <a:cs typeface="Arial"/>
              </a:rPr>
              <a:t>between the </a:t>
            </a:r>
            <a:r>
              <a:rPr lang="en-CA" sz="2800" dirty="0" smtClean="0">
                <a:solidFill>
                  <a:srgbClr val="212121"/>
                </a:solidFill>
                <a:latin typeface="Candara" panose="020E0502030303020204" pitchFamily="34" charset="0"/>
                <a:cs typeface="Arial"/>
              </a:rPr>
              <a:t>worship </a:t>
            </a:r>
            <a:r>
              <a:rPr lang="en-CA" sz="2800" dirty="0">
                <a:solidFill>
                  <a:srgbClr val="212121"/>
                </a:solidFill>
                <a:latin typeface="Candara" panose="020E0502030303020204" pitchFamily="34" charset="0"/>
                <a:cs typeface="Arial"/>
              </a:rPr>
              <a:t>due to God alone and the veneration that c</a:t>
            </a:r>
            <a:r>
              <a:rPr lang="en-CA" sz="2800" dirty="0" smtClean="0">
                <a:solidFill>
                  <a:srgbClr val="212121"/>
                </a:solidFill>
                <a:latin typeface="Candara" panose="020E0502030303020204" pitchFamily="34" charset="0"/>
                <a:cs typeface="Arial"/>
              </a:rPr>
              <a:t>an </a:t>
            </a:r>
            <a:r>
              <a:rPr lang="en-CA" sz="2800" dirty="0">
                <a:solidFill>
                  <a:srgbClr val="212121"/>
                </a:solidFill>
                <a:latin typeface="Candara" panose="020E0502030303020204" pitchFamily="34" charset="0"/>
                <a:cs typeface="Arial"/>
              </a:rPr>
              <a:t>be given to Mary</a:t>
            </a:r>
            <a:r>
              <a:rPr lang="en-CA" sz="2800" dirty="0" smtClean="0">
                <a:solidFill>
                  <a:srgbClr val="212121"/>
                </a:solidFill>
                <a:latin typeface="Candara" panose="020E0502030303020204" pitchFamily="34" charset="0"/>
                <a:cs typeface="Arial"/>
              </a:rPr>
              <a:t>, </a:t>
            </a:r>
            <a:r>
              <a:rPr lang="en-CA" sz="2800" spc="-10" dirty="0" smtClean="0">
                <a:solidFill>
                  <a:srgbClr val="212121"/>
                </a:solidFill>
                <a:latin typeface="Candara" panose="020E0502030303020204" pitchFamily="34" charset="0"/>
                <a:cs typeface="Arial"/>
              </a:rPr>
              <a:t>the </a:t>
            </a:r>
            <a:r>
              <a:rPr lang="en-CA" sz="2800" spc="-10" dirty="0">
                <a:solidFill>
                  <a:srgbClr val="212121"/>
                </a:solidFill>
                <a:latin typeface="Candara" panose="020E0502030303020204" pitchFamily="34" charset="0"/>
                <a:cs typeface="Arial"/>
              </a:rPr>
              <a:t>angels and the saints.</a:t>
            </a:r>
          </a:p>
          <a:p>
            <a:pPr>
              <a:lnSpc>
                <a:spcPts val="2550"/>
              </a:lnSpc>
            </a:pPr>
            <a:endParaRPr lang="en-CA" sz="1838" dirty="0">
              <a:solidFill>
                <a:srgbClr val="000000"/>
              </a:solidFill>
            </a:endParaRPr>
          </a:p>
        </p:txBody>
      </p:sp>
      <p:sp>
        <p:nvSpPr>
          <p:cNvPr id="9" name="TextBox 9"/>
          <p:cNvSpPr txBox="1"/>
          <p:nvPr/>
        </p:nvSpPr>
        <p:spPr>
          <a:xfrm>
            <a:off x="9332936" y="6942736"/>
            <a:ext cx="8741857" cy="1645963"/>
          </a:xfrm>
          <a:prstGeom prst="rect">
            <a:avLst/>
          </a:prstGeom>
          <a:noFill/>
        </p:spPr>
        <p:txBody>
          <a:bodyPr vert="horz" wrap="square" lIns="0" tIns="0" rIns="0" bIns="0" rtlCol="0">
            <a:spAutoFit/>
          </a:bodyPr>
          <a:lstStyle/>
          <a:p>
            <a:pPr>
              <a:lnSpc>
                <a:spcPts val="2550"/>
              </a:lnSpc>
            </a:pPr>
            <a:r>
              <a:rPr lang="en-CA" sz="2800" spc="-10" dirty="0">
                <a:solidFill>
                  <a:srgbClr val="212121"/>
                </a:solidFill>
                <a:latin typeface="Candara" panose="020E0502030303020204" pitchFamily="34" charset="0"/>
                <a:cs typeface="Arial"/>
              </a:rPr>
              <a:t>Because Mary is 'Queen of the Saints' and 'Queen of the </a:t>
            </a:r>
            <a:r>
              <a:rPr lang="en-CA" sz="2800" spc="-10" dirty="0" smtClean="0">
                <a:solidFill>
                  <a:srgbClr val="212121"/>
                </a:solidFill>
                <a:latin typeface="Candara" panose="020E0502030303020204" pitchFamily="34" charset="0"/>
                <a:cs typeface="Arial"/>
              </a:rPr>
              <a:t>Angels‘</a:t>
            </a:r>
            <a:r>
              <a:rPr lang="en-CA" sz="2800" spc="-10" dirty="0">
                <a:solidFill>
                  <a:srgbClr val="212121"/>
                </a:solidFill>
                <a:latin typeface="Candara" panose="020E0502030303020204" pitchFamily="34" charset="0"/>
                <a:cs typeface="Arial"/>
              </a:rPr>
              <a:t> </a:t>
            </a:r>
            <a:r>
              <a:rPr lang="en-CA" sz="2800" spc="-10" dirty="0" smtClean="0">
                <a:solidFill>
                  <a:srgbClr val="212121"/>
                </a:solidFill>
                <a:latin typeface="Candara" panose="020E0502030303020204" pitchFamily="34" charset="0"/>
                <a:cs typeface="Arial"/>
              </a:rPr>
              <a:t>and 'Mother </a:t>
            </a:r>
            <a:r>
              <a:rPr lang="en-CA" sz="2800" spc="-10" dirty="0">
                <a:solidFill>
                  <a:srgbClr val="212121"/>
                </a:solidFill>
                <a:latin typeface="Candara" panose="020E0502030303020204" pitchFamily="34" charset="0"/>
                <a:cs typeface="Arial"/>
              </a:rPr>
              <a:t>of God', she can be accorded high veneration but c</a:t>
            </a:r>
            <a:r>
              <a:rPr lang="en-CA" sz="2800" spc="-10" dirty="0" smtClean="0">
                <a:solidFill>
                  <a:srgbClr val="212121"/>
                </a:solidFill>
                <a:latin typeface="Candara" panose="020E0502030303020204" pitchFamily="34" charset="0"/>
                <a:cs typeface="Arial"/>
              </a:rPr>
              <a:t>an never receive </a:t>
            </a:r>
            <a:r>
              <a:rPr lang="en-CA" sz="2800" spc="-10" dirty="0">
                <a:solidFill>
                  <a:srgbClr val="212121"/>
                </a:solidFill>
                <a:latin typeface="Candara" panose="020E0502030303020204" pitchFamily="34" charset="0"/>
                <a:cs typeface="Arial"/>
              </a:rPr>
              <a:t>the worship due to God alone.</a:t>
            </a:r>
          </a:p>
          <a:p>
            <a:pPr>
              <a:lnSpc>
                <a:spcPts val="2550"/>
              </a:lnSpc>
            </a:pPr>
            <a:endParaRPr lang="en-CA" sz="1838" dirty="0">
              <a:solidFill>
                <a:srgbClr val="000000"/>
              </a:solidFill>
            </a:endParaRPr>
          </a:p>
        </p:txBody>
      </p:sp>
      <p:sp>
        <p:nvSpPr>
          <p:cNvPr id="10" name="TextBox 10"/>
          <p:cNvSpPr txBox="1"/>
          <p:nvPr/>
        </p:nvSpPr>
        <p:spPr>
          <a:xfrm>
            <a:off x="12457587" y="8508453"/>
            <a:ext cx="2434962" cy="718145"/>
          </a:xfrm>
          <a:prstGeom prst="rect">
            <a:avLst/>
          </a:prstGeom>
          <a:noFill/>
        </p:spPr>
        <p:txBody>
          <a:bodyPr vert="horz" wrap="none" lIns="0" tIns="0" rIns="0" bIns="0" rtlCol="0">
            <a:spAutoFit/>
          </a:bodyPr>
          <a:lstStyle/>
          <a:p>
            <a:pPr>
              <a:lnSpc>
                <a:spcPts val="2760"/>
              </a:lnSpc>
            </a:pPr>
            <a:r>
              <a:rPr lang="en-CA" sz="2400" dirty="0" smtClean="0">
                <a:solidFill>
                  <a:srgbClr val="0000FF"/>
                </a:solidFill>
                <a:latin typeface="Candara" panose="020E0502030303020204" pitchFamily="34" charset="0"/>
                <a:cs typeface="Arial"/>
              </a:rPr>
              <a:t>REFLECT/DISCUSS</a:t>
            </a:r>
            <a:r>
              <a:rPr lang="en-CA" sz="2400" b="1" dirty="0" smtClean="0">
                <a:solidFill>
                  <a:srgbClr val="0000FF"/>
                </a:solidFill>
                <a:latin typeface="Candara" panose="020E0502030303020204" pitchFamily="34" charset="0"/>
                <a:cs typeface="Arial"/>
              </a:rPr>
              <a:t>:</a:t>
            </a:r>
            <a:endParaRPr lang="en-CA" sz="2400" b="1" dirty="0">
              <a:solidFill>
                <a:srgbClr val="0000FF"/>
              </a:solidFill>
              <a:latin typeface="Candara" panose="020E0502030303020204" pitchFamily="34" charset="0"/>
              <a:cs typeface="Arial"/>
            </a:endParaRPr>
          </a:p>
          <a:p>
            <a:pPr>
              <a:lnSpc>
                <a:spcPts val="2760"/>
              </a:lnSpc>
            </a:pPr>
            <a:endParaRPr lang="en-CA" sz="2400" dirty="0">
              <a:solidFill>
                <a:srgbClr val="000000"/>
              </a:solidFill>
            </a:endParaRPr>
          </a:p>
        </p:txBody>
      </p:sp>
      <p:sp>
        <p:nvSpPr>
          <p:cNvPr id="11" name="TextBox 11"/>
          <p:cNvSpPr txBox="1"/>
          <p:nvPr/>
        </p:nvSpPr>
        <p:spPr>
          <a:xfrm>
            <a:off x="9144000" y="8867526"/>
            <a:ext cx="8524762" cy="1269578"/>
          </a:xfrm>
          <a:prstGeom prst="rect">
            <a:avLst/>
          </a:prstGeom>
          <a:noFill/>
        </p:spPr>
        <p:txBody>
          <a:bodyPr vert="horz" wrap="square" lIns="0" tIns="0" rIns="0" bIns="0" rtlCol="0">
            <a:spAutoFit/>
          </a:bodyPr>
          <a:lstStyle/>
          <a:p>
            <a:pPr algn="ctr">
              <a:lnSpc>
                <a:spcPts val="3300"/>
              </a:lnSpc>
              <a:tabLst>
                <a:tab pos="317500" algn="l"/>
              </a:tabLst>
            </a:pPr>
            <a:r>
              <a:rPr lang="en-CA" sz="2400" dirty="0">
                <a:solidFill>
                  <a:srgbClr val="0000FF"/>
                </a:solidFill>
                <a:latin typeface="Candara" panose="020E0502030303020204" pitchFamily="34" charset="0"/>
                <a:cs typeface="Arial"/>
              </a:rPr>
              <a:t>What is your experience of veneration to Our Lady in</a:t>
            </a:r>
            <a:r>
              <a:rPr lang="en-CA" sz="2400" dirty="0">
                <a:solidFill>
                  <a:srgbClr val="0000FF"/>
                </a:solidFill>
                <a:latin typeface="Candara" panose="020E0502030303020204" pitchFamily="34" charset="0"/>
              </a:rPr>
              <a:t/>
            </a:r>
            <a:br>
              <a:rPr lang="en-CA" sz="2400" dirty="0">
                <a:solidFill>
                  <a:srgbClr val="0000FF"/>
                </a:solidFill>
                <a:latin typeface="Candara" panose="020E0502030303020204" pitchFamily="34" charset="0"/>
              </a:rPr>
            </a:br>
            <a:r>
              <a:rPr lang="en-CA" sz="2400" dirty="0">
                <a:solidFill>
                  <a:srgbClr val="0000FF"/>
                </a:solidFill>
                <a:latin typeface="Candara" panose="020E0502030303020204" pitchFamily="34" charset="0"/>
                <a:cs typeface="Arial"/>
              </a:rPr>
              <a:t>	your school/parish environment? How might this</a:t>
            </a:r>
          </a:p>
          <a:p>
            <a:pPr>
              <a:lnSpc>
                <a:spcPts val="3300"/>
              </a:lnSpc>
            </a:pPr>
            <a:endParaRPr lang="en-CA" sz="2400" dirty="0">
              <a:solidFill>
                <a:srgbClr val="0066CC"/>
              </a:solidFill>
            </a:endParaRPr>
          </a:p>
        </p:txBody>
      </p:sp>
      <p:sp>
        <p:nvSpPr>
          <p:cNvPr id="12" name="TextBox 12"/>
          <p:cNvSpPr txBox="1"/>
          <p:nvPr/>
        </p:nvSpPr>
        <p:spPr>
          <a:xfrm>
            <a:off x="11501396" y="9720895"/>
            <a:ext cx="4347344" cy="718145"/>
          </a:xfrm>
          <a:prstGeom prst="rect">
            <a:avLst/>
          </a:prstGeom>
          <a:noFill/>
        </p:spPr>
        <p:txBody>
          <a:bodyPr vert="horz" wrap="none" lIns="0" tIns="0" rIns="0" bIns="0" rtlCol="0">
            <a:spAutoFit/>
          </a:bodyPr>
          <a:lstStyle/>
          <a:p>
            <a:pPr algn="ctr">
              <a:lnSpc>
                <a:spcPts val="2760"/>
              </a:lnSpc>
            </a:pPr>
            <a:r>
              <a:rPr lang="en-CA" sz="2400" dirty="0">
                <a:solidFill>
                  <a:srgbClr val="0000FF"/>
                </a:solidFill>
                <a:latin typeface="Candara" panose="020E0502030303020204" pitchFamily="34" charset="0"/>
                <a:cs typeface="Arial"/>
              </a:rPr>
              <a:t>influence you/others positively?</a:t>
            </a:r>
          </a:p>
          <a:p>
            <a:pPr>
              <a:lnSpc>
                <a:spcPts val="2760"/>
              </a:lnSpc>
            </a:pPr>
            <a:endParaRPr lang="en-CA" sz="2400"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p:cNvPicPr>
          <p:nvPr/>
        </p:nvPicPr>
        <p:blipFill>
          <a:blip r:embed="rId4" cstate="print"/>
          <a:stretch>
            <a:fillRect/>
          </a:stretch>
        </p:blipFill>
        <p:spPr>
          <a:xfrm>
            <a:off x="0" y="0"/>
            <a:ext cx="18288000" cy="10274300"/>
          </a:xfrm>
          <a:prstGeom prst="rect">
            <a:avLst/>
          </a:prstGeom>
        </p:spPr>
      </p:pic>
      <p:sp>
        <p:nvSpPr>
          <p:cNvPr id="12" name="TextBox 2"/>
          <p:cNvSpPr txBox="1"/>
          <p:nvPr/>
        </p:nvSpPr>
        <p:spPr>
          <a:xfrm>
            <a:off x="9837610" y="320117"/>
            <a:ext cx="7129352" cy="1925784"/>
          </a:xfrm>
          <a:prstGeom prst="rect">
            <a:avLst/>
          </a:prstGeom>
          <a:noFill/>
        </p:spPr>
        <p:txBody>
          <a:bodyPr vert="horz" wrap="square" lIns="0" tIns="0" rIns="0" bIns="0" rtlCol="0">
            <a:spAutoFit/>
          </a:bodyPr>
          <a:lstStyle/>
          <a:p>
            <a:pPr algn="ctr">
              <a:lnSpc>
                <a:spcPts val="5000"/>
              </a:lnSpc>
            </a:pPr>
            <a:r>
              <a:rPr lang="en-CA" sz="6000" b="1" dirty="0">
                <a:solidFill>
                  <a:srgbClr val="60E8DC"/>
                </a:solidFill>
                <a:latin typeface="Candara" panose="020E0502030303020204" pitchFamily="34" charset="0"/>
                <a:cs typeface="Arial Bold"/>
              </a:rPr>
              <a:t>DO CATHOLICS</a:t>
            </a:r>
            <a:br>
              <a:rPr lang="en-CA" sz="6000" b="1" dirty="0">
                <a:solidFill>
                  <a:srgbClr val="60E8DC"/>
                </a:solidFill>
                <a:latin typeface="Candara" panose="020E0502030303020204" pitchFamily="34" charset="0"/>
                <a:cs typeface="Arial Bold"/>
              </a:rPr>
            </a:br>
            <a:r>
              <a:rPr lang="en-CA" sz="6000" b="1" dirty="0">
                <a:solidFill>
                  <a:srgbClr val="60E8DC"/>
                </a:solidFill>
                <a:latin typeface="Candara" panose="020E0502030303020204" pitchFamily="34" charset="0"/>
                <a:cs typeface="Arial Bold"/>
              </a:rPr>
              <a:t>PRAY TO MARY?</a:t>
            </a:r>
          </a:p>
          <a:p>
            <a:pPr>
              <a:lnSpc>
                <a:spcPts val="5000"/>
              </a:lnSpc>
            </a:pPr>
            <a:endParaRPr lang="en-CA" sz="4800" dirty="0">
              <a:solidFill>
                <a:srgbClr val="000000"/>
              </a:solidFill>
            </a:endParaRPr>
          </a:p>
        </p:txBody>
      </p:sp>
      <p:sp>
        <p:nvSpPr>
          <p:cNvPr id="3" name="TextBox 3"/>
          <p:cNvSpPr txBox="1"/>
          <p:nvPr/>
        </p:nvSpPr>
        <p:spPr>
          <a:xfrm>
            <a:off x="9049500" y="1790657"/>
            <a:ext cx="8771323" cy="996363"/>
          </a:xfrm>
          <a:prstGeom prst="rect">
            <a:avLst/>
          </a:prstGeom>
          <a:noFill/>
        </p:spPr>
        <p:txBody>
          <a:bodyPr vert="horz" wrap="square" lIns="0" tIns="0" rIns="0" bIns="0" rtlCol="0">
            <a:spAutoFit/>
          </a:bodyPr>
          <a:lstStyle/>
          <a:p>
            <a:pPr algn="ctr">
              <a:lnSpc>
                <a:spcPct val="150000"/>
              </a:lnSpc>
            </a:pPr>
            <a:r>
              <a:rPr lang="en-CA" sz="2800" dirty="0" smtClean="0">
                <a:solidFill>
                  <a:srgbClr val="212121"/>
                </a:solidFill>
                <a:latin typeface="Candara" panose="020E0502030303020204" pitchFamily="34" charset="0"/>
                <a:cs typeface="Arial Bold"/>
              </a:rPr>
              <a:t>The ‘close and indissoluble tie’</a:t>
            </a:r>
            <a:r>
              <a:rPr lang="en-CA" sz="2800" dirty="0">
                <a:solidFill>
                  <a:srgbClr val="000000"/>
                </a:solidFill>
                <a:latin typeface="Candara" panose="020E0502030303020204" pitchFamily="34" charset="0"/>
              </a:rPr>
              <a:t> </a:t>
            </a:r>
            <a:r>
              <a:rPr lang="en-CA" sz="2800" dirty="0" smtClean="0">
                <a:solidFill>
                  <a:srgbClr val="212121"/>
                </a:solidFill>
                <a:latin typeface="Candara" panose="020E0502030303020204" pitchFamily="34" charset="0"/>
                <a:cs typeface="Arial Bold"/>
              </a:rPr>
              <a:t>that unites Mary to Jesus.</a:t>
            </a:r>
            <a:endParaRPr lang="en-CA" sz="2800" dirty="0">
              <a:solidFill>
                <a:srgbClr val="212121"/>
              </a:solidFill>
              <a:latin typeface="Candara" panose="020E0502030303020204" pitchFamily="34" charset="0"/>
              <a:cs typeface="Arial Bold"/>
            </a:endParaRPr>
          </a:p>
          <a:p>
            <a:pPr>
              <a:lnSpc>
                <a:spcPts val="2900"/>
              </a:lnSpc>
            </a:pPr>
            <a:endParaRPr lang="en-CA" sz="2100" dirty="0">
              <a:solidFill>
                <a:srgbClr val="000000"/>
              </a:solidFill>
            </a:endParaRPr>
          </a:p>
        </p:txBody>
      </p:sp>
      <p:sp>
        <p:nvSpPr>
          <p:cNvPr id="4" name="TextBox 4"/>
          <p:cNvSpPr txBox="1"/>
          <p:nvPr/>
        </p:nvSpPr>
        <p:spPr>
          <a:xfrm>
            <a:off x="9751607" y="2680588"/>
            <a:ext cx="7301358" cy="1546514"/>
          </a:xfrm>
          <a:prstGeom prst="rect">
            <a:avLst/>
          </a:prstGeom>
          <a:noFill/>
        </p:spPr>
        <p:txBody>
          <a:bodyPr vert="horz" wrap="none" lIns="0" tIns="0" rIns="0" bIns="0" rtlCol="0">
            <a:spAutoFit/>
          </a:bodyPr>
          <a:lstStyle/>
          <a:p>
            <a:pPr algn="ctr">
              <a:lnSpc>
                <a:spcPts val="4100"/>
              </a:lnSpc>
            </a:pPr>
            <a:r>
              <a:rPr lang="en-CA" sz="2822" spc="-10" dirty="0">
                <a:solidFill>
                  <a:srgbClr val="0066CC"/>
                </a:solidFill>
                <a:latin typeface="Candara" panose="020E0502030303020204" pitchFamily="34" charset="0"/>
                <a:cs typeface="Arial Italic"/>
              </a:rPr>
              <a:t>'The safest, easiest, shortest and most perfect</a:t>
            </a:r>
            <a:r>
              <a:rPr lang="en-CA" sz="2971" dirty="0">
                <a:solidFill>
                  <a:srgbClr val="0066CC"/>
                </a:solidFill>
                <a:latin typeface="Candara" panose="020E0502030303020204" pitchFamily="34" charset="0"/>
              </a:rPr>
              <a:t/>
            </a:r>
            <a:br>
              <a:rPr lang="en-CA" sz="2971" dirty="0">
                <a:solidFill>
                  <a:srgbClr val="0066CC"/>
                </a:solidFill>
                <a:latin typeface="Candara" panose="020E0502030303020204" pitchFamily="34" charset="0"/>
              </a:rPr>
            </a:br>
            <a:r>
              <a:rPr lang="en-CA" sz="2822" spc="-10" dirty="0">
                <a:solidFill>
                  <a:srgbClr val="0066CC"/>
                </a:solidFill>
                <a:latin typeface="Candara" panose="020E0502030303020204" pitchFamily="34" charset="0"/>
                <a:cs typeface="Arial Italic"/>
              </a:rPr>
              <a:t>way of approaching </a:t>
            </a:r>
            <a:r>
              <a:rPr lang="en-CA" sz="2822" spc="-10" dirty="0" smtClean="0">
                <a:solidFill>
                  <a:srgbClr val="0066CC"/>
                </a:solidFill>
                <a:latin typeface="Candara" panose="020E0502030303020204" pitchFamily="34" charset="0"/>
                <a:cs typeface="Arial Italic"/>
              </a:rPr>
              <a:t>Jesus.’</a:t>
            </a:r>
            <a:endParaRPr lang="en-CA" sz="2822" spc="-10" dirty="0">
              <a:solidFill>
                <a:srgbClr val="0066CC"/>
              </a:solidFill>
              <a:latin typeface="Candara" panose="020E0502030303020204" pitchFamily="34" charset="0"/>
              <a:cs typeface="Arial Italic"/>
            </a:endParaRPr>
          </a:p>
          <a:p>
            <a:pPr>
              <a:lnSpc>
                <a:spcPts val="4100"/>
              </a:lnSpc>
            </a:pPr>
            <a:endParaRPr lang="en-CA" sz="2971" dirty="0">
              <a:solidFill>
                <a:srgbClr val="000000"/>
              </a:solidFill>
            </a:endParaRPr>
          </a:p>
        </p:txBody>
      </p:sp>
      <p:sp>
        <p:nvSpPr>
          <p:cNvPr id="5" name="TextBox 5"/>
          <p:cNvSpPr txBox="1"/>
          <p:nvPr/>
        </p:nvSpPr>
        <p:spPr>
          <a:xfrm>
            <a:off x="8973794" y="3850334"/>
            <a:ext cx="9289032" cy="1390124"/>
          </a:xfrm>
          <a:prstGeom prst="rect">
            <a:avLst/>
          </a:prstGeom>
          <a:noFill/>
        </p:spPr>
        <p:txBody>
          <a:bodyPr vert="horz" wrap="square" lIns="0" tIns="0" rIns="0" bIns="0" rtlCol="0">
            <a:spAutoFit/>
          </a:bodyPr>
          <a:lstStyle/>
          <a:p>
            <a:pPr>
              <a:lnSpc>
                <a:spcPct val="150000"/>
              </a:lnSpc>
            </a:pPr>
            <a:r>
              <a:rPr lang="en-CA" sz="2400" dirty="0" smtClean="0">
                <a:solidFill>
                  <a:srgbClr val="212121"/>
                </a:solidFill>
                <a:latin typeface="Candara" panose="020E0502030303020204" pitchFamily="34" charset="0"/>
                <a:cs typeface="Arial"/>
              </a:rPr>
              <a:t>Mary prays or </a:t>
            </a:r>
            <a:r>
              <a:rPr lang="en-CA" sz="2400" b="1" dirty="0" smtClean="0">
                <a:solidFill>
                  <a:srgbClr val="212121"/>
                </a:solidFill>
                <a:latin typeface="Candara" panose="020E0502030303020204" pitchFamily="34" charset="0"/>
                <a:cs typeface="Arial Bold"/>
              </a:rPr>
              <a:t>intercedes</a:t>
            </a:r>
            <a:r>
              <a:rPr lang="en-CA" sz="2400" dirty="0" smtClean="0">
                <a:solidFill>
                  <a:srgbClr val="212121"/>
                </a:solidFill>
                <a:latin typeface="Candara" panose="020E0502030303020204" pitchFamily="34" charset="0"/>
                <a:cs typeface="Arial"/>
              </a:rPr>
              <a:t> for us as she has always been close to Jesus</a:t>
            </a:r>
            <a:br>
              <a:rPr lang="en-CA" sz="2400" dirty="0" smtClean="0">
                <a:solidFill>
                  <a:srgbClr val="212121"/>
                </a:solidFill>
                <a:latin typeface="Candara" panose="020E0502030303020204" pitchFamily="34" charset="0"/>
                <a:cs typeface="Arial"/>
              </a:rPr>
            </a:br>
            <a:r>
              <a:rPr lang="en-CA" sz="2400" dirty="0" smtClean="0">
                <a:solidFill>
                  <a:srgbClr val="212121"/>
                </a:solidFill>
                <a:latin typeface="Candara" panose="020E0502030303020204" pitchFamily="34" charset="0"/>
                <a:cs typeface="Arial"/>
              </a:rPr>
              <a:t> on earth and can help to</a:t>
            </a:r>
            <a:r>
              <a:rPr lang="en-CA" sz="2400" dirty="0" smtClean="0">
                <a:solidFill>
                  <a:srgbClr val="000000"/>
                </a:solidFill>
                <a:latin typeface="Candara" panose="020E0502030303020204" pitchFamily="34" charset="0"/>
              </a:rPr>
              <a:t> </a:t>
            </a:r>
            <a:r>
              <a:rPr lang="en-CA" sz="2400" dirty="0" smtClean="0">
                <a:solidFill>
                  <a:srgbClr val="212121"/>
                </a:solidFill>
                <a:latin typeface="Candara" panose="020E0502030303020204" pitchFamily="34" charset="0"/>
                <a:cs typeface="Arial"/>
              </a:rPr>
              <a:t>lead us to Him now.</a:t>
            </a:r>
          </a:p>
          <a:p>
            <a:pPr>
              <a:lnSpc>
                <a:spcPts val="2200"/>
              </a:lnSpc>
            </a:pPr>
            <a:endParaRPr lang="en-CA" sz="1576" dirty="0">
              <a:solidFill>
                <a:srgbClr val="000000"/>
              </a:solidFill>
            </a:endParaRPr>
          </a:p>
        </p:txBody>
      </p:sp>
      <p:sp>
        <p:nvSpPr>
          <p:cNvPr id="6" name="TextBox 6"/>
          <p:cNvSpPr txBox="1"/>
          <p:nvPr/>
        </p:nvSpPr>
        <p:spPr>
          <a:xfrm>
            <a:off x="8969277" y="5107867"/>
            <a:ext cx="9398802" cy="461665"/>
          </a:xfrm>
          <a:prstGeom prst="rect">
            <a:avLst/>
          </a:prstGeom>
          <a:noFill/>
        </p:spPr>
        <p:txBody>
          <a:bodyPr vert="horz" wrap="square" lIns="0" tIns="0" rIns="0" bIns="0" rtlCol="0">
            <a:spAutoFit/>
          </a:bodyPr>
          <a:lstStyle/>
          <a:p>
            <a:pPr>
              <a:lnSpc>
                <a:spcPts val="1780"/>
              </a:lnSpc>
            </a:pPr>
            <a:r>
              <a:rPr lang="en-CA" sz="2400" dirty="0">
                <a:solidFill>
                  <a:srgbClr val="212121"/>
                </a:solidFill>
                <a:latin typeface="Candara" panose="020E0502030303020204" pitchFamily="34" charset="0"/>
                <a:cs typeface="Arial"/>
              </a:rPr>
              <a:t>She can make requests to Him </a:t>
            </a:r>
            <a:r>
              <a:rPr lang="en-CA" sz="2400" dirty="0" smtClean="0">
                <a:solidFill>
                  <a:srgbClr val="212121"/>
                </a:solidFill>
                <a:latin typeface="Candara" panose="020E0502030303020204" pitchFamily="34" charset="0"/>
                <a:cs typeface="Arial"/>
              </a:rPr>
              <a:t>as </a:t>
            </a:r>
            <a:r>
              <a:rPr lang="en-CA" sz="2400" dirty="0">
                <a:solidFill>
                  <a:srgbClr val="212121"/>
                </a:solidFill>
                <a:latin typeface="Candara" panose="020E0502030303020204" pitchFamily="34" charset="0"/>
                <a:cs typeface="Arial"/>
              </a:rPr>
              <a:t>she did at the wedding feast of Cana.</a:t>
            </a:r>
          </a:p>
          <a:p>
            <a:pPr>
              <a:lnSpc>
                <a:spcPts val="1780"/>
              </a:lnSpc>
            </a:pPr>
            <a:endParaRPr lang="en-CA" sz="1576" dirty="0">
              <a:solidFill>
                <a:srgbClr val="000000"/>
              </a:solidFill>
            </a:endParaRPr>
          </a:p>
        </p:txBody>
      </p:sp>
      <p:sp>
        <p:nvSpPr>
          <p:cNvPr id="7" name="TextBox 7"/>
          <p:cNvSpPr txBox="1"/>
          <p:nvPr/>
        </p:nvSpPr>
        <p:spPr>
          <a:xfrm>
            <a:off x="8969276" y="5419020"/>
            <a:ext cx="9293549" cy="1338828"/>
          </a:xfrm>
          <a:prstGeom prst="rect">
            <a:avLst/>
          </a:prstGeom>
          <a:noFill/>
        </p:spPr>
        <p:txBody>
          <a:bodyPr vert="horz" wrap="square" lIns="0" tIns="0" rIns="0" bIns="0" rtlCol="0">
            <a:spAutoFit/>
          </a:bodyPr>
          <a:lstStyle/>
          <a:p>
            <a:pPr>
              <a:lnSpc>
                <a:spcPct val="150000"/>
              </a:lnSpc>
            </a:pPr>
            <a:r>
              <a:rPr lang="en-CA" sz="2400" dirty="0">
                <a:solidFill>
                  <a:srgbClr val="212121"/>
                </a:solidFill>
                <a:latin typeface="Candara" panose="020E0502030303020204" pitchFamily="34" charset="0"/>
                <a:cs typeface="Arial"/>
              </a:rPr>
              <a:t>The most popular prayer is the </a:t>
            </a:r>
            <a:r>
              <a:rPr lang="en-CA" sz="2400" b="1" dirty="0">
                <a:solidFill>
                  <a:srgbClr val="212121"/>
                </a:solidFill>
                <a:latin typeface="Candara" panose="020E0502030303020204" pitchFamily="34" charset="0"/>
                <a:cs typeface="Arial Bold"/>
              </a:rPr>
              <a:t>Hail Mary</a:t>
            </a:r>
            <a:r>
              <a:rPr lang="en-CA" sz="2400" dirty="0">
                <a:solidFill>
                  <a:srgbClr val="212121"/>
                </a:solidFill>
                <a:latin typeface="Candara" panose="020E0502030303020204" pitchFamily="34" charset="0"/>
                <a:cs typeface="Arial"/>
              </a:rPr>
              <a:t> which is based on Scripture (Luke 1:28 and Luke 1:43)</a:t>
            </a:r>
          </a:p>
          <a:p>
            <a:pPr>
              <a:lnSpc>
                <a:spcPts val="1780"/>
              </a:lnSpc>
            </a:pPr>
            <a:endParaRPr lang="en-CA" sz="1576" dirty="0">
              <a:solidFill>
                <a:srgbClr val="000000"/>
              </a:solidFill>
            </a:endParaRPr>
          </a:p>
        </p:txBody>
      </p:sp>
      <p:sp>
        <p:nvSpPr>
          <p:cNvPr id="8" name="TextBox 8"/>
          <p:cNvSpPr txBox="1"/>
          <p:nvPr/>
        </p:nvSpPr>
        <p:spPr>
          <a:xfrm>
            <a:off x="8969277" y="6426553"/>
            <a:ext cx="9292302" cy="1944122"/>
          </a:xfrm>
          <a:prstGeom prst="rect">
            <a:avLst/>
          </a:prstGeom>
          <a:noFill/>
        </p:spPr>
        <p:txBody>
          <a:bodyPr vert="horz" wrap="square" lIns="0" tIns="0" rIns="0" bIns="0" rtlCol="0">
            <a:spAutoFit/>
          </a:bodyPr>
          <a:lstStyle/>
          <a:p>
            <a:pPr>
              <a:lnSpc>
                <a:spcPct val="150000"/>
              </a:lnSpc>
            </a:pPr>
            <a:r>
              <a:rPr lang="en-CA" sz="2400" dirty="0">
                <a:solidFill>
                  <a:srgbClr val="212121"/>
                </a:solidFill>
                <a:latin typeface="Candara" panose="020E0502030303020204" pitchFamily="34" charset="0"/>
                <a:cs typeface="Arial"/>
              </a:rPr>
              <a:t>The </a:t>
            </a:r>
            <a:r>
              <a:rPr lang="en-CA" sz="2400" b="1" dirty="0">
                <a:solidFill>
                  <a:srgbClr val="212121"/>
                </a:solidFill>
                <a:latin typeface="Candara" panose="020E0502030303020204" pitchFamily="34" charset="0"/>
                <a:cs typeface="Arial Bold"/>
              </a:rPr>
              <a:t>Rosary</a:t>
            </a:r>
            <a:r>
              <a:rPr lang="en-CA" sz="2400" dirty="0">
                <a:solidFill>
                  <a:srgbClr val="212121"/>
                </a:solidFill>
                <a:latin typeface="Candara" panose="020E0502030303020204" pitchFamily="34" charset="0"/>
                <a:cs typeface="Arial"/>
              </a:rPr>
              <a:t> includes many Hail </a:t>
            </a:r>
            <a:r>
              <a:rPr lang="en-CA" sz="2400" dirty="0" err="1">
                <a:solidFill>
                  <a:srgbClr val="212121"/>
                </a:solidFill>
                <a:latin typeface="Candara" panose="020E0502030303020204" pitchFamily="34" charset="0"/>
                <a:cs typeface="Arial"/>
              </a:rPr>
              <a:t>Marys</a:t>
            </a:r>
            <a:r>
              <a:rPr lang="en-CA" sz="2400" dirty="0">
                <a:solidFill>
                  <a:srgbClr val="212121"/>
                </a:solidFill>
                <a:latin typeface="Candara" panose="020E0502030303020204" pitchFamily="34" charset="0"/>
                <a:cs typeface="Arial"/>
              </a:rPr>
              <a:t> and Our Lady has appeared to various people holding </a:t>
            </a:r>
            <a:r>
              <a:rPr lang="en-CA" sz="2400" dirty="0" smtClean="0">
                <a:solidFill>
                  <a:srgbClr val="212121"/>
                </a:solidFill>
                <a:latin typeface="Candara" panose="020E0502030303020204" pitchFamily="34" charset="0"/>
                <a:cs typeface="Arial"/>
              </a:rPr>
              <a:t>a</a:t>
            </a:r>
            <a:r>
              <a:rPr lang="en-CA" sz="2400" dirty="0">
                <a:solidFill>
                  <a:srgbClr val="000000"/>
                </a:solidFill>
                <a:latin typeface="Candara" panose="020E0502030303020204" pitchFamily="34" charset="0"/>
              </a:rPr>
              <a:t> </a:t>
            </a:r>
            <a:r>
              <a:rPr lang="en-CA" sz="2400" dirty="0" smtClean="0">
                <a:solidFill>
                  <a:srgbClr val="212121"/>
                </a:solidFill>
                <a:latin typeface="Candara" panose="020E0502030303020204" pitchFamily="34" charset="0"/>
                <a:cs typeface="Arial"/>
              </a:rPr>
              <a:t>Rosary </a:t>
            </a:r>
            <a:r>
              <a:rPr lang="en-CA" sz="2400" dirty="0">
                <a:solidFill>
                  <a:srgbClr val="212121"/>
                </a:solidFill>
                <a:latin typeface="Candara" panose="020E0502030303020204" pitchFamily="34" charset="0"/>
                <a:cs typeface="Arial"/>
              </a:rPr>
              <a:t>and asked that we continue this prayer. It is based on the life of Jesus.</a:t>
            </a:r>
          </a:p>
          <a:p>
            <a:pPr>
              <a:lnSpc>
                <a:spcPts val="2200"/>
              </a:lnSpc>
            </a:pPr>
            <a:endParaRPr lang="en-CA" sz="1576" dirty="0">
              <a:solidFill>
                <a:srgbClr val="000000"/>
              </a:solidFill>
            </a:endParaRPr>
          </a:p>
        </p:txBody>
      </p:sp>
      <p:sp>
        <p:nvSpPr>
          <p:cNvPr id="9" name="TextBox 9"/>
          <p:cNvSpPr txBox="1"/>
          <p:nvPr/>
        </p:nvSpPr>
        <p:spPr>
          <a:xfrm>
            <a:off x="9059456" y="7983660"/>
            <a:ext cx="8987244" cy="1338828"/>
          </a:xfrm>
          <a:prstGeom prst="rect">
            <a:avLst/>
          </a:prstGeom>
          <a:noFill/>
        </p:spPr>
        <p:txBody>
          <a:bodyPr vert="horz" wrap="square" lIns="0" tIns="0" rIns="0" bIns="0" rtlCol="0">
            <a:spAutoFit/>
          </a:bodyPr>
          <a:lstStyle/>
          <a:p>
            <a:pPr>
              <a:lnSpc>
                <a:spcPct val="150000"/>
              </a:lnSpc>
            </a:pPr>
            <a:r>
              <a:rPr lang="en-CA" sz="2400" dirty="0">
                <a:solidFill>
                  <a:srgbClr val="212121"/>
                </a:solidFill>
                <a:latin typeface="Candara" panose="020E0502030303020204" pitchFamily="34" charset="0"/>
                <a:cs typeface="Arial"/>
              </a:rPr>
              <a:t>The </a:t>
            </a:r>
            <a:r>
              <a:rPr lang="en-CA" sz="2400" b="1" dirty="0" err="1">
                <a:solidFill>
                  <a:srgbClr val="212121"/>
                </a:solidFill>
                <a:latin typeface="Candara" panose="020E0502030303020204" pitchFamily="34" charset="0"/>
                <a:cs typeface="Arial Bold"/>
              </a:rPr>
              <a:t>Magnificat</a:t>
            </a:r>
            <a:r>
              <a:rPr lang="en-CA" sz="2400" dirty="0">
                <a:solidFill>
                  <a:srgbClr val="212121"/>
                </a:solidFill>
                <a:latin typeface="Candara" panose="020E0502030303020204" pitchFamily="34" charset="0"/>
                <a:cs typeface="Arial"/>
              </a:rPr>
              <a:t> is taken from Luke's Gospel and is </a:t>
            </a:r>
            <a:r>
              <a:rPr lang="en-CA" sz="2400" dirty="0" smtClean="0">
                <a:solidFill>
                  <a:srgbClr val="212121"/>
                </a:solidFill>
                <a:latin typeface="Candara" panose="020E0502030303020204" pitchFamily="34" charset="0"/>
                <a:cs typeface="Arial"/>
              </a:rPr>
              <a:t/>
            </a:r>
            <a:br>
              <a:rPr lang="en-CA" sz="2400" dirty="0" smtClean="0">
                <a:solidFill>
                  <a:srgbClr val="212121"/>
                </a:solidFill>
                <a:latin typeface="Candara" panose="020E0502030303020204" pitchFamily="34" charset="0"/>
                <a:cs typeface="Arial"/>
              </a:rPr>
            </a:br>
            <a:r>
              <a:rPr lang="en-CA" sz="2400" dirty="0" smtClean="0">
                <a:solidFill>
                  <a:srgbClr val="212121"/>
                </a:solidFill>
                <a:latin typeface="Candara" panose="020E0502030303020204" pitchFamily="34" charset="0"/>
                <a:cs typeface="Arial"/>
              </a:rPr>
              <a:t>Mary's </a:t>
            </a:r>
            <a:r>
              <a:rPr lang="en-CA" sz="2400" dirty="0">
                <a:solidFill>
                  <a:srgbClr val="212121"/>
                </a:solidFill>
                <a:latin typeface="Candara" panose="020E0502030303020204" pitchFamily="34" charset="0"/>
                <a:cs typeface="Arial"/>
              </a:rPr>
              <a:t>hymn of praise to the Lord.</a:t>
            </a:r>
          </a:p>
          <a:p>
            <a:pPr>
              <a:lnSpc>
                <a:spcPts val="1780"/>
              </a:lnSpc>
            </a:pPr>
            <a:endParaRPr lang="en-CA" sz="1576" dirty="0">
              <a:solidFill>
                <a:srgbClr val="000000"/>
              </a:solidFill>
            </a:endParaRPr>
          </a:p>
        </p:txBody>
      </p:sp>
      <p:sp>
        <p:nvSpPr>
          <p:cNvPr id="10" name="TextBox 10"/>
          <p:cNvSpPr txBox="1"/>
          <p:nvPr/>
        </p:nvSpPr>
        <p:spPr>
          <a:xfrm>
            <a:off x="8969276" y="9105896"/>
            <a:ext cx="9306806" cy="1338828"/>
          </a:xfrm>
          <a:prstGeom prst="rect">
            <a:avLst/>
          </a:prstGeom>
          <a:noFill/>
        </p:spPr>
        <p:txBody>
          <a:bodyPr vert="horz" wrap="square" lIns="0" tIns="0" rIns="0" bIns="0" rtlCol="0">
            <a:spAutoFit/>
          </a:bodyPr>
          <a:lstStyle/>
          <a:p>
            <a:pPr>
              <a:lnSpc>
                <a:spcPct val="150000"/>
              </a:lnSpc>
            </a:pPr>
            <a:r>
              <a:rPr lang="en-CA" sz="2400" dirty="0">
                <a:solidFill>
                  <a:srgbClr val="212121"/>
                </a:solidFill>
                <a:latin typeface="Candara" panose="020E0502030303020204" pitchFamily="34" charset="0"/>
                <a:cs typeface="Arial"/>
              </a:rPr>
              <a:t>There are many other prayers dedicated to Mary included </a:t>
            </a:r>
            <a:r>
              <a:rPr lang="en-CA" sz="2400" b="1" dirty="0">
                <a:solidFill>
                  <a:srgbClr val="212121"/>
                </a:solidFill>
                <a:latin typeface="Candara" panose="020E0502030303020204" pitchFamily="34" charset="0"/>
                <a:cs typeface="Arial Bold"/>
              </a:rPr>
              <a:t>Hail Holy </a:t>
            </a:r>
            <a:r>
              <a:rPr lang="en-CA" sz="2400" b="1" dirty="0" smtClean="0">
                <a:solidFill>
                  <a:srgbClr val="212121"/>
                </a:solidFill>
                <a:latin typeface="Candara" panose="020E0502030303020204" pitchFamily="34" charset="0"/>
                <a:cs typeface="Arial Bold"/>
              </a:rPr>
              <a:t>Queen, </a:t>
            </a:r>
            <a:r>
              <a:rPr lang="en-CA" sz="2400" dirty="0" smtClean="0">
                <a:solidFill>
                  <a:srgbClr val="212121"/>
                </a:solidFill>
                <a:latin typeface="Candara" panose="020E0502030303020204" pitchFamily="34" charset="0"/>
                <a:cs typeface="Arial Bold"/>
              </a:rPr>
              <a:t>the</a:t>
            </a:r>
            <a:r>
              <a:rPr lang="en-CA" sz="2400" b="1" dirty="0" smtClean="0">
                <a:solidFill>
                  <a:srgbClr val="212121"/>
                </a:solidFill>
                <a:latin typeface="Candara" panose="020E0502030303020204" pitchFamily="34" charset="0"/>
                <a:cs typeface="Arial Bold"/>
              </a:rPr>
              <a:t> Angelus</a:t>
            </a:r>
            <a:r>
              <a:rPr lang="en-CA" sz="2400" dirty="0" smtClean="0">
                <a:solidFill>
                  <a:srgbClr val="212121"/>
                </a:solidFill>
                <a:latin typeface="Candara" panose="020E0502030303020204" pitchFamily="34" charset="0"/>
                <a:cs typeface="Arial"/>
              </a:rPr>
              <a:t> </a:t>
            </a:r>
            <a:r>
              <a:rPr lang="en-CA" sz="2400" dirty="0">
                <a:solidFill>
                  <a:srgbClr val="212121"/>
                </a:solidFill>
                <a:latin typeface="Candara" panose="020E0502030303020204" pitchFamily="34" charset="0"/>
                <a:cs typeface="Arial"/>
              </a:rPr>
              <a:t>and the </a:t>
            </a:r>
            <a:r>
              <a:rPr lang="en-CA" sz="2400" b="1" dirty="0" err="1">
                <a:solidFill>
                  <a:srgbClr val="212121"/>
                </a:solidFill>
                <a:latin typeface="Candara" panose="020E0502030303020204" pitchFamily="34" charset="0"/>
                <a:cs typeface="Arial Bold"/>
              </a:rPr>
              <a:t>Memorare</a:t>
            </a:r>
            <a:r>
              <a:rPr lang="en-CA" sz="1576" dirty="0">
                <a:solidFill>
                  <a:srgbClr val="212121"/>
                </a:solidFill>
                <a:latin typeface="Arial"/>
                <a:cs typeface="Arial"/>
              </a:rPr>
              <a:t>.</a:t>
            </a:r>
          </a:p>
          <a:p>
            <a:pPr>
              <a:lnSpc>
                <a:spcPts val="1780"/>
              </a:lnSpc>
            </a:pPr>
            <a:endParaRPr lang="en-CA" sz="1576"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935088" y="1104702"/>
            <a:ext cx="7852665" cy="5027017"/>
          </a:xfrm>
          <a:prstGeom prst="rect">
            <a:avLst/>
          </a:prstGeom>
          <a:noFill/>
        </p:spPr>
        <p:txBody>
          <a:bodyPr vert="horz" wrap="square" lIns="0" tIns="0" rIns="0" bIns="0" rtlCol="0">
            <a:spAutoFit/>
          </a:bodyPr>
          <a:lstStyle/>
          <a:p>
            <a:pPr algn="ctr">
              <a:lnSpc>
                <a:spcPts val="9775"/>
              </a:lnSpc>
            </a:pPr>
            <a:r>
              <a:rPr lang="en-CA" sz="19900" b="1" dirty="0">
                <a:solidFill>
                  <a:srgbClr val="FFFF00"/>
                </a:solidFill>
                <a:latin typeface="Candara" panose="020E0502030303020204" pitchFamily="34" charset="0"/>
                <a:cs typeface="Arial Bold"/>
              </a:rPr>
              <a:t>LET </a:t>
            </a:r>
            <a:r>
              <a:rPr lang="en-CA" sz="19900" b="1" dirty="0" smtClean="0">
                <a:solidFill>
                  <a:srgbClr val="FFFF00"/>
                </a:solidFill>
                <a:latin typeface="Candara" panose="020E0502030303020204" pitchFamily="34" charset="0"/>
                <a:cs typeface="Arial Bold"/>
              </a:rPr>
              <a:t>US</a:t>
            </a:r>
          </a:p>
          <a:p>
            <a:pPr algn="ctr">
              <a:lnSpc>
                <a:spcPts val="9775"/>
              </a:lnSpc>
            </a:pPr>
            <a:endParaRPr lang="en-CA" sz="19900" b="1" dirty="0" smtClean="0">
              <a:solidFill>
                <a:srgbClr val="FFFF00"/>
              </a:solidFill>
              <a:latin typeface="Candara" panose="020E0502030303020204" pitchFamily="34" charset="0"/>
              <a:cs typeface="Arial Bold"/>
            </a:endParaRPr>
          </a:p>
          <a:p>
            <a:pPr algn="ctr">
              <a:lnSpc>
                <a:spcPts val="9775"/>
              </a:lnSpc>
            </a:pPr>
            <a:r>
              <a:rPr lang="en-CA" sz="19900" b="1" dirty="0" smtClean="0">
                <a:solidFill>
                  <a:srgbClr val="FFFF00"/>
                </a:solidFill>
                <a:latin typeface="Candara" panose="020E0502030303020204" pitchFamily="34" charset="0"/>
                <a:cs typeface="Arial Bold"/>
              </a:rPr>
              <a:t> </a:t>
            </a:r>
            <a:r>
              <a:rPr lang="en-CA" sz="19900" b="1" dirty="0">
                <a:solidFill>
                  <a:srgbClr val="FFFF00"/>
                </a:solidFill>
                <a:latin typeface="Candara" panose="020E0502030303020204" pitchFamily="34" charset="0"/>
                <a:cs typeface="Arial Bold"/>
              </a:rPr>
              <a:t>PRAY</a:t>
            </a:r>
          </a:p>
          <a:p>
            <a:pPr>
              <a:lnSpc>
                <a:spcPts val="9775"/>
              </a:lnSpc>
            </a:pPr>
            <a:endParaRPr lang="en-CA" sz="8490" dirty="0">
              <a:solidFill>
                <a:srgbClr val="000000"/>
              </a:solidFill>
            </a:endParaRPr>
          </a:p>
        </p:txBody>
      </p:sp>
      <p:pic>
        <p:nvPicPr>
          <p:cNvPr id="4" name="Picture 2" descr="Image result for loyola press retrea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264" y="5057697"/>
            <a:ext cx="48768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lizabeth wang mary"/>
          <p:cNvPicPr>
            <a:picLocks noChangeAspect="1" noChangeArrowheads="1"/>
          </p:cNvPicPr>
          <p:nvPr/>
        </p:nvPicPr>
        <p:blipFill rotWithShape="1">
          <a:blip r:embed="rId5">
            <a:extLst>
              <a:ext uri="{28A0092B-C50C-407E-A947-70E740481C1C}">
                <a14:useLocalDpi xmlns:a14="http://schemas.microsoft.com/office/drawing/2010/main" val="0"/>
              </a:ext>
            </a:extLst>
          </a:blip>
          <a:srcRect b="11274"/>
          <a:stretch/>
        </p:blipFill>
        <p:spPr bwMode="auto">
          <a:xfrm>
            <a:off x="9288016" y="524419"/>
            <a:ext cx="8352928" cy="9225617"/>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pic>
        <p:nvPicPr>
          <p:cNvPr id="6" name="Picture 2" descr="Image result for diocese of westminster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39" y="8501749"/>
            <a:ext cx="1428437" cy="142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728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3" cstate="print"/>
          <a:srcRect l="47637"/>
          <a:stretch/>
        </p:blipFill>
        <p:spPr>
          <a:xfrm>
            <a:off x="8711952" y="0"/>
            <a:ext cx="9576048" cy="10274300"/>
          </a:xfrm>
          <a:prstGeom prst="rect">
            <a:avLst/>
          </a:prstGeom>
        </p:spPr>
      </p:pic>
      <p:sp>
        <p:nvSpPr>
          <p:cNvPr id="13" name="TextBox 2"/>
          <p:cNvSpPr txBox="1"/>
          <p:nvPr/>
        </p:nvSpPr>
        <p:spPr>
          <a:xfrm>
            <a:off x="9869276" y="267274"/>
            <a:ext cx="6577955" cy="1925784"/>
          </a:xfrm>
          <a:prstGeom prst="rect">
            <a:avLst/>
          </a:prstGeom>
          <a:noFill/>
        </p:spPr>
        <p:txBody>
          <a:bodyPr vert="horz" wrap="none" lIns="0" tIns="0" rIns="0" bIns="0" rtlCol="0">
            <a:spAutoFit/>
          </a:bodyPr>
          <a:lstStyle/>
          <a:p>
            <a:pPr algn="ctr">
              <a:lnSpc>
                <a:spcPts val="5000"/>
              </a:lnSpc>
            </a:pPr>
            <a:r>
              <a:rPr lang="en-CA" sz="6000" b="1" dirty="0">
                <a:solidFill>
                  <a:srgbClr val="60E8DC"/>
                </a:solidFill>
                <a:latin typeface="Candara" panose="020E0502030303020204" pitchFamily="34" charset="0"/>
                <a:cs typeface="Arial Bold"/>
              </a:rPr>
              <a:t>WHAT ARE MARIAN</a:t>
            </a:r>
            <a:br>
              <a:rPr lang="en-CA" sz="6000" b="1" dirty="0">
                <a:solidFill>
                  <a:srgbClr val="60E8DC"/>
                </a:solidFill>
                <a:latin typeface="Candara" panose="020E0502030303020204" pitchFamily="34" charset="0"/>
                <a:cs typeface="Arial Bold"/>
              </a:rPr>
            </a:br>
            <a:r>
              <a:rPr lang="en-CA" sz="6000" b="1" dirty="0">
                <a:solidFill>
                  <a:srgbClr val="60E8DC"/>
                </a:solidFill>
                <a:latin typeface="Candara" panose="020E0502030303020204" pitchFamily="34" charset="0"/>
                <a:cs typeface="Arial Bold"/>
              </a:rPr>
              <a:t>APPARITIONS?</a:t>
            </a:r>
          </a:p>
          <a:p>
            <a:pPr>
              <a:lnSpc>
                <a:spcPts val="5000"/>
              </a:lnSpc>
            </a:pPr>
            <a:endParaRPr lang="en-CA" sz="4800" dirty="0">
              <a:solidFill>
                <a:srgbClr val="000000"/>
              </a:solidFill>
            </a:endParaRPr>
          </a:p>
        </p:txBody>
      </p:sp>
      <p:sp>
        <p:nvSpPr>
          <p:cNvPr id="3" name="TextBox 3"/>
          <p:cNvSpPr txBox="1"/>
          <p:nvPr/>
        </p:nvSpPr>
        <p:spPr>
          <a:xfrm>
            <a:off x="9288016" y="1793405"/>
            <a:ext cx="8152436" cy="615553"/>
          </a:xfrm>
          <a:prstGeom prst="rect">
            <a:avLst/>
          </a:prstGeom>
          <a:noFill/>
        </p:spPr>
        <p:txBody>
          <a:bodyPr vert="horz" wrap="square" lIns="0" tIns="0" rIns="0" bIns="0" rtlCol="0">
            <a:spAutoFit/>
          </a:bodyPr>
          <a:lstStyle/>
          <a:p>
            <a:pPr algn="ctr">
              <a:lnSpc>
                <a:spcPts val="2415"/>
              </a:lnSpc>
            </a:pPr>
            <a:r>
              <a:rPr lang="en-CA" sz="4000" dirty="0" smtClean="0">
                <a:solidFill>
                  <a:srgbClr val="212121"/>
                </a:solidFill>
                <a:latin typeface="Candara" panose="020E0502030303020204" pitchFamily="34" charset="0"/>
                <a:cs typeface="Arial Bold"/>
              </a:rPr>
              <a:t>Revelations and Messages</a:t>
            </a:r>
            <a:endParaRPr lang="en-CA" sz="4000" dirty="0">
              <a:solidFill>
                <a:srgbClr val="212121"/>
              </a:solidFill>
              <a:latin typeface="Candara" panose="020E0502030303020204" pitchFamily="34" charset="0"/>
              <a:cs typeface="Arial Bold"/>
            </a:endParaRPr>
          </a:p>
          <a:p>
            <a:pPr>
              <a:lnSpc>
                <a:spcPts val="2415"/>
              </a:lnSpc>
            </a:pPr>
            <a:endParaRPr lang="en-CA" sz="2100" dirty="0">
              <a:solidFill>
                <a:srgbClr val="000000"/>
              </a:solidFill>
            </a:endParaRPr>
          </a:p>
        </p:txBody>
      </p:sp>
      <p:sp>
        <p:nvSpPr>
          <p:cNvPr id="4" name="TextBox 4"/>
          <p:cNvSpPr txBox="1"/>
          <p:nvPr/>
        </p:nvSpPr>
        <p:spPr>
          <a:xfrm>
            <a:off x="8944992" y="2214805"/>
            <a:ext cx="8928991" cy="1051570"/>
          </a:xfrm>
          <a:prstGeom prst="rect">
            <a:avLst/>
          </a:prstGeom>
          <a:noFill/>
        </p:spPr>
        <p:txBody>
          <a:bodyPr vert="horz" wrap="square" lIns="0" tIns="0" rIns="0" bIns="0" rtlCol="0">
            <a:spAutoFit/>
          </a:bodyPr>
          <a:lstStyle/>
          <a:p>
            <a:pPr algn="ctr">
              <a:lnSpc>
                <a:spcPts val="4100"/>
              </a:lnSpc>
            </a:pPr>
            <a:r>
              <a:rPr lang="en-CA" sz="2822" spc="-10" dirty="0">
                <a:solidFill>
                  <a:srgbClr val="0066CC"/>
                </a:solidFill>
                <a:latin typeface="Candara" panose="020E0502030303020204" pitchFamily="34" charset="0"/>
                <a:cs typeface="Arial Italic"/>
              </a:rPr>
              <a:t>Prophecies and calls to prayer </a:t>
            </a:r>
            <a:r>
              <a:rPr lang="en-CA" sz="2822" spc="-10" dirty="0" smtClean="0">
                <a:solidFill>
                  <a:srgbClr val="0066CC"/>
                </a:solidFill>
                <a:latin typeface="Candara" panose="020E0502030303020204" pitchFamily="34" charset="0"/>
                <a:cs typeface="Arial Italic"/>
              </a:rPr>
              <a:t>and</a:t>
            </a:r>
            <a:r>
              <a:rPr lang="en-CA" sz="2971" dirty="0">
                <a:solidFill>
                  <a:srgbClr val="0066CC"/>
                </a:solidFill>
                <a:latin typeface="Candara" panose="020E0502030303020204" pitchFamily="34" charset="0"/>
              </a:rPr>
              <a:t> </a:t>
            </a:r>
            <a:r>
              <a:rPr lang="en-CA" sz="2822" spc="-10" dirty="0" smtClean="0">
                <a:solidFill>
                  <a:srgbClr val="0066CC"/>
                </a:solidFill>
                <a:latin typeface="Candara" panose="020E0502030303020204" pitchFamily="34" charset="0"/>
                <a:cs typeface="Arial Italic"/>
              </a:rPr>
              <a:t>conversion</a:t>
            </a:r>
            <a:endParaRPr lang="en-CA" sz="2822" spc="-10" dirty="0">
              <a:solidFill>
                <a:srgbClr val="0066CC"/>
              </a:solidFill>
              <a:latin typeface="Candara" panose="020E0502030303020204" pitchFamily="34" charset="0"/>
              <a:cs typeface="Arial Italic"/>
            </a:endParaRPr>
          </a:p>
          <a:p>
            <a:pPr>
              <a:lnSpc>
                <a:spcPts val="4100"/>
              </a:lnSpc>
            </a:pPr>
            <a:endParaRPr lang="en-CA" sz="2971" dirty="0">
              <a:solidFill>
                <a:srgbClr val="000000"/>
              </a:solidFill>
            </a:endParaRPr>
          </a:p>
        </p:txBody>
      </p:sp>
      <p:sp>
        <p:nvSpPr>
          <p:cNvPr id="5" name="TextBox 5"/>
          <p:cNvSpPr txBox="1"/>
          <p:nvPr/>
        </p:nvSpPr>
        <p:spPr>
          <a:xfrm>
            <a:off x="9008492" y="2778844"/>
            <a:ext cx="9216008" cy="2111604"/>
          </a:xfrm>
          <a:prstGeom prst="rect">
            <a:avLst/>
          </a:prstGeom>
          <a:noFill/>
        </p:spPr>
        <p:txBody>
          <a:bodyPr vert="horz" wrap="square" lIns="0" tIns="0" rIns="0" bIns="0" rtlCol="0">
            <a:spAutoFit/>
          </a:bodyPr>
          <a:lstStyle/>
          <a:p>
            <a:pPr>
              <a:lnSpc>
                <a:spcPct val="150000"/>
              </a:lnSpc>
            </a:pPr>
            <a:r>
              <a:rPr lang="en-CA" sz="2000" dirty="0">
                <a:solidFill>
                  <a:srgbClr val="212121"/>
                </a:solidFill>
                <a:latin typeface="Candara" panose="020E0502030303020204" pitchFamily="34" charset="0"/>
                <a:cs typeface="Arial Bold"/>
              </a:rPr>
              <a:t>"Throughout the ages, there have been so-called 'private' revelations, some of </a:t>
            </a:r>
            <a:r>
              <a:rPr lang="en-CA" sz="2000" dirty="0" smtClean="0">
                <a:solidFill>
                  <a:srgbClr val="212121"/>
                </a:solidFill>
                <a:latin typeface="Candara" panose="020E0502030303020204" pitchFamily="34" charset="0"/>
                <a:cs typeface="Arial Bold"/>
              </a:rPr>
              <a:t>which</a:t>
            </a:r>
            <a:r>
              <a:rPr lang="en-CA" sz="2000" dirty="0">
                <a:solidFill>
                  <a:srgbClr val="000000"/>
                </a:solidFill>
                <a:latin typeface="Candara" panose="020E0502030303020204" pitchFamily="34" charset="0"/>
              </a:rPr>
              <a:t> </a:t>
            </a:r>
            <a:r>
              <a:rPr lang="en-CA" sz="2000" dirty="0" smtClean="0">
                <a:solidFill>
                  <a:srgbClr val="000000"/>
                </a:solidFill>
                <a:latin typeface="Candara" panose="020E0502030303020204" pitchFamily="34" charset="0"/>
              </a:rPr>
              <a:t>h</a:t>
            </a:r>
            <a:r>
              <a:rPr lang="en-CA" sz="2000" dirty="0" smtClean="0">
                <a:solidFill>
                  <a:srgbClr val="212121"/>
                </a:solidFill>
                <a:latin typeface="Candara" panose="020E0502030303020204" pitchFamily="34" charset="0"/>
                <a:cs typeface="Arial Bold"/>
              </a:rPr>
              <a:t>ave </a:t>
            </a:r>
            <a:r>
              <a:rPr lang="en-CA" sz="2000" dirty="0">
                <a:solidFill>
                  <a:srgbClr val="212121"/>
                </a:solidFill>
                <a:latin typeface="Candara" panose="020E0502030303020204" pitchFamily="34" charset="0"/>
                <a:cs typeface="Arial Bold"/>
              </a:rPr>
              <a:t>been recognised by the authority of the Church. They do not belong, however,</a:t>
            </a:r>
            <a:r>
              <a:rPr lang="en-CA" sz="2000" dirty="0">
                <a:solidFill>
                  <a:srgbClr val="000000"/>
                </a:solidFill>
                <a:latin typeface="Candara" panose="020E0502030303020204" pitchFamily="34" charset="0"/>
              </a:rPr>
              <a:t/>
            </a:r>
            <a:br>
              <a:rPr lang="en-CA" sz="2000" dirty="0">
                <a:solidFill>
                  <a:srgbClr val="000000"/>
                </a:solidFill>
                <a:latin typeface="Candara" panose="020E0502030303020204" pitchFamily="34" charset="0"/>
              </a:rPr>
            </a:br>
            <a:r>
              <a:rPr lang="en-CA" sz="2000" dirty="0">
                <a:solidFill>
                  <a:srgbClr val="212121"/>
                </a:solidFill>
                <a:latin typeface="Candara" panose="020E0502030303020204" pitchFamily="34" charset="0"/>
                <a:cs typeface="Arial Bold"/>
              </a:rPr>
              <a:t>to the deposit of faith. It is not their role to improve </a:t>
            </a:r>
            <a:r>
              <a:rPr lang="en-CA" sz="2000" dirty="0" smtClean="0">
                <a:solidFill>
                  <a:srgbClr val="212121"/>
                </a:solidFill>
                <a:latin typeface="Candara" panose="020E0502030303020204" pitchFamily="34" charset="0"/>
                <a:cs typeface="Arial Bold"/>
              </a:rPr>
              <a:t>or complete </a:t>
            </a:r>
            <a:r>
              <a:rPr lang="en-CA" sz="2000" dirty="0">
                <a:solidFill>
                  <a:srgbClr val="212121"/>
                </a:solidFill>
                <a:latin typeface="Candara" panose="020E0502030303020204" pitchFamily="34" charset="0"/>
                <a:cs typeface="Arial Bold"/>
              </a:rPr>
              <a:t>Christ's </a:t>
            </a:r>
            <a:r>
              <a:rPr lang="en-CA" sz="2000" dirty="0" smtClean="0">
                <a:solidFill>
                  <a:srgbClr val="212121"/>
                </a:solidFill>
                <a:latin typeface="Candara" panose="020E0502030303020204" pitchFamily="34" charset="0"/>
                <a:cs typeface="Arial Bold"/>
              </a:rPr>
              <a:t>definitive</a:t>
            </a:r>
            <a:r>
              <a:rPr lang="en-CA" sz="2000" dirty="0">
                <a:solidFill>
                  <a:srgbClr val="000000"/>
                </a:solidFill>
                <a:latin typeface="Candara" panose="020E0502030303020204" pitchFamily="34" charset="0"/>
              </a:rPr>
              <a:t> </a:t>
            </a:r>
            <a:r>
              <a:rPr lang="en-CA" sz="2000" dirty="0" smtClean="0">
                <a:solidFill>
                  <a:srgbClr val="212121"/>
                </a:solidFill>
                <a:latin typeface="Candara" panose="020E0502030303020204" pitchFamily="34" charset="0"/>
                <a:cs typeface="Arial Bold"/>
              </a:rPr>
              <a:t>Revelation</a:t>
            </a:r>
            <a:r>
              <a:rPr lang="en-CA" sz="2000" dirty="0">
                <a:solidFill>
                  <a:srgbClr val="212121"/>
                </a:solidFill>
                <a:latin typeface="Candara" panose="020E0502030303020204" pitchFamily="34" charset="0"/>
                <a:cs typeface="Arial Bold"/>
              </a:rPr>
              <a:t>, but to help live more fully by it in a certain period of history."</a:t>
            </a:r>
            <a:r>
              <a:rPr lang="en-CA" sz="2000" dirty="0">
                <a:solidFill>
                  <a:srgbClr val="212121"/>
                </a:solidFill>
                <a:latin typeface="Candara" panose="020E0502030303020204" pitchFamily="34" charset="0"/>
                <a:cs typeface="Arial"/>
              </a:rPr>
              <a:t> (CCC 67)</a:t>
            </a:r>
          </a:p>
          <a:p>
            <a:pPr>
              <a:lnSpc>
                <a:spcPts val="2165"/>
              </a:lnSpc>
            </a:pPr>
            <a:endParaRPr lang="en-CA" sz="1576" dirty="0">
              <a:solidFill>
                <a:srgbClr val="000000"/>
              </a:solidFill>
            </a:endParaRPr>
          </a:p>
        </p:txBody>
      </p:sp>
      <p:sp>
        <p:nvSpPr>
          <p:cNvPr id="6" name="TextBox 6"/>
          <p:cNvSpPr txBox="1"/>
          <p:nvPr/>
        </p:nvSpPr>
        <p:spPr>
          <a:xfrm>
            <a:off x="9177834" y="4564690"/>
            <a:ext cx="8877323" cy="2446824"/>
          </a:xfrm>
          <a:prstGeom prst="rect">
            <a:avLst/>
          </a:prstGeom>
          <a:noFill/>
        </p:spPr>
        <p:txBody>
          <a:bodyPr vert="horz" wrap="square" lIns="0" tIns="0" rIns="0" bIns="0" rtlCol="0">
            <a:spAutoFit/>
          </a:bodyPr>
          <a:lstStyle/>
          <a:p>
            <a:pPr algn="ctr">
              <a:lnSpc>
                <a:spcPct val="150000"/>
              </a:lnSpc>
            </a:pPr>
            <a:r>
              <a:rPr lang="en-CA" sz="2400" dirty="0">
                <a:solidFill>
                  <a:srgbClr val="0066CC"/>
                </a:solidFill>
                <a:latin typeface="Candara" panose="020E0502030303020204" pitchFamily="34" charset="0"/>
                <a:cs typeface="Arial"/>
              </a:rPr>
              <a:t>These include among many others</a:t>
            </a:r>
            <a:r>
              <a:rPr lang="en-CA" sz="2400" dirty="0" smtClean="0">
                <a:solidFill>
                  <a:srgbClr val="0066CC"/>
                </a:solidFill>
                <a:latin typeface="Candara" panose="020E0502030303020204" pitchFamily="34" charset="0"/>
                <a:cs typeface="Arial"/>
              </a:rPr>
              <a:t>:</a:t>
            </a:r>
          </a:p>
          <a:p>
            <a:pPr algn="ctr">
              <a:lnSpc>
                <a:spcPct val="150000"/>
              </a:lnSpc>
            </a:pPr>
            <a:r>
              <a:rPr lang="en-CA" sz="2400" dirty="0" smtClean="0">
                <a:solidFill>
                  <a:srgbClr val="0066CC"/>
                </a:solidFill>
                <a:latin typeface="Candara" panose="020E0502030303020204" pitchFamily="34" charset="0"/>
                <a:cs typeface="Arial"/>
              </a:rPr>
              <a:t>Our Lady of Fatima</a:t>
            </a:r>
          </a:p>
          <a:p>
            <a:pPr algn="ctr">
              <a:lnSpc>
                <a:spcPct val="150000"/>
              </a:lnSpc>
            </a:pPr>
            <a:r>
              <a:rPr lang="en-CA" sz="2400" dirty="0" smtClean="0">
                <a:solidFill>
                  <a:srgbClr val="0066CC"/>
                </a:solidFill>
                <a:latin typeface="Candara" panose="020E0502030303020204" pitchFamily="34" charset="0"/>
                <a:cs typeface="Arial"/>
              </a:rPr>
              <a:t>Our Lady of Guadalupe</a:t>
            </a:r>
          </a:p>
          <a:p>
            <a:pPr algn="ctr">
              <a:lnSpc>
                <a:spcPct val="150000"/>
              </a:lnSpc>
            </a:pPr>
            <a:r>
              <a:rPr lang="en-CA" sz="2400" dirty="0" smtClean="0">
                <a:solidFill>
                  <a:srgbClr val="0066CC"/>
                </a:solidFill>
                <a:latin typeface="Candara" panose="020E0502030303020204" pitchFamily="34" charset="0"/>
                <a:cs typeface="Arial"/>
              </a:rPr>
              <a:t>Our Lady of Lourdes</a:t>
            </a:r>
            <a:endParaRPr lang="en-CA" sz="2400" dirty="0">
              <a:solidFill>
                <a:srgbClr val="0066CC"/>
              </a:solidFill>
              <a:latin typeface="Candara" panose="020E0502030303020204" pitchFamily="34" charset="0"/>
              <a:cs typeface="Arial"/>
            </a:endParaRPr>
          </a:p>
          <a:p>
            <a:pPr>
              <a:lnSpc>
                <a:spcPts val="1780"/>
              </a:lnSpc>
            </a:pPr>
            <a:endParaRPr lang="en-CA" sz="1576" dirty="0">
              <a:solidFill>
                <a:srgbClr val="000000"/>
              </a:solidFill>
            </a:endParaRPr>
          </a:p>
        </p:txBody>
      </p:sp>
      <p:sp>
        <p:nvSpPr>
          <p:cNvPr id="9" name="TextBox 9"/>
          <p:cNvSpPr txBox="1"/>
          <p:nvPr/>
        </p:nvSpPr>
        <p:spPr>
          <a:xfrm>
            <a:off x="8858184" y="6702196"/>
            <a:ext cx="9343008" cy="2111604"/>
          </a:xfrm>
          <a:prstGeom prst="rect">
            <a:avLst/>
          </a:prstGeom>
          <a:noFill/>
        </p:spPr>
        <p:txBody>
          <a:bodyPr vert="horz" wrap="square" lIns="0" tIns="0" rIns="0" bIns="0" rtlCol="0">
            <a:spAutoFit/>
          </a:bodyPr>
          <a:lstStyle/>
          <a:p>
            <a:pPr>
              <a:lnSpc>
                <a:spcPct val="150000"/>
              </a:lnSpc>
            </a:pPr>
            <a:r>
              <a:rPr lang="en-CA" sz="2000" dirty="0">
                <a:solidFill>
                  <a:srgbClr val="212121"/>
                </a:solidFill>
                <a:latin typeface="Candara" panose="020E0502030303020204" pitchFamily="34" charset="0"/>
                <a:cs typeface="Arial"/>
              </a:rPr>
              <a:t>All apparitions are investigated and some are confirmed by the Holy See. Ultimately it</a:t>
            </a:r>
            <a:r>
              <a:rPr lang="en-CA" sz="2000" dirty="0">
                <a:solidFill>
                  <a:srgbClr val="000000"/>
                </a:solidFill>
                <a:latin typeface="Candara" panose="020E0502030303020204" pitchFamily="34" charset="0"/>
              </a:rPr>
              <a:t/>
            </a:r>
            <a:br>
              <a:rPr lang="en-CA" sz="2000" dirty="0">
                <a:solidFill>
                  <a:srgbClr val="000000"/>
                </a:solidFill>
                <a:latin typeface="Candara" panose="020E0502030303020204" pitchFamily="34" charset="0"/>
              </a:rPr>
            </a:br>
            <a:r>
              <a:rPr lang="en-CA" sz="2000" dirty="0">
                <a:solidFill>
                  <a:srgbClr val="212121"/>
                </a:solidFill>
                <a:latin typeface="Candara" panose="020E0502030303020204" pitchFamily="34" charset="0"/>
                <a:cs typeface="Arial"/>
              </a:rPr>
              <a:t>is up to Catholics how much thought they give to these apparitions and messages.</a:t>
            </a:r>
            <a:r>
              <a:rPr lang="en-CA" sz="2000" dirty="0">
                <a:solidFill>
                  <a:srgbClr val="000000"/>
                </a:solidFill>
                <a:latin typeface="Candara" panose="020E0502030303020204" pitchFamily="34" charset="0"/>
              </a:rPr>
              <a:t/>
            </a:r>
            <a:br>
              <a:rPr lang="en-CA" sz="2000" dirty="0">
                <a:solidFill>
                  <a:srgbClr val="000000"/>
                </a:solidFill>
                <a:latin typeface="Candara" panose="020E0502030303020204" pitchFamily="34" charset="0"/>
              </a:rPr>
            </a:br>
            <a:r>
              <a:rPr lang="en-CA" sz="2000" dirty="0">
                <a:solidFill>
                  <a:srgbClr val="212121"/>
                </a:solidFill>
                <a:latin typeface="Candara" panose="020E0502030303020204" pitchFamily="34" charset="0"/>
                <a:cs typeface="Arial"/>
              </a:rPr>
              <a:t>Some find that they are a nudge towards conversion, repentance and prayer while</a:t>
            </a:r>
            <a:r>
              <a:rPr lang="en-CA" sz="2000" dirty="0">
                <a:solidFill>
                  <a:srgbClr val="000000"/>
                </a:solidFill>
                <a:latin typeface="Candara" panose="020E0502030303020204" pitchFamily="34" charset="0"/>
              </a:rPr>
              <a:t/>
            </a:r>
            <a:br>
              <a:rPr lang="en-CA" sz="2000" dirty="0">
                <a:solidFill>
                  <a:srgbClr val="000000"/>
                </a:solidFill>
                <a:latin typeface="Candara" panose="020E0502030303020204" pitchFamily="34" charset="0"/>
              </a:rPr>
            </a:br>
            <a:r>
              <a:rPr lang="en-CA" sz="2000" dirty="0">
                <a:solidFill>
                  <a:srgbClr val="212121"/>
                </a:solidFill>
                <a:latin typeface="Candara" panose="020E0502030303020204" pitchFamily="34" charset="0"/>
                <a:cs typeface="Arial"/>
              </a:rPr>
              <a:t>others do not and may have a vibrant faith life all the same.</a:t>
            </a:r>
          </a:p>
          <a:p>
            <a:pPr>
              <a:lnSpc>
                <a:spcPts val="2200"/>
              </a:lnSpc>
            </a:pPr>
            <a:endParaRPr lang="en-CA" sz="1576" dirty="0">
              <a:solidFill>
                <a:srgbClr val="000000"/>
              </a:solidFill>
            </a:endParaRPr>
          </a:p>
        </p:txBody>
      </p:sp>
      <p:sp>
        <p:nvSpPr>
          <p:cNvPr id="10" name="TextBox 10"/>
          <p:cNvSpPr txBox="1"/>
          <p:nvPr/>
        </p:nvSpPr>
        <p:spPr>
          <a:xfrm>
            <a:off x="12399014" y="8619685"/>
            <a:ext cx="2434962" cy="718145"/>
          </a:xfrm>
          <a:prstGeom prst="rect">
            <a:avLst/>
          </a:prstGeom>
          <a:noFill/>
        </p:spPr>
        <p:txBody>
          <a:bodyPr vert="horz" wrap="none" lIns="0" tIns="0" rIns="0" bIns="0" rtlCol="0">
            <a:spAutoFit/>
          </a:bodyPr>
          <a:lstStyle/>
          <a:p>
            <a:pPr>
              <a:lnSpc>
                <a:spcPts val="2760"/>
              </a:lnSpc>
            </a:pPr>
            <a:r>
              <a:rPr lang="en-CA" sz="2400" dirty="0" smtClean="0">
                <a:solidFill>
                  <a:srgbClr val="0000FF"/>
                </a:solidFill>
                <a:latin typeface="Candara" panose="020E0502030303020204" pitchFamily="34" charset="0"/>
                <a:cs typeface="Arial"/>
              </a:rPr>
              <a:t>REFLECT/DISCUSS:</a:t>
            </a:r>
            <a:endParaRPr lang="en-CA" sz="2400" dirty="0">
              <a:solidFill>
                <a:srgbClr val="0000FF"/>
              </a:solidFill>
              <a:latin typeface="Candara" panose="020E0502030303020204" pitchFamily="34" charset="0"/>
              <a:cs typeface="Arial"/>
            </a:endParaRPr>
          </a:p>
          <a:p>
            <a:pPr>
              <a:lnSpc>
                <a:spcPts val="2760"/>
              </a:lnSpc>
            </a:pPr>
            <a:endParaRPr lang="en-CA" sz="2400" dirty="0">
              <a:solidFill>
                <a:srgbClr val="0000FF"/>
              </a:solidFill>
            </a:endParaRPr>
          </a:p>
        </p:txBody>
      </p:sp>
      <p:sp>
        <p:nvSpPr>
          <p:cNvPr id="11" name="TextBox 11"/>
          <p:cNvSpPr txBox="1"/>
          <p:nvPr/>
        </p:nvSpPr>
        <p:spPr>
          <a:xfrm>
            <a:off x="8944992" y="8978758"/>
            <a:ext cx="9046666" cy="1692771"/>
          </a:xfrm>
          <a:prstGeom prst="rect">
            <a:avLst/>
          </a:prstGeom>
          <a:noFill/>
        </p:spPr>
        <p:txBody>
          <a:bodyPr vert="horz" wrap="square" lIns="0" tIns="0" rIns="0" bIns="0" rtlCol="0">
            <a:spAutoFit/>
          </a:bodyPr>
          <a:lstStyle/>
          <a:p>
            <a:pPr algn="ctr">
              <a:lnSpc>
                <a:spcPts val="3300"/>
              </a:lnSpc>
              <a:tabLst>
                <a:tab pos="330200" algn="l"/>
              </a:tabLst>
            </a:pPr>
            <a:r>
              <a:rPr lang="en-CA" sz="2400" dirty="0">
                <a:solidFill>
                  <a:srgbClr val="0000FF"/>
                </a:solidFill>
                <a:latin typeface="Candara" panose="020E0502030303020204" pitchFamily="34" charset="0"/>
                <a:cs typeface="Arial"/>
              </a:rPr>
              <a:t>How might the knowledge of revelations and messages</a:t>
            </a:r>
            <a:r>
              <a:rPr lang="en-CA" sz="2400" dirty="0">
                <a:solidFill>
                  <a:srgbClr val="0000FF"/>
                </a:solidFill>
                <a:latin typeface="Candara" panose="020E0502030303020204" pitchFamily="34" charset="0"/>
              </a:rPr>
              <a:t/>
            </a:r>
            <a:br>
              <a:rPr lang="en-CA" sz="2400" dirty="0">
                <a:solidFill>
                  <a:srgbClr val="0000FF"/>
                </a:solidFill>
                <a:latin typeface="Candara" panose="020E0502030303020204" pitchFamily="34" charset="0"/>
              </a:rPr>
            </a:br>
            <a:r>
              <a:rPr lang="en-CA" sz="2400" dirty="0" smtClean="0">
                <a:solidFill>
                  <a:srgbClr val="0000FF"/>
                </a:solidFill>
                <a:latin typeface="Candara" panose="020E0502030303020204" pitchFamily="34" charset="0"/>
                <a:cs typeface="Arial"/>
              </a:rPr>
              <a:t>affect </a:t>
            </a:r>
            <a:r>
              <a:rPr lang="en-CA" sz="2400" dirty="0">
                <a:solidFill>
                  <a:srgbClr val="0000FF"/>
                </a:solidFill>
                <a:latin typeface="Candara" panose="020E0502030303020204" pitchFamily="34" charset="0"/>
                <a:cs typeface="Arial"/>
              </a:rPr>
              <a:t>the lives of believers, including those in </a:t>
            </a:r>
            <a:r>
              <a:rPr lang="en-CA" sz="2400" dirty="0" smtClean="0">
                <a:solidFill>
                  <a:srgbClr val="0000FF"/>
                </a:solidFill>
                <a:latin typeface="Candara" panose="020E0502030303020204" pitchFamily="34" charset="0"/>
                <a:cs typeface="Arial"/>
              </a:rPr>
              <a:t>your school environment?</a:t>
            </a:r>
            <a:endParaRPr lang="en-CA" sz="2400" dirty="0">
              <a:solidFill>
                <a:srgbClr val="0000FF"/>
              </a:solidFill>
              <a:latin typeface="Candara" panose="020E0502030303020204" pitchFamily="34" charset="0"/>
              <a:cs typeface="Arial"/>
            </a:endParaRPr>
          </a:p>
          <a:p>
            <a:pPr>
              <a:lnSpc>
                <a:spcPts val="3300"/>
              </a:lnSpc>
            </a:pPr>
            <a:endParaRPr lang="en-CA" sz="2400" dirty="0">
              <a:solidFill>
                <a:srgbClr val="000000"/>
              </a:solidFill>
            </a:endParaRPr>
          </a:p>
        </p:txBody>
      </p:sp>
      <p:pic>
        <p:nvPicPr>
          <p:cNvPr id="10242" name="Picture 2" descr="Image result for still life"/>
          <p:cNvPicPr>
            <a:picLocks noChangeAspect="1" noChangeArrowheads="1"/>
          </p:cNvPicPr>
          <p:nvPr/>
        </p:nvPicPr>
        <p:blipFill rotWithShape="1">
          <a:blip r:embed="rId4">
            <a:extLst>
              <a:ext uri="{28A0092B-C50C-407E-A947-70E740481C1C}">
                <a14:useLocalDpi xmlns:a14="http://schemas.microsoft.com/office/drawing/2010/main" val="0"/>
              </a:ext>
            </a:extLst>
          </a:blip>
          <a:srcRect r="2888" b="5614"/>
          <a:stretch/>
        </p:blipFill>
        <p:spPr bwMode="auto">
          <a:xfrm>
            <a:off x="-287770" y="0"/>
            <a:ext cx="9029434" cy="10274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cstate="print"/>
          <a:stretch>
            <a:fillRect/>
          </a:stretch>
        </p:blipFill>
        <p:spPr>
          <a:xfrm>
            <a:off x="-289048" y="0"/>
            <a:ext cx="18577048" cy="10553600"/>
          </a:xfrm>
          <a:prstGeom prst="rect">
            <a:avLst/>
          </a:prstGeom>
        </p:spPr>
      </p:pic>
      <p:sp>
        <p:nvSpPr>
          <p:cNvPr id="20" name="TextBox 2"/>
          <p:cNvSpPr txBox="1"/>
          <p:nvPr/>
        </p:nvSpPr>
        <p:spPr>
          <a:xfrm>
            <a:off x="8674100" y="800100"/>
            <a:ext cx="7344969" cy="872034"/>
          </a:xfrm>
          <a:prstGeom prst="rect">
            <a:avLst/>
          </a:prstGeom>
          <a:noFill/>
        </p:spPr>
        <p:txBody>
          <a:bodyPr vert="horz" wrap="square" lIns="0" tIns="0" rIns="0" bIns="0" rtlCol="0">
            <a:spAutoFit/>
          </a:bodyPr>
          <a:lstStyle/>
          <a:p>
            <a:pPr>
              <a:lnSpc>
                <a:spcPts val="3390"/>
              </a:lnSpc>
            </a:pPr>
            <a:r>
              <a:rPr lang="en-CA" sz="4800" dirty="0">
                <a:solidFill>
                  <a:srgbClr val="212121"/>
                </a:solidFill>
                <a:latin typeface="Candara" panose="020E0502030303020204" pitchFamily="34" charset="0"/>
                <a:cs typeface="Arial Bold Italic"/>
              </a:rPr>
              <a:t>Outline of this Presentation:</a:t>
            </a:r>
          </a:p>
          <a:p>
            <a:pPr>
              <a:lnSpc>
                <a:spcPts val="3390"/>
              </a:lnSpc>
            </a:pPr>
            <a:endParaRPr lang="en-CA" sz="2971" dirty="0">
              <a:solidFill>
                <a:srgbClr val="000000"/>
              </a:solidFill>
            </a:endParaRPr>
          </a:p>
        </p:txBody>
      </p:sp>
      <p:sp>
        <p:nvSpPr>
          <p:cNvPr id="3" name="TextBox 3"/>
          <p:cNvSpPr txBox="1"/>
          <p:nvPr/>
        </p:nvSpPr>
        <p:spPr>
          <a:xfrm>
            <a:off x="8509000" y="1638300"/>
            <a:ext cx="5891677" cy="1000274"/>
          </a:xfrm>
          <a:prstGeom prst="rect">
            <a:avLst/>
          </a:prstGeom>
          <a:noFill/>
        </p:spPr>
        <p:txBody>
          <a:bodyPr vert="horz" wrap="none" lIns="0" tIns="0" rIns="0" bIns="0" rtlCol="0">
            <a:spAutoFit/>
          </a:bodyPr>
          <a:lstStyle/>
          <a:p>
            <a:pPr>
              <a:lnSpc>
                <a:spcPts val="3850"/>
              </a:lnSpc>
            </a:pPr>
            <a:r>
              <a:rPr lang="en-CA" sz="3600" spc="-10" dirty="0">
                <a:solidFill>
                  <a:srgbClr val="0000FF"/>
                </a:solidFill>
                <a:latin typeface="Candara" panose="020E0502030303020204" pitchFamily="34" charset="0"/>
                <a:cs typeface="Arial"/>
              </a:rPr>
              <a:t>1. HAIL MARY, FULL OF GRACE</a:t>
            </a:r>
          </a:p>
          <a:p>
            <a:pPr>
              <a:lnSpc>
                <a:spcPts val="3850"/>
              </a:lnSpc>
            </a:pPr>
            <a:endParaRPr lang="en-CA" sz="3365" dirty="0">
              <a:solidFill>
                <a:srgbClr val="000000"/>
              </a:solidFill>
            </a:endParaRPr>
          </a:p>
        </p:txBody>
      </p:sp>
      <p:sp>
        <p:nvSpPr>
          <p:cNvPr id="4" name="TextBox 4"/>
          <p:cNvSpPr txBox="1"/>
          <p:nvPr/>
        </p:nvSpPr>
        <p:spPr>
          <a:xfrm>
            <a:off x="8509000" y="2222500"/>
            <a:ext cx="5038239" cy="1000274"/>
          </a:xfrm>
          <a:prstGeom prst="rect">
            <a:avLst/>
          </a:prstGeom>
          <a:noFill/>
        </p:spPr>
        <p:txBody>
          <a:bodyPr vert="horz" wrap="none" lIns="0" tIns="0" rIns="0" bIns="0" rtlCol="0">
            <a:spAutoFit/>
          </a:bodyPr>
          <a:lstStyle/>
          <a:p>
            <a:pPr>
              <a:lnSpc>
                <a:spcPts val="3850"/>
              </a:lnSpc>
            </a:pPr>
            <a:r>
              <a:rPr lang="en-CA" sz="3197" dirty="0">
                <a:solidFill>
                  <a:srgbClr val="212121"/>
                </a:solidFill>
                <a:latin typeface="Candara" panose="020E0502030303020204" pitchFamily="34" charset="0"/>
                <a:cs typeface="Arial"/>
              </a:rPr>
              <a:t>- The Immaculate Conception</a:t>
            </a:r>
          </a:p>
          <a:p>
            <a:pPr>
              <a:lnSpc>
                <a:spcPts val="3850"/>
              </a:lnSpc>
            </a:pPr>
            <a:endParaRPr lang="en-CA" sz="3365" dirty="0">
              <a:solidFill>
                <a:srgbClr val="000000"/>
              </a:solidFill>
            </a:endParaRPr>
          </a:p>
        </p:txBody>
      </p:sp>
      <p:sp>
        <p:nvSpPr>
          <p:cNvPr id="9" name="TextBox 9"/>
          <p:cNvSpPr txBox="1"/>
          <p:nvPr/>
        </p:nvSpPr>
        <p:spPr>
          <a:xfrm>
            <a:off x="647056" y="1560914"/>
            <a:ext cx="6695330" cy="7697941"/>
          </a:xfrm>
          <a:prstGeom prst="rect">
            <a:avLst/>
          </a:prstGeom>
          <a:noFill/>
        </p:spPr>
        <p:txBody>
          <a:bodyPr vert="horz" wrap="square" lIns="0" tIns="0" rIns="0" bIns="0" rtlCol="0">
            <a:spAutoFit/>
          </a:bodyPr>
          <a:lstStyle/>
          <a:p>
            <a:pPr algn="ctr">
              <a:lnSpc>
                <a:spcPts val="7500"/>
              </a:lnSpc>
            </a:pPr>
            <a:r>
              <a:rPr lang="en-CA" sz="9600" dirty="0" smtClean="0">
                <a:solidFill>
                  <a:srgbClr val="0000FF"/>
                </a:solidFill>
                <a:latin typeface="Candara" panose="020E0502030303020204" pitchFamily="34" charset="0"/>
                <a:cs typeface="Arial Bold"/>
              </a:rPr>
              <a:t>What do</a:t>
            </a:r>
          </a:p>
          <a:p>
            <a:pPr algn="ctr">
              <a:lnSpc>
                <a:spcPts val="7500"/>
              </a:lnSpc>
            </a:pPr>
            <a:endParaRPr lang="en-CA" sz="9600" dirty="0">
              <a:solidFill>
                <a:srgbClr val="0000FF"/>
              </a:solidFill>
              <a:latin typeface="Candara" panose="020E0502030303020204" pitchFamily="34" charset="0"/>
              <a:cs typeface="Arial Bold"/>
            </a:endParaRPr>
          </a:p>
          <a:p>
            <a:pPr algn="ctr">
              <a:lnSpc>
                <a:spcPts val="7500"/>
              </a:lnSpc>
            </a:pPr>
            <a:r>
              <a:rPr lang="en-CA" sz="9600" dirty="0" smtClean="0">
                <a:solidFill>
                  <a:srgbClr val="0000FF"/>
                </a:solidFill>
                <a:latin typeface="Candara" panose="020E0502030303020204" pitchFamily="34" charset="0"/>
                <a:cs typeface="Arial Bold"/>
              </a:rPr>
              <a:t> Catholics</a:t>
            </a:r>
          </a:p>
          <a:p>
            <a:pPr algn="ctr">
              <a:lnSpc>
                <a:spcPts val="7500"/>
              </a:lnSpc>
            </a:pPr>
            <a:endParaRPr lang="en-CA" sz="9600" dirty="0">
              <a:solidFill>
                <a:srgbClr val="0000FF"/>
              </a:solidFill>
              <a:latin typeface="Candara" panose="020E0502030303020204" pitchFamily="34" charset="0"/>
              <a:cs typeface="Arial Bold"/>
            </a:endParaRPr>
          </a:p>
          <a:p>
            <a:pPr algn="ctr">
              <a:lnSpc>
                <a:spcPts val="7500"/>
              </a:lnSpc>
            </a:pPr>
            <a:r>
              <a:rPr lang="en-CA" sz="9600" dirty="0" smtClean="0">
                <a:solidFill>
                  <a:srgbClr val="0000FF"/>
                </a:solidFill>
                <a:latin typeface="Candara" panose="020E0502030303020204" pitchFamily="34" charset="0"/>
                <a:cs typeface="Arial Bold"/>
              </a:rPr>
              <a:t> believe </a:t>
            </a:r>
          </a:p>
          <a:p>
            <a:pPr algn="ctr">
              <a:lnSpc>
                <a:spcPts val="7500"/>
              </a:lnSpc>
            </a:pPr>
            <a:endParaRPr lang="en-CA" sz="9600" dirty="0">
              <a:solidFill>
                <a:srgbClr val="0000FF"/>
              </a:solidFill>
              <a:latin typeface="Candara" panose="020E0502030303020204" pitchFamily="34" charset="0"/>
              <a:cs typeface="Arial Bold"/>
            </a:endParaRPr>
          </a:p>
          <a:p>
            <a:pPr algn="ctr">
              <a:lnSpc>
                <a:spcPts val="7500"/>
              </a:lnSpc>
            </a:pPr>
            <a:r>
              <a:rPr lang="en-CA" sz="9600" dirty="0" smtClean="0">
                <a:solidFill>
                  <a:srgbClr val="0000FF"/>
                </a:solidFill>
                <a:latin typeface="Candara" panose="020E0502030303020204" pitchFamily="34" charset="0"/>
                <a:cs typeface="Arial Bold"/>
              </a:rPr>
              <a:t>about Mary?</a:t>
            </a:r>
            <a:endParaRPr lang="en-CA" sz="9600" dirty="0">
              <a:solidFill>
                <a:srgbClr val="0000FF"/>
              </a:solidFill>
              <a:latin typeface="Candara" panose="020E0502030303020204" pitchFamily="34" charset="0"/>
              <a:cs typeface="Arial Bold"/>
            </a:endParaRPr>
          </a:p>
          <a:p>
            <a:pPr>
              <a:lnSpc>
                <a:spcPts val="7490"/>
              </a:lnSpc>
            </a:pPr>
            <a:endParaRPr lang="en-CA" sz="7208" dirty="0">
              <a:solidFill>
                <a:srgbClr val="000000"/>
              </a:solidFill>
            </a:endParaRPr>
          </a:p>
        </p:txBody>
      </p:sp>
      <p:sp>
        <p:nvSpPr>
          <p:cNvPr id="10" name="TextBox 10"/>
          <p:cNvSpPr txBox="1"/>
          <p:nvPr/>
        </p:nvSpPr>
        <p:spPr>
          <a:xfrm>
            <a:off x="8509000" y="2806700"/>
            <a:ext cx="2624116" cy="987450"/>
          </a:xfrm>
          <a:prstGeom prst="rect">
            <a:avLst/>
          </a:prstGeom>
          <a:noFill/>
        </p:spPr>
        <p:txBody>
          <a:bodyPr vert="horz" wrap="none" lIns="0" tIns="0" rIns="0" bIns="0" rtlCol="0">
            <a:spAutoFit/>
          </a:bodyPr>
          <a:lstStyle/>
          <a:p>
            <a:pPr>
              <a:lnSpc>
                <a:spcPts val="3800"/>
              </a:lnSpc>
            </a:pPr>
            <a:r>
              <a:rPr lang="en-CA" sz="3197" dirty="0">
                <a:solidFill>
                  <a:srgbClr val="212121"/>
                </a:solidFill>
                <a:latin typeface="Arial"/>
                <a:cs typeface="Arial"/>
              </a:rPr>
              <a:t>- </a:t>
            </a:r>
            <a:r>
              <a:rPr lang="en-CA" sz="3197" dirty="0">
                <a:solidFill>
                  <a:srgbClr val="212121"/>
                </a:solidFill>
                <a:latin typeface="Candara" panose="020E0502030303020204" pitchFamily="34" charset="0"/>
                <a:cs typeface="Arial"/>
              </a:rPr>
              <a:t>Mary's choice</a:t>
            </a:r>
          </a:p>
          <a:p>
            <a:pPr>
              <a:lnSpc>
                <a:spcPts val="3850"/>
              </a:lnSpc>
            </a:pPr>
            <a:endParaRPr lang="en-CA" sz="3365" dirty="0">
              <a:solidFill>
                <a:srgbClr val="000000"/>
              </a:solidFill>
            </a:endParaRPr>
          </a:p>
        </p:txBody>
      </p:sp>
      <p:sp>
        <p:nvSpPr>
          <p:cNvPr id="11" name="TextBox 11"/>
          <p:cNvSpPr txBox="1"/>
          <p:nvPr/>
        </p:nvSpPr>
        <p:spPr>
          <a:xfrm>
            <a:off x="8509000" y="3390900"/>
            <a:ext cx="6572312" cy="987450"/>
          </a:xfrm>
          <a:prstGeom prst="rect">
            <a:avLst/>
          </a:prstGeom>
          <a:noFill/>
        </p:spPr>
        <p:txBody>
          <a:bodyPr vert="horz" wrap="none" lIns="0" tIns="0" rIns="0" bIns="0" rtlCol="0">
            <a:spAutoFit/>
          </a:bodyPr>
          <a:lstStyle/>
          <a:p>
            <a:pPr>
              <a:lnSpc>
                <a:spcPts val="3800"/>
              </a:lnSpc>
            </a:pPr>
            <a:r>
              <a:rPr lang="en-CA" sz="3197" dirty="0">
                <a:solidFill>
                  <a:srgbClr val="212121"/>
                </a:solidFill>
                <a:latin typeface="Candara" panose="020E0502030303020204" pitchFamily="34" charset="0"/>
                <a:cs typeface="Arial"/>
              </a:rPr>
              <a:t>- Mary, Mother of God  and ever-virgin</a:t>
            </a:r>
          </a:p>
          <a:p>
            <a:pPr>
              <a:lnSpc>
                <a:spcPts val="3850"/>
              </a:lnSpc>
            </a:pPr>
            <a:endParaRPr lang="en-CA" sz="3365" dirty="0">
              <a:solidFill>
                <a:srgbClr val="000000"/>
              </a:solidFill>
            </a:endParaRPr>
          </a:p>
        </p:txBody>
      </p:sp>
      <p:sp>
        <p:nvSpPr>
          <p:cNvPr id="12" name="TextBox 12"/>
          <p:cNvSpPr txBox="1"/>
          <p:nvPr/>
        </p:nvSpPr>
        <p:spPr>
          <a:xfrm>
            <a:off x="8509000" y="4572000"/>
            <a:ext cx="5024773" cy="987450"/>
          </a:xfrm>
          <a:prstGeom prst="rect">
            <a:avLst/>
          </a:prstGeom>
          <a:noFill/>
        </p:spPr>
        <p:txBody>
          <a:bodyPr vert="horz" wrap="none" lIns="0" tIns="0" rIns="0" bIns="0" rtlCol="0">
            <a:spAutoFit/>
          </a:bodyPr>
          <a:lstStyle/>
          <a:p>
            <a:pPr>
              <a:lnSpc>
                <a:spcPts val="3800"/>
              </a:lnSpc>
            </a:pPr>
            <a:r>
              <a:rPr lang="en-CA" sz="3600" spc="-10" dirty="0">
                <a:solidFill>
                  <a:srgbClr val="0000FF"/>
                </a:solidFill>
                <a:latin typeface="Candara" panose="020E0502030303020204" pitchFamily="34" charset="0"/>
                <a:cs typeface="Arial"/>
              </a:rPr>
              <a:t>2. THE LORD IS WITH YOU</a:t>
            </a:r>
          </a:p>
          <a:p>
            <a:pPr>
              <a:lnSpc>
                <a:spcPts val="3850"/>
              </a:lnSpc>
            </a:pPr>
            <a:endParaRPr lang="en-CA" sz="3365" dirty="0">
              <a:solidFill>
                <a:srgbClr val="000000"/>
              </a:solidFill>
            </a:endParaRPr>
          </a:p>
        </p:txBody>
      </p:sp>
      <p:sp>
        <p:nvSpPr>
          <p:cNvPr id="13" name="TextBox 13"/>
          <p:cNvSpPr txBox="1"/>
          <p:nvPr/>
        </p:nvSpPr>
        <p:spPr>
          <a:xfrm>
            <a:off x="8509000" y="5168900"/>
            <a:ext cx="2984791" cy="987450"/>
          </a:xfrm>
          <a:prstGeom prst="rect">
            <a:avLst/>
          </a:prstGeom>
          <a:noFill/>
        </p:spPr>
        <p:txBody>
          <a:bodyPr vert="horz" wrap="none" lIns="0" tIns="0" rIns="0" bIns="0" rtlCol="0">
            <a:spAutoFit/>
          </a:bodyPr>
          <a:lstStyle/>
          <a:p>
            <a:pPr>
              <a:lnSpc>
                <a:spcPts val="3800"/>
              </a:lnSpc>
            </a:pPr>
            <a:r>
              <a:rPr lang="en-CA" sz="3197" dirty="0">
                <a:solidFill>
                  <a:srgbClr val="212121"/>
                </a:solidFill>
                <a:latin typeface="Candara" panose="020E0502030303020204" pitchFamily="34" charset="0"/>
                <a:cs typeface="Arial"/>
              </a:rPr>
              <a:t>- The Assumption</a:t>
            </a:r>
          </a:p>
          <a:p>
            <a:pPr>
              <a:lnSpc>
                <a:spcPts val="3850"/>
              </a:lnSpc>
            </a:pPr>
            <a:endParaRPr lang="en-CA" sz="3365" dirty="0">
              <a:solidFill>
                <a:srgbClr val="000000"/>
              </a:solidFill>
            </a:endParaRPr>
          </a:p>
        </p:txBody>
      </p:sp>
      <p:sp>
        <p:nvSpPr>
          <p:cNvPr id="14" name="TextBox 14"/>
          <p:cNvSpPr txBox="1"/>
          <p:nvPr/>
        </p:nvSpPr>
        <p:spPr>
          <a:xfrm>
            <a:off x="8509000" y="5753100"/>
            <a:ext cx="4836260" cy="987450"/>
          </a:xfrm>
          <a:prstGeom prst="rect">
            <a:avLst/>
          </a:prstGeom>
          <a:noFill/>
        </p:spPr>
        <p:txBody>
          <a:bodyPr vert="horz" wrap="none" lIns="0" tIns="0" rIns="0" bIns="0" rtlCol="0">
            <a:spAutoFit/>
          </a:bodyPr>
          <a:lstStyle/>
          <a:p>
            <a:pPr>
              <a:lnSpc>
                <a:spcPts val="3800"/>
              </a:lnSpc>
            </a:pPr>
            <a:r>
              <a:rPr lang="en-CA" sz="3197" dirty="0">
                <a:solidFill>
                  <a:srgbClr val="212121"/>
                </a:solidFill>
                <a:latin typeface="Candara" panose="020E0502030303020204" pitchFamily="34" charset="0"/>
                <a:cs typeface="Arial"/>
              </a:rPr>
              <a:t>- Marian prayer and worship</a:t>
            </a:r>
          </a:p>
          <a:p>
            <a:pPr>
              <a:lnSpc>
                <a:spcPts val="3850"/>
              </a:lnSpc>
            </a:pPr>
            <a:endParaRPr lang="en-CA" sz="3365" dirty="0">
              <a:solidFill>
                <a:srgbClr val="000000"/>
              </a:solidFill>
            </a:endParaRPr>
          </a:p>
        </p:txBody>
      </p:sp>
      <p:sp>
        <p:nvSpPr>
          <p:cNvPr id="15" name="TextBox 15"/>
          <p:cNvSpPr txBox="1"/>
          <p:nvPr/>
        </p:nvSpPr>
        <p:spPr>
          <a:xfrm>
            <a:off x="8509000" y="6337300"/>
            <a:ext cx="3095399" cy="987450"/>
          </a:xfrm>
          <a:prstGeom prst="rect">
            <a:avLst/>
          </a:prstGeom>
          <a:noFill/>
        </p:spPr>
        <p:txBody>
          <a:bodyPr vert="horz" wrap="none" lIns="0" tIns="0" rIns="0" bIns="0" rtlCol="0">
            <a:spAutoFit/>
          </a:bodyPr>
          <a:lstStyle/>
          <a:p>
            <a:pPr>
              <a:lnSpc>
                <a:spcPts val="3800"/>
              </a:lnSpc>
            </a:pPr>
            <a:r>
              <a:rPr lang="en-CA" sz="3197" dirty="0">
                <a:solidFill>
                  <a:srgbClr val="212121"/>
                </a:solidFill>
                <a:latin typeface="Candara" panose="020E0502030303020204" pitchFamily="34" charset="0"/>
                <a:cs typeface="Arial"/>
              </a:rPr>
              <a:t>- Mary in the Bible</a:t>
            </a:r>
          </a:p>
          <a:p>
            <a:pPr>
              <a:lnSpc>
                <a:spcPts val="3850"/>
              </a:lnSpc>
            </a:pPr>
            <a:endParaRPr lang="en-CA" sz="3365" dirty="0">
              <a:solidFill>
                <a:srgbClr val="000000"/>
              </a:solidFill>
            </a:endParaRPr>
          </a:p>
        </p:txBody>
      </p:sp>
      <p:sp>
        <p:nvSpPr>
          <p:cNvPr id="16" name="TextBox 16"/>
          <p:cNvSpPr txBox="1"/>
          <p:nvPr/>
        </p:nvSpPr>
        <p:spPr>
          <a:xfrm>
            <a:off x="8509000" y="7505700"/>
            <a:ext cx="7510069" cy="987450"/>
          </a:xfrm>
          <a:prstGeom prst="rect">
            <a:avLst/>
          </a:prstGeom>
          <a:noFill/>
        </p:spPr>
        <p:txBody>
          <a:bodyPr vert="horz" wrap="none" lIns="0" tIns="0" rIns="0" bIns="0" rtlCol="0">
            <a:spAutoFit/>
          </a:bodyPr>
          <a:lstStyle/>
          <a:p>
            <a:pPr>
              <a:lnSpc>
                <a:spcPts val="3800"/>
              </a:lnSpc>
            </a:pPr>
            <a:r>
              <a:rPr lang="en-CA" sz="3600" spc="-10" dirty="0">
                <a:solidFill>
                  <a:srgbClr val="0000FF"/>
                </a:solidFill>
                <a:latin typeface="Candara" panose="020E0502030303020204" pitchFamily="34" charset="0"/>
                <a:cs typeface="Arial"/>
              </a:rPr>
              <a:t>3. BLESSED ARE YOU AMONG WOMEN</a:t>
            </a:r>
          </a:p>
          <a:p>
            <a:pPr>
              <a:lnSpc>
                <a:spcPts val="3850"/>
              </a:lnSpc>
            </a:pPr>
            <a:endParaRPr lang="en-CA" sz="3365" dirty="0">
              <a:solidFill>
                <a:srgbClr val="000000"/>
              </a:solidFill>
            </a:endParaRPr>
          </a:p>
        </p:txBody>
      </p:sp>
      <p:sp>
        <p:nvSpPr>
          <p:cNvPr id="17" name="TextBox 17"/>
          <p:cNvSpPr txBox="1"/>
          <p:nvPr/>
        </p:nvSpPr>
        <p:spPr>
          <a:xfrm>
            <a:off x="8509000" y="8102600"/>
            <a:ext cx="4523674" cy="987450"/>
          </a:xfrm>
          <a:prstGeom prst="rect">
            <a:avLst/>
          </a:prstGeom>
          <a:noFill/>
        </p:spPr>
        <p:txBody>
          <a:bodyPr vert="horz" wrap="none" lIns="0" tIns="0" rIns="0" bIns="0" rtlCol="0">
            <a:spAutoFit/>
          </a:bodyPr>
          <a:lstStyle/>
          <a:p>
            <a:pPr>
              <a:lnSpc>
                <a:spcPts val="3800"/>
              </a:lnSpc>
            </a:pPr>
            <a:r>
              <a:rPr lang="en-CA" sz="3197" dirty="0">
                <a:solidFill>
                  <a:srgbClr val="212121"/>
                </a:solidFill>
                <a:latin typeface="Candara" panose="020E0502030303020204" pitchFamily="34" charset="0"/>
                <a:cs typeface="Arial"/>
              </a:rPr>
              <a:t>- Honour, titles and beliefs</a:t>
            </a:r>
          </a:p>
          <a:p>
            <a:pPr>
              <a:lnSpc>
                <a:spcPts val="3850"/>
              </a:lnSpc>
            </a:pPr>
            <a:endParaRPr lang="en-CA" sz="3365" dirty="0">
              <a:solidFill>
                <a:srgbClr val="000000"/>
              </a:solidFill>
            </a:endParaRPr>
          </a:p>
        </p:txBody>
      </p:sp>
      <p:sp>
        <p:nvSpPr>
          <p:cNvPr id="18" name="TextBox 18"/>
          <p:cNvSpPr txBox="1"/>
          <p:nvPr/>
        </p:nvSpPr>
        <p:spPr>
          <a:xfrm>
            <a:off x="8509000" y="8686800"/>
            <a:ext cx="4377802" cy="987450"/>
          </a:xfrm>
          <a:prstGeom prst="rect">
            <a:avLst/>
          </a:prstGeom>
          <a:noFill/>
        </p:spPr>
        <p:txBody>
          <a:bodyPr vert="horz" wrap="none" lIns="0" tIns="0" rIns="0" bIns="0" rtlCol="0">
            <a:spAutoFit/>
          </a:bodyPr>
          <a:lstStyle/>
          <a:p>
            <a:pPr>
              <a:lnSpc>
                <a:spcPts val="3800"/>
              </a:lnSpc>
            </a:pPr>
            <a:r>
              <a:rPr lang="en-CA" sz="3197" dirty="0">
                <a:solidFill>
                  <a:srgbClr val="212121"/>
                </a:solidFill>
                <a:latin typeface="Candara" panose="020E0502030303020204" pitchFamily="34" charset="0"/>
                <a:cs typeface="Arial"/>
              </a:rPr>
              <a:t>- May, the month of Mary</a:t>
            </a:r>
          </a:p>
          <a:p>
            <a:pPr>
              <a:lnSpc>
                <a:spcPts val="3850"/>
              </a:lnSpc>
            </a:pPr>
            <a:endParaRPr lang="en-CA" sz="3365" dirty="0">
              <a:solidFill>
                <a:srgbClr val="000000"/>
              </a:solidFill>
            </a:endParaRPr>
          </a:p>
        </p:txBody>
      </p:sp>
      <p:sp>
        <p:nvSpPr>
          <p:cNvPr id="19" name="TextBox 19"/>
          <p:cNvSpPr txBox="1"/>
          <p:nvPr/>
        </p:nvSpPr>
        <p:spPr>
          <a:xfrm>
            <a:off x="8509000" y="9271000"/>
            <a:ext cx="7130157" cy="987450"/>
          </a:xfrm>
          <a:prstGeom prst="rect">
            <a:avLst/>
          </a:prstGeom>
          <a:noFill/>
        </p:spPr>
        <p:txBody>
          <a:bodyPr vert="horz" wrap="none" lIns="0" tIns="0" rIns="0" bIns="0" rtlCol="0">
            <a:spAutoFit/>
          </a:bodyPr>
          <a:lstStyle/>
          <a:p>
            <a:pPr>
              <a:lnSpc>
                <a:spcPts val="3800"/>
              </a:lnSpc>
            </a:pPr>
            <a:r>
              <a:rPr lang="en-CA" sz="3197" dirty="0">
                <a:solidFill>
                  <a:srgbClr val="212121"/>
                </a:solidFill>
                <a:latin typeface="Candara" panose="020E0502030303020204" pitchFamily="34" charset="0"/>
                <a:cs typeface="Arial"/>
              </a:rPr>
              <a:t>- </a:t>
            </a:r>
            <a:r>
              <a:rPr lang="en-CA" sz="3197" dirty="0" smtClean="0">
                <a:solidFill>
                  <a:srgbClr val="212121"/>
                </a:solidFill>
                <a:latin typeface="Candara" panose="020E0502030303020204" pitchFamily="34" charset="0"/>
                <a:cs typeface="Arial"/>
              </a:rPr>
              <a:t>Importance </a:t>
            </a:r>
            <a:r>
              <a:rPr lang="en-CA" sz="3197" dirty="0">
                <a:solidFill>
                  <a:srgbClr val="212121"/>
                </a:solidFill>
                <a:latin typeface="Candara" panose="020E0502030303020204" pitchFamily="34" charset="0"/>
                <a:cs typeface="Arial"/>
              </a:rPr>
              <a:t>of colour blue and symbols</a:t>
            </a:r>
          </a:p>
          <a:p>
            <a:pPr>
              <a:lnSpc>
                <a:spcPts val="3850"/>
              </a:lnSpc>
            </a:pPr>
            <a:endParaRPr lang="en-CA" sz="3365"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cstate="print"/>
          <a:stretch>
            <a:fillRect/>
          </a:stretch>
        </p:blipFill>
        <p:spPr>
          <a:xfrm>
            <a:off x="7391" y="0"/>
            <a:ext cx="18288000" cy="10274300"/>
          </a:xfrm>
          <a:prstGeom prst="rect">
            <a:avLst/>
          </a:prstGeom>
        </p:spPr>
      </p:pic>
      <p:sp>
        <p:nvSpPr>
          <p:cNvPr id="5" name="TextBox 2"/>
          <p:cNvSpPr txBox="1"/>
          <p:nvPr/>
        </p:nvSpPr>
        <p:spPr>
          <a:xfrm>
            <a:off x="7055768" y="3431084"/>
            <a:ext cx="4822473" cy="743793"/>
          </a:xfrm>
          <a:prstGeom prst="rect">
            <a:avLst/>
          </a:prstGeom>
          <a:noFill/>
        </p:spPr>
        <p:txBody>
          <a:bodyPr vert="horz" wrap="square" lIns="0" tIns="0" rIns="0" bIns="0" rtlCol="0">
            <a:spAutoFit/>
          </a:bodyPr>
          <a:lstStyle/>
          <a:p>
            <a:pPr>
              <a:lnSpc>
                <a:spcPts val="2930"/>
              </a:lnSpc>
            </a:pPr>
            <a:r>
              <a:rPr lang="en-CA" sz="8000" b="1" dirty="0">
                <a:solidFill>
                  <a:srgbClr val="161325"/>
                </a:solidFill>
                <a:latin typeface="Candara" panose="020E0502030303020204" pitchFamily="34" charset="0"/>
                <a:cs typeface="Arial Bold"/>
              </a:rPr>
              <a:t>SECTION 1</a:t>
            </a:r>
          </a:p>
          <a:p>
            <a:pPr>
              <a:lnSpc>
                <a:spcPts val="2930"/>
              </a:lnSpc>
            </a:pPr>
            <a:endParaRPr lang="en-CA" sz="2546" dirty="0">
              <a:solidFill>
                <a:srgbClr val="000000"/>
              </a:solidFill>
            </a:endParaRPr>
          </a:p>
        </p:txBody>
      </p:sp>
      <p:sp>
        <p:nvSpPr>
          <p:cNvPr id="3" name="TextBox 3"/>
          <p:cNvSpPr txBox="1"/>
          <p:nvPr/>
        </p:nvSpPr>
        <p:spPr>
          <a:xfrm>
            <a:off x="2310632" y="4174877"/>
            <a:ext cx="13681520" cy="3334246"/>
          </a:xfrm>
          <a:prstGeom prst="rect">
            <a:avLst/>
          </a:prstGeom>
          <a:noFill/>
        </p:spPr>
        <p:txBody>
          <a:bodyPr vert="horz" wrap="square" lIns="0" tIns="0" rIns="0" bIns="0" rtlCol="0">
            <a:spAutoFit/>
          </a:bodyPr>
          <a:lstStyle/>
          <a:p>
            <a:pPr algn="ctr">
              <a:lnSpc>
                <a:spcPts val="12995"/>
              </a:lnSpc>
            </a:pPr>
            <a:r>
              <a:rPr lang="en-CA" sz="13600" b="1" dirty="0">
                <a:solidFill>
                  <a:srgbClr val="0066CC"/>
                </a:solidFill>
                <a:latin typeface="Candara" panose="020E0502030303020204" pitchFamily="34" charset="0"/>
                <a:cs typeface="Arial Bold"/>
              </a:rPr>
              <a:t>HAIL MARY</a:t>
            </a:r>
          </a:p>
          <a:p>
            <a:pPr>
              <a:lnSpc>
                <a:spcPts val="12995"/>
              </a:lnSpc>
            </a:pPr>
            <a:endParaRPr lang="en-CA" sz="11319" dirty="0">
              <a:solidFill>
                <a:srgbClr val="000000"/>
              </a:solidFill>
            </a:endParaRPr>
          </a:p>
        </p:txBody>
      </p:sp>
      <p:sp>
        <p:nvSpPr>
          <p:cNvPr id="4" name="TextBox 4"/>
          <p:cNvSpPr txBox="1"/>
          <p:nvPr/>
        </p:nvSpPr>
        <p:spPr>
          <a:xfrm>
            <a:off x="719063" y="5824725"/>
            <a:ext cx="16864657" cy="3206006"/>
          </a:xfrm>
          <a:prstGeom prst="rect">
            <a:avLst/>
          </a:prstGeom>
          <a:noFill/>
        </p:spPr>
        <p:txBody>
          <a:bodyPr vert="horz" wrap="square" lIns="0" tIns="0" rIns="0" bIns="0" rtlCol="0">
            <a:spAutoFit/>
          </a:bodyPr>
          <a:lstStyle/>
          <a:p>
            <a:pPr algn="ctr">
              <a:lnSpc>
                <a:spcPts val="12515"/>
              </a:lnSpc>
            </a:pPr>
            <a:r>
              <a:rPr lang="en-CA" sz="13600" b="1" dirty="0">
                <a:solidFill>
                  <a:srgbClr val="0066CC"/>
                </a:solidFill>
                <a:latin typeface="Candara" panose="020E0502030303020204" pitchFamily="34" charset="0"/>
                <a:cs typeface="Arial Bold"/>
              </a:rPr>
              <a:t>FULL OF GRACE</a:t>
            </a:r>
          </a:p>
          <a:p>
            <a:pPr>
              <a:lnSpc>
                <a:spcPts val="12515"/>
              </a:lnSpc>
            </a:pPr>
            <a:endParaRPr lang="en-CA" sz="11319"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3" cstate="print"/>
          <a:srcRect l="7869"/>
          <a:stretch/>
        </p:blipFill>
        <p:spPr>
          <a:xfrm>
            <a:off x="0" y="0"/>
            <a:ext cx="18288000" cy="10274300"/>
          </a:xfrm>
          <a:prstGeom prst="rect">
            <a:avLst/>
          </a:prstGeom>
        </p:spPr>
      </p:pic>
      <p:sp>
        <p:nvSpPr>
          <p:cNvPr id="7" name="TextBox 2"/>
          <p:cNvSpPr txBox="1"/>
          <p:nvPr/>
        </p:nvSpPr>
        <p:spPr>
          <a:xfrm>
            <a:off x="720809" y="779604"/>
            <a:ext cx="11020226" cy="2231380"/>
          </a:xfrm>
          <a:prstGeom prst="rect">
            <a:avLst/>
          </a:prstGeom>
          <a:noFill/>
        </p:spPr>
        <p:txBody>
          <a:bodyPr vert="horz" wrap="square" lIns="0" tIns="0" rIns="0" bIns="0" rtlCol="0">
            <a:spAutoFit/>
          </a:bodyPr>
          <a:lstStyle/>
          <a:p>
            <a:pPr marL="0" marR="0" lvl="0" indent="0" algn="l" defTabSz="914400" rtl="0" eaLnBrk="1" fontAlgn="auto" latinLnBrk="0" hangingPunct="1">
              <a:lnSpc>
                <a:spcPts val="8700"/>
              </a:lnSpc>
              <a:spcBef>
                <a:spcPts val="0"/>
              </a:spcBef>
              <a:spcAft>
                <a:spcPts val="0"/>
              </a:spcAft>
              <a:buClrTx/>
              <a:buSzTx/>
              <a:buFontTx/>
              <a:buNone/>
              <a:tabLst/>
              <a:defRPr/>
            </a:pPr>
            <a:r>
              <a:rPr kumimoji="0" lang="en-CA" sz="11500" i="0" u="none" strike="noStrike" kern="1200" cap="none" spc="0" normalizeH="0" baseline="0" noProof="0" dirty="0">
                <a:ln>
                  <a:noFill/>
                </a:ln>
                <a:solidFill>
                  <a:srgbClr val="0000FF"/>
                </a:solidFill>
                <a:effectLst/>
                <a:uLnTx/>
                <a:uFillTx/>
                <a:latin typeface="Candara" panose="020E0502030303020204" pitchFamily="34" charset="0"/>
                <a:cs typeface="Arial Bold"/>
              </a:rPr>
              <a:t>TRUE </a:t>
            </a:r>
            <a:r>
              <a:rPr kumimoji="0" lang="en-CA" sz="11500" i="0" u="none" strike="noStrike" kern="1200" cap="none" spc="0" normalizeH="0" baseline="0" noProof="0" dirty="0" smtClean="0">
                <a:ln>
                  <a:noFill/>
                </a:ln>
                <a:solidFill>
                  <a:srgbClr val="0000FF"/>
                </a:solidFill>
                <a:effectLst/>
                <a:uLnTx/>
                <a:uFillTx/>
                <a:latin typeface="Candara" panose="020E0502030303020204" pitchFamily="34" charset="0"/>
                <a:cs typeface="Arial Bold"/>
              </a:rPr>
              <a:t>OR</a:t>
            </a:r>
            <a:r>
              <a:rPr lang="en-CA" sz="11500" dirty="0">
                <a:solidFill>
                  <a:srgbClr val="0000FF"/>
                </a:solidFill>
                <a:latin typeface="Candara" panose="020E0502030303020204" pitchFamily="34" charset="0"/>
              </a:rPr>
              <a:t> </a:t>
            </a:r>
            <a:r>
              <a:rPr kumimoji="0" lang="en-CA" sz="11500" i="0" u="none" strike="noStrike" kern="1200" cap="none" spc="0" normalizeH="0" baseline="0" noProof="0" dirty="0" smtClean="0">
                <a:ln>
                  <a:noFill/>
                </a:ln>
                <a:solidFill>
                  <a:srgbClr val="0000FF"/>
                </a:solidFill>
                <a:effectLst/>
                <a:uLnTx/>
                <a:uFillTx/>
                <a:latin typeface="Candara" panose="020E0502030303020204" pitchFamily="34" charset="0"/>
                <a:cs typeface="Arial Bold"/>
              </a:rPr>
              <a:t>FALSE</a:t>
            </a:r>
            <a:r>
              <a:rPr kumimoji="0" lang="en-CA" sz="11500" i="0" u="none" strike="noStrike" kern="1200" cap="none" spc="0" normalizeH="0" baseline="0" noProof="0" dirty="0">
                <a:ln>
                  <a:noFill/>
                </a:ln>
                <a:solidFill>
                  <a:srgbClr val="0000FF"/>
                </a:solidFill>
                <a:effectLst/>
                <a:uLnTx/>
                <a:uFillTx/>
                <a:latin typeface="Candara" panose="020E0502030303020204" pitchFamily="34" charset="0"/>
                <a:cs typeface="Arial Bold"/>
              </a:rPr>
              <a:t>?</a:t>
            </a:r>
          </a:p>
          <a:p>
            <a:pPr marL="0" marR="0" lvl="0" indent="0" algn="l" defTabSz="914400" rtl="0" eaLnBrk="1" fontAlgn="auto" latinLnBrk="0" hangingPunct="1">
              <a:lnSpc>
                <a:spcPts val="8700"/>
              </a:lnSpc>
              <a:spcBef>
                <a:spcPts val="0"/>
              </a:spcBef>
              <a:spcAft>
                <a:spcPts val="0"/>
              </a:spcAft>
              <a:buClrTx/>
              <a:buSzTx/>
              <a:buFontTx/>
              <a:buNone/>
              <a:tabLst/>
              <a:defRPr/>
            </a:pPr>
            <a:endParaRPr kumimoji="0" lang="en-CA" sz="849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5"/>
          <p:cNvSpPr txBox="1"/>
          <p:nvPr/>
        </p:nvSpPr>
        <p:spPr>
          <a:xfrm>
            <a:off x="503040" y="2112814"/>
            <a:ext cx="10647805" cy="8351004"/>
          </a:xfrm>
          <a:prstGeom prst="rect">
            <a:avLst/>
          </a:prstGeom>
          <a:noFill/>
        </p:spPr>
        <p:txBody>
          <a:bodyPr vert="horz" wrap="square" lIns="0" tIns="0" rIns="0" bIns="0" rtlCol="0">
            <a:spAutoFit/>
          </a:bodyPr>
          <a:lstStyle/>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CA" sz="3600" b="0" i="0" u="none" strike="noStrike" kern="1200" cap="none" spc="0" normalizeH="0" baseline="0" noProof="0" dirty="0">
                <a:ln>
                  <a:noFill/>
                </a:ln>
                <a:solidFill>
                  <a:srgbClr val="212121"/>
                </a:solidFill>
                <a:effectLst/>
                <a:uLnTx/>
                <a:uFillTx/>
                <a:latin typeface="Candara" panose="020E0502030303020204" pitchFamily="34" charset="0"/>
                <a:cs typeface="Arial"/>
              </a:rPr>
              <a:t>Mary became the Immaculate Conception when </a:t>
            </a:r>
            <a:r>
              <a:rPr kumimoji="0" lang="en-CA" sz="3600" b="0" i="0" u="none" strike="noStrike" kern="1200" cap="none" spc="0" normalizeH="0" baseline="0" noProof="0" dirty="0" smtClean="0">
                <a:ln>
                  <a:noFill/>
                </a:ln>
                <a:solidFill>
                  <a:srgbClr val="212121"/>
                </a:solidFill>
                <a:effectLst/>
                <a:uLnTx/>
                <a:uFillTx/>
                <a:latin typeface="Candara" panose="020E0502030303020204" pitchFamily="34" charset="0"/>
                <a:cs typeface="Arial"/>
              </a:rPr>
              <a:t/>
            </a:r>
            <a:br>
              <a:rPr kumimoji="0" lang="en-CA" sz="3600" b="0" i="0" u="none" strike="noStrike" kern="1200" cap="none" spc="0" normalizeH="0" baseline="0" noProof="0" dirty="0" smtClean="0">
                <a:ln>
                  <a:noFill/>
                </a:ln>
                <a:solidFill>
                  <a:srgbClr val="212121"/>
                </a:solidFill>
                <a:effectLst/>
                <a:uLnTx/>
                <a:uFillTx/>
                <a:latin typeface="Candara" panose="020E0502030303020204" pitchFamily="34" charset="0"/>
                <a:cs typeface="Arial"/>
              </a:rPr>
            </a:br>
            <a:r>
              <a:rPr kumimoji="0" lang="en-CA" sz="3600" b="0" i="0" u="none" strike="noStrike" kern="1200" cap="none" spc="0" normalizeH="0" baseline="0" noProof="0" dirty="0" smtClean="0">
                <a:ln>
                  <a:noFill/>
                </a:ln>
                <a:solidFill>
                  <a:srgbClr val="212121"/>
                </a:solidFill>
                <a:effectLst/>
                <a:uLnTx/>
                <a:uFillTx/>
                <a:latin typeface="Candara" panose="020E0502030303020204" pitchFamily="34" charset="0"/>
                <a:cs typeface="Arial"/>
              </a:rPr>
              <a:t>she conceived </a:t>
            </a:r>
            <a:r>
              <a:rPr kumimoji="0" lang="en-CA" sz="3600" b="0" i="0" u="none" strike="noStrike" kern="1200" cap="none" spc="-10" normalizeH="0" baseline="0" noProof="0" dirty="0" smtClean="0">
                <a:ln>
                  <a:noFill/>
                </a:ln>
                <a:solidFill>
                  <a:srgbClr val="212121"/>
                </a:solidFill>
                <a:effectLst/>
                <a:uLnTx/>
                <a:uFillTx/>
                <a:latin typeface="Candara" panose="020E0502030303020204" pitchFamily="34" charset="0"/>
                <a:cs typeface="Arial"/>
              </a:rPr>
              <a:t>Jesus</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CA" sz="3600" b="0" i="0" u="none" strike="noStrike" kern="1200" cap="none" spc="-10" normalizeH="0" baseline="0" noProof="0" dirty="0" smtClean="0">
                <a:ln>
                  <a:noFill/>
                </a:ln>
                <a:solidFill>
                  <a:srgbClr val="212121"/>
                </a:solidFill>
                <a:effectLst/>
                <a:uLnTx/>
                <a:uFillTx/>
                <a:latin typeface="Candara" panose="020E0502030303020204" pitchFamily="34" charset="0"/>
                <a:cs typeface="Arial"/>
              </a:rPr>
              <a:t>Mary is the mother of God – the Father, Son and Spirit</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CA" sz="3600" spc="-10" dirty="0" smtClean="0">
                <a:solidFill>
                  <a:srgbClr val="212121"/>
                </a:solidFill>
                <a:latin typeface="Candara" panose="020E0502030303020204" pitchFamily="34" charset="0"/>
                <a:cs typeface="Arial"/>
              </a:rPr>
              <a:t>Mary is the only female who is worshipped by Catholics</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CA" sz="3600" b="0" i="0" u="none" strike="noStrike" kern="1200" cap="none" spc="-10" normalizeH="0" baseline="0" noProof="0" dirty="0" smtClean="0">
                <a:ln>
                  <a:noFill/>
                </a:ln>
                <a:solidFill>
                  <a:srgbClr val="212121"/>
                </a:solidFill>
                <a:effectLst/>
                <a:uLnTx/>
                <a:uFillTx/>
                <a:latin typeface="Candara" panose="020E0502030303020204" pitchFamily="34" charset="0"/>
                <a:cs typeface="Arial"/>
              </a:rPr>
              <a:t>Mary</a:t>
            </a:r>
            <a:r>
              <a:rPr kumimoji="0" lang="en-CA" sz="3600" b="0" i="0" u="none" strike="noStrike" kern="1200" cap="none" spc="-10" normalizeH="0" noProof="0" dirty="0" smtClean="0">
                <a:ln>
                  <a:noFill/>
                </a:ln>
                <a:solidFill>
                  <a:srgbClr val="212121"/>
                </a:solidFill>
                <a:effectLst/>
                <a:uLnTx/>
                <a:uFillTx/>
                <a:latin typeface="Candara" panose="020E0502030303020204" pitchFamily="34" charset="0"/>
                <a:cs typeface="Arial"/>
              </a:rPr>
              <a:t> had a choice in God’s plan of salvation</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CA" sz="3600" spc="-10" baseline="0" dirty="0" smtClean="0">
                <a:solidFill>
                  <a:srgbClr val="212121"/>
                </a:solidFill>
                <a:latin typeface="Candara" panose="020E0502030303020204" pitchFamily="34" charset="0"/>
                <a:cs typeface="Arial"/>
              </a:rPr>
              <a:t>Jesus had siblings</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CA" sz="3600" b="0" i="0" u="none" strike="noStrike" kern="1200" cap="none" spc="-10" normalizeH="0" noProof="0" dirty="0" smtClean="0">
                <a:ln>
                  <a:noFill/>
                </a:ln>
                <a:solidFill>
                  <a:srgbClr val="212121"/>
                </a:solidFill>
                <a:effectLst/>
                <a:uLnTx/>
                <a:uFillTx/>
                <a:latin typeface="Candara" panose="020E0502030303020204" pitchFamily="34" charset="0"/>
                <a:cs typeface="Arial"/>
              </a:rPr>
              <a:t>Mary was the first living tabernacle</a:t>
            </a:r>
            <a:endParaRPr kumimoji="0" lang="en-CA" sz="3600" b="0" i="0" u="none" strike="noStrike" kern="1200" cap="none" spc="-10" normalizeH="0" baseline="0" noProof="0" dirty="0" smtClean="0">
              <a:ln>
                <a:noFill/>
              </a:ln>
              <a:solidFill>
                <a:srgbClr val="212121"/>
              </a:solidFill>
              <a:effectLst/>
              <a:uLnTx/>
              <a:uFillTx/>
              <a:latin typeface="Candara" panose="020E0502030303020204" pitchFamily="34" charset="0"/>
              <a:cs typeface="Arial"/>
            </a:endParaRPr>
          </a:p>
          <a:p>
            <a:pPr marL="0" marR="0" lvl="0" indent="0" algn="l" defTabSz="914400" rtl="0" eaLnBrk="1" fontAlgn="auto" latinLnBrk="0" hangingPunct="1">
              <a:lnSpc>
                <a:spcPts val="3400"/>
              </a:lnSpc>
              <a:spcBef>
                <a:spcPts val="0"/>
              </a:spcBef>
              <a:spcAft>
                <a:spcPts val="0"/>
              </a:spcAft>
              <a:buClrTx/>
              <a:buSzTx/>
              <a:buFontTx/>
              <a:buNone/>
              <a:tabLst/>
              <a:defRPr/>
            </a:pPr>
            <a:endParaRPr kumimoji="0" lang="en-CA" sz="3600" b="0" i="0" u="none" strike="noStrike" kern="1200" cap="none" spc="-10" normalizeH="0" baseline="0" noProof="0" dirty="0">
              <a:ln>
                <a:noFill/>
              </a:ln>
              <a:solidFill>
                <a:srgbClr val="FF5656"/>
              </a:solidFill>
              <a:effectLst/>
              <a:uLnTx/>
              <a:uFillTx/>
              <a:latin typeface="Arial"/>
              <a:ea typeface="+mn-ea"/>
              <a:cs typeface="Arial"/>
            </a:endParaRPr>
          </a:p>
          <a:p>
            <a:pPr marL="0" marR="0" lvl="0" indent="0" algn="l" defTabSz="914400" rtl="0" eaLnBrk="1" fontAlgn="auto" latinLnBrk="0" hangingPunct="1">
              <a:lnSpc>
                <a:spcPts val="3400"/>
              </a:lnSpc>
              <a:spcBef>
                <a:spcPts val="0"/>
              </a:spcBef>
              <a:spcAft>
                <a:spcPts val="0"/>
              </a:spcAft>
              <a:buClrTx/>
              <a:buSzTx/>
              <a:buFontTx/>
              <a:buNone/>
              <a:tabLst/>
              <a:defRPr/>
            </a:pPr>
            <a:endParaRPr kumimoji="0" lang="en-CA" sz="244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57240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cstate="print"/>
          <a:stretch>
            <a:fillRect/>
          </a:stretch>
        </p:blipFill>
        <p:spPr>
          <a:xfrm>
            <a:off x="0" y="0"/>
            <a:ext cx="18288000" cy="10274300"/>
          </a:xfrm>
          <a:prstGeom prst="rect">
            <a:avLst/>
          </a:prstGeom>
        </p:spPr>
      </p:pic>
      <p:sp>
        <p:nvSpPr>
          <p:cNvPr id="9" name="TextBox 2"/>
          <p:cNvSpPr txBox="1"/>
          <p:nvPr/>
        </p:nvSpPr>
        <p:spPr>
          <a:xfrm>
            <a:off x="9843508" y="658245"/>
            <a:ext cx="7370464" cy="704360"/>
          </a:xfrm>
          <a:prstGeom prst="rect">
            <a:avLst/>
          </a:prstGeom>
          <a:noFill/>
        </p:spPr>
        <p:txBody>
          <a:bodyPr vert="horz" wrap="square" lIns="0" tIns="0" rIns="0" bIns="0" rtlCol="0">
            <a:spAutoFit/>
          </a:bodyPr>
          <a:lstStyle/>
          <a:p>
            <a:pPr algn="ctr">
              <a:lnSpc>
                <a:spcPts val="4950"/>
              </a:lnSpc>
            </a:pPr>
            <a:r>
              <a:rPr lang="en-CA" sz="6000" b="1" dirty="0">
                <a:solidFill>
                  <a:srgbClr val="60E8DC"/>
                </a:solidFill>
                <a:latin typeface="Candara" panose="020E0502030303020204" pitchFamily="34" charset="0"/>
                <a:cs typeface="Arial Bold"/>
              </a:rPr>
              <a:t>WHO WAS MARY?</a:t>
            </a:r>
          </a:p>
        </p:txBody>
      </p:sp>
      <p:sp>
        <p:nvSpPr>
          <p:cNvPr id="3" name="TextBox 3"/>
          <p:cNvSpPr txBox="1"/>
          <p:nvPr/>
        </p:nvSpPr>
        <p:spPr>
          <a:xfrm>
            <a:off x="9257325" y="1763602"/>
            <a:ext cx="8792413" cy="743793"/>
          </a:xfrm>
          <a:prstGeom prst="rect">
            <a:avLst/>
          </a:prstGeom>
          <a:noFill/>
        </p:spPr>
        <p:txBody>
          <a:bodyPr vert="horz" wrap="square" lIns="0" tIns="0" rIns="0" bIns="0" rtlCol="0">
            <a:spAutoFit/>
          </a:bodyPr>
          <a:lstStyle/>
          <a:p>
            <a:pPr algn="ctr">
              <a:lnSpc>
                <a:spcPts val="2930"/>
              </a:lnSpc>
            </a:pPr>
            <a:r>
              <a:rPr lang="en-CA" sz="4800" dirty="0" smtClean="0">
                <a:solidFill>
                  <a:srgbClr val="212121"/>
                </a:solidFill>
                <a:latin typeface="Candara" panose="020E0502030303020204" pitchFamily="34" charset="0"/>
                <a:cs typeface="Arial Bold"/>
              </a:rPr>
              <a:t>Woman of great faith</a:t>
            </a:r>
            <a:endParaRPr lang="en-CA" sz="4800" dirty="0">
              <a:solidFill>
                <a:srgbClr val="212121"/>
              </a:solidFill>
              <a:latin typeface="Candara" panose="020E0502030303020204" pitchFamily="34" charset="0"/>
              <a:cs typeface="Arial Bold"/>
            </a:endParaRPr>
          </a:p>
          <a:p>
            <a:pPr algn="ctr">
              <a:lnSpc>
                <a:spcPts val="2930"/>
              </a:lnSpc>
            </a:pPr>
            <a:endParaRPr lang="en-CA" sz="2546" dirty="0">
              <a:solidFill>
                <a:srgbClr val="000000"/>
              </a:solidFill>
            </a:endParaRPr>
          </a:p>
        </p:txBody>
      </p:sp>
      <p:sp>
        <p:nvSpPr>
          <p:cNvPr id="4" name="TextBox 4"/>
          <p:cNvSpPr txBox="1"/>
          <p:nvPr/>
        </p:nvSpPr>
        <p:spPr>
          <a:xfrm>
            <a:off x="9415224" y="2403662"/>
            <a:ext cx="8560692" cy="743793"/>
          </a:xfrm>
          <a:prstGeom prst="rect">
            <a:avLst/>
          </a:prstGeom>
          <a:noFill/>
        </p:spPr>
        <p:txBody>
          <a:bodyPr vert="horz" wrap="square" lIns="0" tIns="0" rIns="0" bIns="0" rtlCol="0">
            <a:spAutoFit/>
          </a:bodyPr>
          <a:lstStyle/>
          <a:p>
            <a:pPr algn="ctr">
              <a:lnSpc>
                <a:spcPts val="2930"/>
              </a:lnSpc>
            </a:pPr>
            <a:endParaRPr lang="en-CA" sz="4000" b="1" dirty="0">
              <a:solidFill>
                <a:srgbClr val="212121"/>
              </a:solidFill>
              <a:latin typeface="Candara" panose="020E0502030303020204" pitchFamily="34" charset="0"/>
              <a:cs typeface="Arial Bold"/>
            </a:endParaRPr>
          </a:p>
          <a:p>
            <a:pPr>
              <a:lnSpc>
                <a:spcPts val="2930"/>
              </a:lnSpc>
            </a:pPr>
            <a:endParaRPr lang="en-CA" sz="2546" dirty="0">
              <a:solidFill>
                <a:srgbClr val="000000"/>
              </a:solidFill>
            </a:endParaRPr>
          </a:p>
        </p:txBody>
      </p:sp>
      <p:sp>
        <p:nvSpPr>
          <p:cNvPr id="5" name="TextBox 5"/>
          <p:cNvSpPr txBox="1"/>
          <p:nvPr/>
        </p:nvSpPr>
        <p:spPr>
          <a:xfrm>
            <a:off x="9033354" y="2692646"/>
            <a:ext cx="9165890" cy="872034"/>
          </a:xfrm>
          <a:prstGeom prst="rect">
            <a:avLst/>
          </a:prstGeom>
          <a:noFill/>
        </p:spPr>
        <p:txBody>
          <a:bodyPr vert="horz" wrap="square" lIns="0" tIns="0" rIns="0" bIns="0" rtlCol="0">
            <a:spAutoFit/>
          </a:bodyPr>
          <a:lstStyle/>
          <a:p>
            <a:pPr algn="ctr">
              <a:lnSpc>
                <a:spcPts val="3390"/>
              </a:lnSpc>
            </a:pPr>
            <a:r>
              <a:rPr lang="en-CA" sz="4000" dirty="0" smtClean="0">
                <a:solidFill>
                  <a:srgbClr val="0066CC"/>
                </a:solidFill>
                <a:latin typeface="Candara" panose="020E0502030303020204" pitchFamily="34" charset="0"/>
                <a:cs typeface="Arial Italic"/>
              </a:rPr>
              <a:t>‘Ask His mother to take you to Him.’</a:t>
            </a:r>
            <a:endParaRPr lang="en-CA" sz="4000" dirty="0">
              <a:solidFill>
                <a:srgbClr val="0066CC"/>
              </a:solidFill>
              <a:latin typeface="Candara" panose="020E0502030303020204" pitchFamily="34" charset="0"/>
              <a:cs typeface="Arial Italic"/>
            </a:endParaRPr>
          </a:p>
          <a:p>
            <a:pPr>
              <a:lnSpc>
                <a:spcPts val="3390"/>
              </a:lnSpc>
            </a:pPr>
            <a:endParaRPr lang="en-CA" sz="2971" dirty="0">
              <a:solidFill>
                <a:srgbClr val="000000"/>
              </a:solidFill>
            </a:endParaRPr>
          </a:p>
        </p:txBody>
      </p:sp>
      <p:sp>
        <p:nvSpPr>
          <p:cNvPr id="6" name="TextBox 6"/>
          <p:cNvSpPr txBox="1"/>
          <p:nvPr/>
        </p:nvSpPr>
        <p:spPr>
          <a:xfrm>
            <a:off x="9268630" y="3252468"/>
            <a:ext cx="8695337" cy="6401753"/>
          </a:xfrm>
          <a:prstGeom prst="rect">
            <a:avLst/>
          </a:prstGeom>
          <a:noFill/>
        </p:spPr>
        <p:txBody>
          <a:bodyPr vert="horz" wrap="square" lIns="0" tIns="0" rIns="0" bIns="0" rtlCol="0">
            <a:spAutoFit/>
          </a:bodyPr>
          <a:lstStyle/>
          <a:p>
            <a:r>
              <a:rPr lang="en-CA" sz="3200" dirty="0" smtClean="0">
                <a:solidFill>
                  <a:srgbClr val="212121"/>
                </a:solidFill>
                <a:latin typeface="Candara" panose="020E0502030303020204" pitchFamily="34" charset="0"/>
                <a:cs typeface="Arial"/>
              </a:rPr>
              <a:t>Mary was a woman of great faith, courage and strength. </a:t>
            </a:r>
          </a:p>
          <a:p>
            <a:endParaRPr lang="en-CA" sz="3200" dirty="0">
              <a:solidFill>
                <a:srgbClr val="212121"/>
              </a:solidFill>
              <a:latin typeface="Candara" panose="020E0502030303020204" pitchFamily="34" charset="0"/>
              <a:cs typeface="Arial"/>
            </a:endParaRPr>
          </a:p>
          <a:p>
            <a:r>
              <a:rPr lang="en-CA" sz="3200" dirty="0" smtClean="0">
                <a:solidFill>
                  <a:srgbClr val="212121"/>
                </a:solidFill>
                <a:latin typeface="Candara" panose="020E0502030303020204" pitchFamily="34" charset="0"/>
                <a:cs typeface="Arial"/>
              </a:rPr>
              <a:t>The key beliefs the Catholic Church holds about Mary can be best understood as expressions of what is believed about Christ, in particular his humanity and his divinity.</a:t>
            </a:r>
            <a:r>
              <a:rPr lang="en-GB" sz="3200" dirty="0" smtClean="0">
                <a:latin typeface="Candara" panose="020E0502030303020204" pitchFamily="34" charset="0"/>
              </a:rPr>
              <a:t>was </a:t>
            </a:r>
            <a:r>
              <a:rPr lang="en-GB" sz="3200" dirty="0">
                <a:latin typeface="Candara" panose="020E0502030303020204" pitchFamily="34" charset="0"/>
              </a:rPr>
              <a:t>a </a:t>
            </a:r>
            <a:endParaRPr lang="en-GB" sz="3200" dirty="0" smtClean="0">
              <a:latin typeface="Candara" panose="020E0502030303020204" pitchFamily="34" charset="0"/>
            </a:endParaRPr>
          </a:p>
          <a:p>
            <a:endParaRPr lang="en-GB" sz="3200" dirty="0">
              <a:latin typeface="Candara" panose="020E0502030303020204" pitchFamily="34" charset="0"/>
            </a:endParaRPr>
          </a:p>
          <a:p>
            <a:r>
              <a:rPr lang="en-GB" sz="3200" dirty="0" smtClean="0">
                <a:solidFill>
                  <a:schemeClr val="bg1"/>
                </a:solidFill>
                <a:latin typeface="Candara" panose="020E0502030303020204" pitchFamily="34" charset="0"/>
              </a:rPr>
              <a:t>When Pope Francis visited </a:t>
            </a:r>
            <a:r>
              <a:rPr lang="en-GB" sz="3200" dirty="0">
                <a:solidFill>
                  <a:schemeClr val="bg1"/>
                </a:solidFill>
                <a:latin typeface="Candara" panose="020E0502030303020204" pitchFamily="34" charset="0"/>
              </a:rPr>
              <a:t>N</a:t>
            </a:r>
            <a:r>
              <a:rPr lang="en-GB" sz="3200" dirty="0" smtClean="0">
                <a:solidFill>
                  <a:schemeClr val="bg1"/>
                </a:solidFill>
                <a:latin typeface="Candara" panose="020E0502030303020204" pitchFamily="34" charset="0"/>
              </a:rPr>
              <a:t>aples and spoke to a group of religious men and women, he told them that the best way to make sure that Jesus remained at the centre of their lives was to “ask his mother to take you to him.”</a:t>
            </a:r>
            <a:endParaRPr lang="en-CA" sz="2000" dirty="0">
              <a:solidFill>
                <a:srgbClr val="000000"/>
              </a:solidFill>
              <a:latin typeface="Candara" panose="020E0502030303020204" pitchFamily="34" charset="0"/>
            </a:endParaRPr>
          </a:p>
        </p:txBody>
      </p:sp>
      <p:sp>
        <p:nvSpPr>
          <p:cNvPr id="7" name="TextBox 7"/>
          <p:cNvSpPr txBox="1"/>
          <p:nvPr/>
        </p:nvSpPr>
        <p:spPr>
          <a:xfrm>
            <a:off x="9058821" y="8057777"/>
            <a:ext cx="9017172" cy="389209"/>
          </a:xfrm>
          <a:prstGeom prst="rect">
            <a:avLst/>
          </a:prstGeom>
          <a:noFill/>
        </p:spPr>
        <p:txBody>
          <a:bodyPr vert="horz" wrap="square" lIns="0" tIns="0" rIns="0" bIns="0" rtlCol="0">
            <a:spAutoFit/>
          </a:bodyPr>
          <a:lstStyle/>
          <a:p>
            <a:pPr>
              <a:lnSpc>
                <a:spcPts val="3400"/>
              </a:lnSpc>
            </a:pPr>
            <a:endParaRPr lang="en-CA" sz="1838"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p:cNvPicPr>
          <p:nvPr/>
        </p:nvPicPr>
        <p:blipFill rotWithShape="1">
          <a:blip r:embed="rId4" cstate="print"/>
          <a:srcRect l="48524"/>
          <a:stretch/>
        </p:blipFill>
        <p:spPr>
          <a:xfrm>
            <a:off x="8885922" y="0"/>
            <a:ext cx="9413978" cy="10274300"/>
          </a:xfrm>
          <a:prstGeom prst="rect">
            <a:avLst/>
          </a:prstGeom>
        </p:spPr>
      </p:pic>
      <p:sp>
        <p:nvSpPr>
          <p:cNvPr id="9" name="TextBox 2"/>
          <p:cNvSpPr txBox="1"/>
          <p:nvPr/>
        </p:nvSpPr>
        <p:spPr>
          <a:xfrm>
            <a:off x="9547812" y="199965"/>
            <a:ext cx="8405314" cy="2607637"/>
          </a:xfrm>
          <a:prstGeom prst="rect">
            <a:avLst/>
          </a:prstGeom>
          <a:noFill/>
        </p:spPr>
        <p:txBody>
          <a:bodyPr vert="horz" wrap="square" lIns="0" tIns="0" rIns="0" bIns="0" rtlCol="0">
            <a:spAutoFit/>
          </a:bodyPr>
          <a:lstStyle/>
          <a:p>
            <a:pPr algn="ctr">
              <a:lnSpc>
                <a:spcPts val="5000"/>
              </a:lnSpc>
            </a:pPr>
            <a:r>
              <a:rPr lang="en-CA" sz="6000" b="1" dirty="0">
                <a:solidFill>
                  <a:srgbClr val="60E8DC"/>
                </a:solidFill>
                <a:latin typeface="Candara" panose="020E0502030303020204" pitchFamily="34" charset="0"/>
                <a:cs typeface="Arial Bold"/>
              </a:rPr>
              <a:t>WHAT IS THE</a:t>
            </a:r>
            <a:br>
              <a:rPr lang="en-CA" sz="6000" b="1" dirty="0">
                <a:solidFill>
                  <a:srgbClr val="60E8DC"/>
                </a:solidFill>
                <a:latin typeface="Candara" panose="020E0502030303020204" pitchFamily="34" charset="0"/>
                <a:cs typeface="Arial Bold"/>
              </a:rPr>
            </a:br>
            <a:r>
              <a:rPr lang="en-CA" sz="6000" b="1" dirty="0">
                <a:solidFill>
                  <a:srgbClr val="60E8DC"/>
                </a:solidFill>
                <a:latin typeface="Candara" panose="020E0502030303020204" pitchFamily="34" charset="0"/>
                <a:cs typeface="Arial Bold"/>
              </a:rPr>
              <a:t>IMMACULATE</a:t>
            </a:r>
            <a:br>
              <a:rPr lang="en-CA" sz="6000" b="1" dirty="0">
                <a:solidFill>
                  <a:srgbClr val="60E8DC"/>
                </a:solidFill>
                <a:latin typeface="Candara" panose="020E0502030303020204" pitchFamily="34" charset="0"/>
                <a:cs typeface="Arial Bold"/>
              </a:rPr>
            </a:br>
            <a:r>
              <a:rPr lang="en-CA" sz="6000" b="1" dirty="0">
                <a:solidFill>
                  <a:srgbClr val="60E8DC"/>
                </a:solidFill>
                <a:latin typeface="Candara" panose="020E0502030303020204" pitchFamily="34" charset="0"/>
                <a:cs typeface="Arial Bold"/>
              </a:rPr>
              <a:t>CONCEPTION?</a:t>
            </a:r>
          </a:p>
          <a:p>
            <a:pPr algn="ctr">
              <a:lnSpc>
                <a:spcPts val="5000"/>
              </a:lnSpc>
            </a:pPr>
            <a:endParaRPr lang="en-CA" sz="6000" b="1" dirty="0">
              <a:solidFill>
                <a:srgbClr val="60E8DC"/>
              </a:solidFill>
              <a:latin typeface="Candara" panose="020E0502030303020204" pitchFamily="34" charset="0"/>
              <a:cs typeface="Arial Bold"/>
            </a:endParaRPr>
          </a:p>
        </p:txBody>
      </p:sp>
      <p:sp>
        <p:nvSpPr>
          <p:cNvPr id="3" name="TextBox 3"/>
          <p:cNvSpPr txBox="1"/>
          <p:nvPr/>
        </p:nvSpPr>
        <p:spPr>
          <a:xfrm>
            <a:off x="9160713" y="2320452"/>
            <a:ext cx="8792413" cy="743793"/>
          </a:xfrm>
          <a:prstGeom prst="rect">
            <a:avLst/>
          </a:prstGeom>
          <a:noFill/>
        </p:spPr>
        <p:txBody>
          <a:bodyPr vert="horz" wrap="square" lIns="0" tIns="0" rIns="0" bIns="0" rtlCol="0">
            <a:spAutoFit/>
          </a:bodyPr>
          <a:lstStyle/>
          <a:p>
            <a:pPr algn="ctr">
              <a:lnSpc>
                <a:spcPts val="2930"/>
              </a:lnSpc>
            </a:pPr>
            <a:r>
              <a:rPr lang="en-CA" sz="4000" dirty="0" smtClean="0">
                <a:solidFill>
                  <a:srgbClr val="212121"/>
                </a:solidFill>
                <a:latin typeface="Candara" panose="020E0502030303020204" pitchFamily="34" charset="0"/>
                <a:cs typeface="Arial Bold"/>
              </a:rPr>
              <a:t>‘I am Mary the Immaculate Conception</a:t>
            </a:r>
            <a:endParaRPr lang="en-CA" sz="4000" dirty="0">
              <a:solidFill>
                <a:srgbClr val="212121"/>
              </a:solidFill>
              <a:latin typeface="Candara" panose="020E0502030303020204" pitchFamily="34" charset="0"/>
              <a:cs typeface="Arial Bold"/>
            </a:endParaRPr>
          </a:p>
          <a:p>
            <a:pPr algn="ctr">
              <a:lnSpc>
                <a:spcPts val="2930"/>
              </a:lnSpc>
            </a:pPr>
            <a:endParaRPr lang="en-CA" sz="2546" dirty="0">
              <a:solidFill>
                <a:srgbClr val="000000"/>
              </a:solidFill>
            </a:endParaRPr>
          </a:p>
        </p:txBody>
      </p:sp>
      <p:sp>
        <p:nvSpPr>
          <p:cNvPr id="5" name="TextBox 5"/>
          <p:cNvSpPr txBox="1"/>
          <p:nvPr/>
        </p:nvSpPr>
        <p:spPr>
          <a:xfrm>
            <a:off x="9009966" y="2850108"/>
            <a:ext cx="9165890" cy="872034"/>
          </a:xfrm>
          <a:prstGeom prst="rect">
            <a:avLst/>
          </a:prstGeom>
          <a:noFill/>
        </p:spPr>
        <p:txBody>
          <a:bodyPr vert="horz" wrap="square" lIns="0" tIns="0" rIns="0" bIns="0" rtlCol="0">
            <a:spAutoFit/>
          </a:bodyPr>
          <a:lstStyle/>
          <a:p>
            <a:pPr algn="ctr">
              <a:lnSpc>
                <a:spcPts val="3390"/>
              </a:lnSpc>
            </a:pPr>
            <a:r>
              <a:rPr lang="en-CA" sz="3600" dirty="0" smtClean="0">
                <a:solidFill>
                  <a:srgbClr val="0066CC"/>
                </a:solidFill>
                <a:latin typeface="Candara" panose="020E0502030303020204" pitchFamily="34" charset="0"/>
                <a:cs typeface="Arial Italic"/>
              </a:rPr>
              <a:t>‘Hail Mary, </a:t>
            </a:r>
            <a:r>
              <a:rPr lang="en-CA" sz="3600" dirty="0">
                <a:solidFill>
                  <a:srgbClr val="0066CC"/>
                </a:solidFill>
                <a:latin typeface="Candara" panose="020E0502030303020204" pitchFamily="34" charset="0"/>
                <a:cs typeface="Arial Italic"/>
              </a:rPr>
              <a:t>full of grace</a:t>
            </a:r>
            <a:r>
              <a:rPr lang="en-CA" sz="3600" dirty="0" smtClean="0">
                <a:solidFill>
                  <a:srgbClr val="0066CC"/>
                </a:solidFill>
                <a:latin typeface="Candara" panose="020E0502030303020204" pitchFamily="34" charset="0"/>
                <a:cs typeface="Arial Italic"/>
              </a:rPr>
              <a:t>...’ </a:t>
            </a:r>
            <a:r>
              <a:rPr lang="en-CA" sz="3600" dirty="0">
                <a:solidFill>
                  <a:srgbClr val="0066CC"/>
                </a:solidFill>
                <a:latin typeface="Candara" panose="020E0502030303020204" pitchFamily="34" charset="0"/>
                <a:cs typeface="Arial Italic"/>
              </a:rPr>
              <a:t>(Luke 1:28)</a:t>
            </a:r>
          </a:p>
          <a:p>
            <a:pPr>
              <a:lnSpc>
                <a:spcPts val="3390"/>
              </a:lnSpc>
            </a:pPr>
            <a:endParaRPr lang="en-CA" sz="2971" dirty="0">
              <a:solidFill>
                <a:srgbClr val="000000"/>
              </a:solidFill>
            </a:endParaRPr>
          </a:p>
        </p:txBody>
      </p:sp>
      <p:sp>
        <p:nvSpPr>
          <p:cNvPr id="6" name="TextBox 6"/>
          <p:cNvSpPr txBox="1"/>
          <p:nvPr/>
        </p:nvSpPr>
        <p:spPr>
          <a:xfrm>
            <a:off x="9348335" y="3593901"/>
            <a:ext cx="8792413" cy="7720062"/>
          </a:xfrm>
          <a:prstGeom prst="rect">
            <a:avLst/>
          </a:prstGeom>
          <a:noFill/>
        </p:spPr>
        <p:txBody>
          <a:bodyPr vert="horz" wrap="square" lIns="0" tIns="0" rIns="0" bIns="0" rtlCol="0">
            <a:spAutoFit/>
          </a:bodyPr>
          <a:lstStyle/>
          <a:p>
            <a:r>
              <a:rPr lang="en-CA" sz="2800" dirty="0" smtClean="0">
                <a:solidFill>
                  <a:srgbClr val="212121"/>
                </a:solidFill>
                <a:latin typeface="Candara" panose="020E0502030303020204" pitchFamily="34" charset="0"/>
                <a:cs typeface="Arial"/>
              </a:rPr>
              <a:t>"</a:t>
            </a:r>
            <a:r>
              <a:rPr lang="en-CA" sz="2800" dirty="0">
                <a:solidFill>
                  <a:srgbClr val="212121"/>
                </a:solidFill>
                <a:latin typeface="Candara" panose="020E0502030303020204" pitchFamily="34" charset="0"/>
                <a:cs typeface="Arial"/>
              </a:rPr>
              <a:t>Mary benefited first of all and uniquely </a:t>
            </a:r>
            <a:r>
              <a:rPr lang="en-CA" sz="2800" dirty="0" smtClean="0">
                <a:solidFill>
                  <a:srgbClr val="212121"/>
                </a:solidFill>
                <a:latin typeface="Candara" panose="020E0502030303020204" pitchFamily="34" charset="0"/>
                <a:cs typeface="Arial"/>
              </a:rPr>
              <a:t/>
            </a:r>
            <a:br>
              <a:rPr lang="en-CA" sz="2800" dirty="0" smtClean="0">
                <a:solidFill>
                  <a:srgbClr val="212121"/>
                </a:solidFill>
                <a:latin typeface="Candara" panose="020E0502030303020204" pitchFamily="34" charset="0"/>
                <a:cs typeface="Arial"/>
              </a:rPr>
            </a:br>
            <a:r>
              <a:rPr lang="en-CA" sz="2800" dirty="0" smtClean="0">
                <a:solidFill>
                  <a:srgbClr val="212121"/>
                </a:solidFill>
                <a:latin typeface="Candara" panose="020E0502030303020204" pitchFamily="34" charset="0"/>
                <a:cs typeface="Arial"/>
              </a:rPr>
              <a:t>from </a:t>
            </a:r>
            <a:r>
              <a:rPr lang="en-CA" sz="2800" dirty="0">
                <a:solidFill>
                  <a:srgbClr val="212121"/>
                </a:solidFill>
                <a:latin typeface="Candara" panose="020E0502030303020204" pitchFamily="34" charset="0"/>
                <a:cs typeface="Arial"/>
              </a:rPr>
              <a:t>Christ's victory over sin: </a:t>
            </a:r>
            <a:endParaRPr lang="en-CA" sz="2800" dirty="0" smtClean="0">
              <a:solidFill>
                <a:srgbClr val="212121"/>
              </a:solidFill>
              <a:latin typeface="Candara" panose="020E0502030303020204" pitchFamily="34" charset="0"/>
              <a:cs typeface="Arial"/>
            </a:endParaRPr>
          </a:p>
          <a:p>
            <a:r>
              <a:rPr lang="en-CA" sz="2800" dirty="0" smtClean="0">
                <a:solidFill>
                  <a:srgbClr val="212121"/>
                </a:solidFill>
                <a:latin typeface="Candara" panose="020E0502030303020204" pitchFamily="34" charset="0"/>
                <a:cs typeface="Arial"/>
              </a:rPr>
              <a:t>She</a:t>
            </a:r>
            <a:r>
              <a:rPr lang="en-CA" sz="2800" dirty="0" smtClean="0">
                <a:solidFill>
                  <a:srgbClr val="000000"/>
                </a:solidFill>
                <a:latin typeface="Candara" panose="020E0502030303020204" pitchFamily="34" charset="0"/>
              </a:rPr>
              <a:t> </a:t>
            </a:r>
            <a:r>
              <a:rPr lang="en-CA" sz="2800" dirty="0" smtClean="0">
                <a:solidFill>
                  <a:srgbClr val="212121"/>
                </a:solidFill>
                <a:latin typeface="Candara" panose="020E0502030303020204" pitchFamily="34" charset="0"/>
                <a:cs typeface="Arial"/>
              </a:rPr>
              <a:t>was </a:t>
            </a:r>
            <a:r>
              <a:rPr lang="en-CA" sz="2800" dirty="0">
                <a:solidFill>
                  <a:srgbClr val="212121"/>
                </a:solidFill>
                <a:latin typeface="Candara" panose="020E0502030303020204" pitchFamily="34" charset="0"/>
                <a:cs typeface="Arial"/>
              </a:rPr>
              <a:t>preserved from all stain of original sin </a:t>
            </a:r>
            <a:r>
              <a:rPr lang="en-CA" sz="2800" dirty="0" smtClean="0">
                <a:solidFill>
                  <a:srgbClr val="212121"/>
                </a:solidFill>
                <a:latin typeface="Candara" panose="020E0502030303020204" pitchFamily="34" charset="0"/>
                <a:cs typeface="Arial"/>
              </a:rPr>
              <a:t/>
            </a:r>
            <a:br>
              <a:rPr lang="en-CA" sz="2800" dirty="0" smtClean="0">
                <a:solidFill>
                  <a:srgbClr val="212121"/>
                </a:solidFill>
                <a:latin typeface="Candara" panose="020E0502030303020204" pitchFamily="34" charset="0"/>
                <a:cs typeface="Arial"/>
              </a:rPr>
            </a:br>
            <a:r>
              <a:rPr lang="en-CA" sz="2800" dirty="0" smtClean="0">
                <a:solidFill>
                  <a:srgbClr val="212121"/>
                </a:solidFill>
                <a:latin typeface="Candara" panose="020E0502030303020204" pitchFamily="34" charset="0"/>
                <a:cs typeface="Arial"/>
              </a:rPr>
              <a:t>and </a:t>
            </a:r>
            <a:r>
              <a:rPr lang="en-CA" sz="2800" dirty="0">
                <a:solidFill>
                  <a:srgbClr val="212121"/>
                </a:solidFill>
                <a:latin typeface="Candara" panose="020E0502030303020204" pitchFamily="34" charset="0"/>
                <a:cs typeface="Arial"/>
              </a:rPr>
              <a:t>by a special grace of God</a:t>
            </a:r>
            <a:r>
              <a:rPr lang="en-CA" sz="2800" dirty="0">
                <a:solidFill>
                  <a:srgbClr val="000000"/>
                </a:solidFill>
                <a:latin typeface="Candara" panose="020E0502030303020204" pitchFamily="34" charset="0"/>
              </a:rPr>
              <a:t/>
            </a:r>
            <a:br>
              <a:rPr lang="en-CA" sz="2800" dirty="0">
                <a:solidFill>
                  <a:srgbClr val="000000"/>
                </a:solidFill>
                <a:latin typeface="Candara" panose="020E0502030303020204" pitchFamily="34" charset="0"/>
              </a:rPr>
            </a:br>
            <a:r>
              <a:rPr lang="en-CA" sz="2800" dirty="0">
                <a:solidFill>
                  <a:srgbClr val="212121"/>
                </a:solidFill>
                <a:latin typeface="Candara" panose="020E0502030303020204" pitchFamily="34" charset="0"/>
                <a:cs typeface="Arial"/>
              </a:rPr>
              <a:t>committed no sin of any kind </a:t>
            </a:r>
            <a:r>
              <a:rPr lang="en-CA" sz="2800" dirty="0" smtClean="0">
                <a:solidFill>
                  <a:srgbClr val="212121"/>
                </a:solidFill>
                <a:latin typeface="Candara" panose="020E0502030303020204" pitchFamily="34" charset="0"/>
                <a:cs typeface="Arial"/>
              </a:rPr>
              <a:t/>
            </a:r>
            <a:br>
              <a:rPr lang="en-CA" sz="2800" dirty="0" smtClean="0">
                <a:solidFill>
                  <a:srgbClr val="212121"/>
                </a:solidFill>
                <a:latin typeface="Candara" panose="020E0502030303020204" pitchFamily="34" charset="0"/>
                <a:cs typeface="Arial"/>
              </a:rPr>
            </a:br>
            <a:r>
              <a:rPr lang="en-CA" sz="2800" dirty="0" smtClean="0">
                <a:solidFill>
                  <a:srgbClr val="212121"/>
                </a:solidFill>
                <a:latin typeface="Candara" panose="020E0502030303020204" pitchFamily="34" charset="0"/>
                <a:cs typeface="Arial"/>
              </a:rPr>
              <a:t>during </a:t>
            </a:r>
            <a:r>
              <a:rPr lang="en-CA" sz="2800" dirty="0">
                <a:solidFill>
                  <a:srgbClr val="212121"/>
                </a:solidFill>
                <a:latin typeface="Candara" panose="020E0502030303020204" pitchFamily="34" charset="0"/>
                <a:cs typeface="Arial"/>
              </a:rPr>
              <a:t>her whole earthly life." (</a:t>
            </a:r>
            <a:r>
              <a:rPr lang="en-CA" sz="2800" dirty="0" smtClean="0">
                <a:solidFill>
                  <a:srgbClr val="212121"/>
                </a:solidFill>
                <a:latin typeface="Candara" panose="020E0502030303020204" pitchFamily="34" charset="0"/>
                <a:cs typeface="Arial"/>
              </a:rPr>
              <a:t>CCC411)</a:t>
            </a:r>
          </a:p>
          <a:p>
            <a:pPr algn="ctr"/>
            <a:endParaRPr lang="en-CA" sz="1200" dirty="0" smtClean="0">
              <a:solidFill>
                <a:srgbClr val="212121"/>
              </a:solidFill>
              <a:latin typeface="Candara" panose="020E0502030303020204" pitchFamily="34" charset="0"/>
              <a:cs typeface="Arial"/>
            </a:endParaRPr>
          </a:p>
          <a:p>
            <a:pPr algn="ctr"/>
            <a:endParaRPr lang="en-CA" sz="1200" i="1" dirty="0">
              <a:solidFill>
                <a:schemeClr val="bg1"/>
              </a:solidFill>
              <a:latin typeface="Candara" panose="020E0502030303020204" pitchFamily="34" charset="0"/>
              <a:cs typeface="Arial"/>
            </a:endParaRPr>
          </a:p>
          <a:p>
            <a:r>
              <a:rPr lang="en-GB" sz="2800" dirty="0">
                <a:solidFill>
                  <a:srgbClr val="0000FF"/>
                </a:solidFill>
                <a:latin typeface="Candara" panose="020E0502030303020204" pitchFamily="34" charset="0"/>
              </a:rPr>
              <a:t>Jesus is NOT the Immaculate Conception. It is Mary who owns this title.  She is the Immaculate Conception because she herself was conceived without sin. She was the pure and spotless ‘vessel’ like the Tabernacle in the Old Testament.   </a:t>
            </a:r>
          </a:p>
          <a:p>
            <a:r>
              <a:rPr lang="en-GB" sz="2800" dirty="0">
                <a:solidFill>
                  <a:srgbClr val="0000FF"/>
                </a:solidFill>
                <a:latin typeface="Candara" panose="020E0502030303020204" pitchFamily="34" charset="0"/>
              </a:rPr>
              <a:t>Many people confuse the Immaculate Conception with the Incarnation (‘virgin birth’). Another misconception is to think that Mary herself was conceived without sexual intercourse but she was conceived in the natural way.</a:t>
            </a:r>
          </a:p>
          <a:p>
            <a:pPr algn="ctr"/>
            <a:endParaRPr lang="en-CA" sz="3600" i="1" dirty="0">
              <a:solidFill>
                <a:srgbClr val="212121"/>
              </a:solidFill>
              <a:latin typeface="Candara" panose="020E0502030303020204" pitchFamily="34" charset="0"/>
              <a:cs typeface="Arial"/>
            </a:endParaRPr>
          </a:p>
          <a:p>
            <a:pPr>
              <a:lnSpc>
                <a:spcPts val="2550"/>
              </a:lnSpc>
            </a:pPr>
            <a:endParaRPr lang="en-CA" sz="1838" dirty="0">
              <a:solidFill>
                <a:srgbClr val="000000"/>
              </a:solidFill>
            </a:endParaRPr>
          </a:p>
        </p:txBody>
      </p:sp>
      <p:pic>
        <p:nvPicPr>
          <p:cNvPr id="3076" name="Picture 4" descr="Image result for immaculate conception modern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880768" cy="1063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166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cstate="print"/>
          <a:stretch>
            <a:fillRect/>
          </a:stretch>
        </p:blipFill>
        <p:spPr>
          <a:xfrm>
            <a:off x="-1" y="-17810"/>
            <a:ext cx="18312471" cy="10337540"/>
          </a:xfrm>
          <a:prstGeom prst="rect">
            <a:avLst/>
          </a:prstGeom>
        </p:spPr>
      </p:pic>
      <p:sp>
        <p:nvSpPr>
          <p:cNvPr id="9" name="TextBox 2"/>
          <p:cNvSpPr txBox="1"/>
          <p:nvPr/>
        </p:nvSpPr>
        <p:spPr>
          <a:xfrm>
            <a:off x="10080104" y="324561"/>
            <a:ext cx="6861911" cy="1925784"/>
          </a:xfrm>
          <a:prstGeom prst="rect">
            <a:avLst/>
          </a:prstGeom>
          <a:noFill/>
        </p:spPr>
        <p:txBody>
          <a:bodyPr vert="horz" wrap="square" lIns="0" tIns="0" rIns="0" bIns="0" rtlCol="0">
            <a:spAutoFit/>
          </a:bodyPr>
          <a:lstStyle/>
          <a:p>
            <a:pPr algn="ctr">
              <a:lnSpc>
                <a:spcPts val="5000"/>
              </a:lnSpc>
            </a:pPr>
            <a:r>
              <a:rPr lang="en-CA" sz="6000" b="1" dirty="0">
                <a:solidFill>
                  <a:srgbClr val="60E8DC"/>
                </a:solidFill>
                <a:latin typeface="Candara" panose="020E0502030303020204" pitchFamily="34" charset="0"/>
                <a:cs typeface="Arial Bold"/>
              </a:rPr>
              <a:t>DID MARY HAVE</a:t>
            </a:r>
            <a:br>
              <a:rPr lang="en-CA" sz="6000" b="1" dirty="0">
                <a:solidFill>
                  <a:srgbClr val="60E8DC"/>
                </a:solidFill>
                <a:latin typeface="Candara" panose="020E0502030303020204" pitchFamily="34" charset="0"/>
                <a:cs typeface="Arial Bold"/>
              </a:rPr>
            </a:br>
            <a:r>
              <a:rPr lang="en-CA" sz="6000" b="1" dirty="0">
                <a:solidFill>
                  <a:srgbClr val="60E8DC"/>
                </a:solidFill>
                <a:latin typeface="Candara" panose="020E0502030303020204" pitchFamily="34" charset="0"/>
                <a:cs typeface="Arial Bold"/>
              </a:rPr>
              <a:t>FREE CHOICE?</a:t>
            </a:r>
          </a:p>
          <a:p>
            <a:pPr>
              <a:lnSpc>
                <a:spcPts val="5000"/>
              </a:lnSpc>
            </a:pPr>
            <a:endParaRPr lang="en-CA" sz="4800" dirty="0">
              <a:solidFill>
                <a:srgbClr val="000000"/>
              </a:solidFill>
            </a:endParaRPr>
          </a:p>
        </p:txBody>
      </p:sp>
      <p:sp>
        <p:nvSpPr>
          <p:cNvPr id="4" name="TextBox 4"/>
          <p:cNvSpPr txBox="1"/>
          <p:nvPr/>
        </p:nvSpPr>
        <p:spPr>
          <a:xfrm>
            <a:off x="9095346" y="1969044"/>
            <a:ext cx="9217125" cy="1346522"/>
          </a:xfrm>
          <a:prstGeom prst="rect">
            <a:avLst/>
          </a:prstGeom>
          <a:noFill/>
        </p:spPr>
        <p:txBody>
          <a:bodyPr vert="horz" wrap="square" lIns="0" tIns="0" rIns="0" bIns="0" rtlCol="0">
            <a:spAutoFit/>
          </a:bodyPr>
          <a:lstStyle/>
          <a:p>
            <a:pPr algn="ctr">
              <a:lnSpc>
                <a:spcPts val="3500"/>
              </a:lnSpc>
            </a:pPr>
            <a:r>
              <a:rPr lang="en-CA" sz="4000" dirty="0" smtClean="0">
                <a:solidFill>
                  <a:srgbClr val="212121"/>
                </a:solidFill>
                <a:latin typeface="Candara" panose="020E0502030303020204" pitchFamily="34" charset="0"/>
                <a:cs typeface="Arial Bold"/>
              </a:rPr>
              <a:t>Let it be done unto me according </a:t>
            </a:r>
          </a:p>
          <a:p>
            <a:pPr algn="ctr">
              <a:lnSpc>
                <a:spcPts val="3500"/>
              </a:lnSpc>
            </a:pPr>
            <a:r>
              <a:rPr lang="en-CA" sz="4000" dirty="0" smtClean="0">
                <a:solidFill>
                  <a:srgbClr val="212121"/>
                </a:solidFill>
                <a:latin typeface="Candara" panose="020E0502030303020204" pitchFamily="34" charset="0"/>
                <a:cs typeface="Arial Bold"/>
              </a:rPr>
              <a:t>to your word (Luke </a:t>
            </a:r>
            <a:r>
              <a:rPr lang="en-CA" sz="4000" dirty="0">
                <a:solidFill>
                  <a:srgbClr val="212121"/>
                </a:solidFill>
                <a:latin typeface="Candara" panose="020E0502030303020204" pitchFamily="34" charset="0"/>
                <a:cs typeface="Arial Bold"/>
              </a:rPr>
              <a:t>1:38)</a:t>
            </a:r>
          </a:p>
          <a:p>
            <a:pPr>
              <a:lnSpc>
                <a:spcPts val="3500"/>
              </a:lnSpc>
            </a:pPr>
            <a:endParaRPr lang="en-CA" sz="2546" dirty="0">
              <a:solidFill>
                <a:srgbClr val="000000"/>
              </a:solidFill>
            </a:endParaRPr>
          </a:p>
        </p:txBody>
      </p:sp>
      <p:sp>
        <p:nvSpPr>
          <p:cNvPr id="5" name="TextBox 5"/>
          <p:cNvSpPr txBox="1"/>
          <p:nvPr/>
        </p:nvSpPr>
        <p:spPr>
          <a:xfrm>
            <a:off x="10496012" y="3289534"/>
            <a:ext cx="6808275" cy="898451"/>
          </a:xfrm>
          <a:prstGeom prst="rect">
            <a:avLst/>
          </a:prstGeom>
          <a:noFill/>
        </p:spPr>
        <p:txBody>
          <a:bodyPr vert="horz" wrap="none" lIns="0" tIns="0" rIns="0" bIns="0" rtlCol="0">
            <a:spAutoFit/>
          </a:bodyPr>
          <a:lstStyle/>
          <a:p>
            <a:pPr algn="ctr">
              <a:lnSpc>
                <a:spcPts val="3390"/>
              </a:lnSpc>
            </a:pPr>
            <a:r>
              <a:rPr lang="en-CA" sz="4000" spc="-10" dirty="0">
                <a:solidFill>
                  <a:srgbClr val="0066CC"/>
                </a:solidFill>
                <a:latin typeface="Candara" panose="020E0502030303020204" pitchFamily="34" charset="0"/>
                <a:cs typeface="Arial Italic"/>
              </a:rPr>
              <a:t>Mary's 'yes' changed the world!</a:t>
            </a:r>
          </a:p>
          <a:p>
            <a:pPr algn="ctr">
              <a:lnSpc>
                <a:spcPts val="3390"/>
              </a:lnSpc>
            </a:pPr>
            <a:endParaRPr lang="en-CA" sz="4000" dirty="0">
              <a:solidFill>
                <a:srgbClr val="000000"/>
              </a:solidFill>
            </a:endParaRPr>
          </a:p>
        </p:txBody>
      </p:sp>
      <p:sp>
        <p:nvSpPr>
          <p:cNvPr id="6" name="TextBox 6"/>
          <p:cNvSpPr txBox="1"/>
          <p:nvPr/>
        </p:nvSpPr>
        <p:spPr>
          <a:xfrm>
            <a:off x="9443187" y="4214799"/>
            <a:ext cx="8409373" cy="4267194"/>
          </a:xfrm>
          <a:prstGeom prst="rect">
            <a:avLst/>
          </a:prstGeom>
          <a:noFill/>
        </p:spPr>
        <p:txBody>
          <a:bodyPr vert="horz" wrap="square" lIns="0" tIns="0" rIns="0" bIns="0" rtlCol="0">
            <a:spAutoFit/>
          </a:bodyPr>
          <a:lstStyle/>
          <a:p>
            <a:pPr algn="ctr"/>
            <a:r>
              <a:rPr lang="en-GB" sz="3600" dirty="0">
                <a:solidFill>
                  <a:schemeClr val="bg1"/>
                </a:solidFill>
                <a:latin typeface="Candara" panose="020E0502030303020204" pitchFamily="34" charset="0"/>
              </a:rPr>
              <a:t>God has given all people free choice and Mary was no exception. She is the new Eve – where Eve chose to disobey God and brought sin into the world, Mary accepted God’s will whole-heartedly and brought Jesus into the world to conquer sin and death.</a:t>
            </a:r>
          </a:p>
          <a:p>
            <a:pPr>
              <a:lnSpc>
                <a:spcPts val="3375"/>
              </a:lnSpc>
            </a:pPr>
            <a:endParaRPr lang="en-CA" sz="1838" dirty="0">
              <a:solidFill>
                <a:srgbClr val="000000"/>
              </a:solidFill>
            </a:endParaRPr>
          </a:p>
        </p:txBody>
      </p:sp>
      <p:sp>
        <p:nvSpPr>
          <p:cNvPr id="7" name="TextBox 7"/>
          <p:cNvSpPr txBox="1"/>
          <p:nvPr/>
        </p:nvSpPr>
        <p:spPr>
          <a:xfrm>
            <a:off x="12322465" y="8581092"/>
            <a:ext cx="3238066" cy="718145"/>
          </a:xfrm>
          <a:prstGeom prst="rect">
            <a:avLst/>
          </a:prstGeom>
          <a:noFill/>
        </p:spPr>
        <p:txBody>
          <a:bodyPr vert="horz" wrap="none" lIns="0" tIns="0" rIns="0" bIns="0" rtlCol="0">
            <a:spAutoFit/>
          </a:bodyPr>
          <a:lstStyle/>
          <a:p>
            <a:pPr>
              <a:lnSpc>
                <a:spcPts val="2760"/>
              </a:lnSpc>
            </a:pPr>
            <a:r>
              <a:rPr lang="en-CA" sz="3200" dirty="0" smtClean="0">
                <a:solidFill>
                  <a:srgbClr val="0000FF"/>
                </a:solidFill>
                <a:latin typeface="Candara" panose="020E0502030303020204" pitchFamily="34" charset="0"/>
                <a:cs typeface="Arial"/>
              </a:rPr>
              <a:t>REFLECT/DISCUSS</a:t>
            </a:r>
            <a:r>
              <a:rPr lang="en-CA" sz="3200" b="1" dirty="0" smtClean="0">
                <a:solidFill>
                  <a:srgbClr val="0000FF"/>
                </a:solidFill>
                <a:latin typeface="Candara" panose="020E0502030303020204" pitchFamily="34" charset="0"/>
                <a:cs typeface="Arial"/>
              </a:rPr>
              <a:t>:</a:t>
            </a:r>
            <a:endParaRPr lang="en-CA" sz="3200" b="1" dirty="0">
              <a:solidFill>
                <a:srgbClr val="0000FF"/>
              </a:solidFill>
              <a:latin typeface="Candara" panose="020E0502030303020204" pitchFamily="34" charset="0"/>
              <a:cs typeface="Arial"/>
            </a:endParaRPr>
          </a:p>
          <a:p>
            <a:pPr>
              <a:lnSpc>
                <a:spcPts val="2760"/>
              </a:lnSpc>
            </a:pPr>
            <a:endParaRPr lang="en-CA" sz="2400" dirty="0">
              <a:solidFill>
                <a:srgbClr val="000000"/>
              </a:solidFill>
            </a:endParaRPr>
          </a:p>
        </p:txBody>
      </p:sp>
      <p:sp>
        <p:nvSpPr>
          <p:cNvPr id="8" name="TextBox 8"/>
          <p:cNvSpPr txBox="1"/>
          <p:nvPr/>
        </p:nvSpPr>
        <p:spPr>
          <a:xfrm>
            <a:off x="9095346" y="9050152"/>
            <a:ext cx="9105057" cy="1269578"/>
          </a:xfrm>
          <a:prstGeom prst="rect">
            <a:avLst/>
          </a:prstGeom>
          <a:noFill/>
        </p:spPr>
        <p:txBody>
          <a:bodyPr vert="horz" wrap="none" lIns="0" tIns="0" rIns="0" bIns="0" rtlCol="0">
            <a:spAutoFit/>
          </a:bodyPr>
          <a:lstStyle/>
          <a:p>
            <a:pPr algn="ctr">
              <a:lnSpc>
                <a:spcPts val="3300"/>
              </a:lnSpc>
            </a:pPr>
            <a:r>
              <a:rPr lang="en-CA" sz="3200" dirty="0">
                <a:solidFill>
                  <a:srgbClr val="0000FF"/>
                </a:solidFill>
                <a:latin typeface="Candara" panose="020E0502030303020204" pitchFamily="34" charset="0"/>
                <a:cs typeface="Arial"/>
              </a:rPr>
              <a:t>What were the implications of this choice for Mary?</a:t>
            </a:r>
            <a:r>
              <a:rPr lang="en-CA" sz="3200" dirty="0">
                <a:solidFill>
                  <a:srgbClr val="0000FF"/>
                </a:solidFill>
                <a:latin typeface="Candara" panose="020E0502030303020204" pitchFamily="34" charset="0"/>
              </a:rPr>
              <a:t/>
            </a:r>
            <a:br>
              <a:rPr lang="en-CA" sz="3200" dirty="0">
                <a:solidFill>
                  <a:srgbClr val="0000FF"/>
                </a:solidFill>
                <a:latin typeface="Candara" panose="020E0502030303020204" pitchFamily="34" charset="0"/>
              </a:rPr>
            </a:br>
            <a:r>
              <a:rPr lang="en-CA" sz="3200" dirty="0">
                <a:solidFill>
                  <a:srgbClr val="0000FF"/>
                </a:solidFill>
                <a:latin typeface="Candara" panose="020E0502030303020204" pitchFamily="34" charset="0"/>
                <a:cs typeface="Arial"/>
              </a:rPr>
              <a:t>What challenges did she face throughout her life?</a:t>
            </a:r>
          </a:p>
          <a:p>
            <a:pPr>
              <a:lnSpc>
                <a:spcPts val="3300"/>
              </a:lnSpc>
            </a:pPr>
            <a:endParaRPr lang="en-CA" sz="240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p:cNvPicPr>
          <p:nvPr/>
        </p:nvPicPr>
        <p:blipFill rotWithShape="1">
          <a:blip r:embed="rId4" cstate="print"/>
          <a:srcRect l="48031"/>
          <a:stretch/>
        </p:blipFill>
        <p:spPr>
          <a:xfrm>
            <a:off x="8783960" y="0"/>
            <a:ext cx="9504040" cy="10274300"/>
          </a:xfrm>
          <a:prstGeom prst="rect">
            <a:avLst/>
          </a:prstGeom>
        </p:spPr>
      </p:pic>
      <p:sp>
        <p:nvSpPr>
          <p:cNvPr id="3" name="TextBox 3"/>
          <p:cNvSpPr txBox="1"/>
          <p:nvPr/>
        </p:nvSpPr>
        <p:spPr>
          <a:xfrm>
            <a:off x="10175329" y="2432631"/>
            <a:ext cx="6817542" cy="743793"/>
          </a:xfrm>
          <a:prstGeom prst="rect">
            <a:avLst/>
          </a:prstGeom>
          <a:noFill/>
        </p:spPr>
        <p:txBody>
          <a:bodyPr vert="horz" wrap="square" lIns="0" tIns="0" rIns="0" bIns="0" rtlCol="0">
            <a:spAutoFit/>
          </a:bodyPr>
          <a:lstStyle/>
          <a:p>
            <a:pPr algn="ctr">
              <a:lnSpc>
                <a:spcPts val="2930"/>
              </a:lnSpc>
            </a:pPr>
            <a:r>
              <a:rPr lang="en-CA" sz="4400" dirty="0" smtClean="0">
                <a:solidFill>
                  <a:srgbClr val="212121"/>
                </a:solidFill>
                <a:latin typeface="Candara" panose="020E0502030303020204" pitchFamily="34" charset="0"/>
                <a:cs typeface="Arial Bold"/>
              </a:rPr>
              <a:t>‘God-Bearer' </a:t>
            </a:r>
            <a:r>
              <a:rPr lang="en-CA" sz="4400" dirty="0">
                <a:solidFill>
                  <a:srgbClr val="212121"/>
                </a:solidFill>
                <a:latin typeface="Candara" panose="020E0502030303020204" pitchFamily="34" charset="0"/>
                <a:cs typeface="Arial Bold"/>
              </a:rPr>
              <a:t>- </a:t>
            </a:r>
            <a:r>
              <a:rPr lang="en-CA" sz="4400" dirty="0" err="1" smtClean="0">
                <a:solidFill>
                  <a:srgbClr val="212121"/>
                </a:solidFill>
                <a:latin typeface="Candara" panose="020E0502030303020204" pitchFamily="34" charset="0"/>
                <a:cs typeface="Arial Bold"/>
              </a:rPr>
              <a:t>Theotokos</a:t>
            </a:r>
            <a:endParaRPr lang="en-CA" sz="4400" dirty="0">
              <a:solidFill>
                <a:srgbClr val="212121"/>
              </a:solidFill>
              <a:latin typeface="Candara" panose="020E0502030303020204" pitchFamily="34" charset="0"/>
              <a:cs typeface="Arial Bold"/>
            </a:endParaRPr>
          </a:p>
          <a:p>
            <a:pPr>
              <a:lnSpc>
                <a:spcPts val="2930"/>
              </a:lnSpc>
            </a:pPr>
            <a:endParaRPr lang="en-CA" sz="2546" dirty="0">
              <a:solidFill>
                <a:srgbClr val="000000"/>
              </a:solidFill>
            </a:endParaRPr>
          </a:p>
        </p:txBody>
      </p:sp>
      <p:sp>
        <p:nvSpPr>
          <p:cNvPr id="4" name="TextBox 4"/>
          <p:cNvSpPr txBox="1"/>
          <p:nvPr/>
        </p:nvSpPr>
        <p:spPr>
          <a:xfrm>
            <a:off x="10039581" y="3128397"/>
            <a:ext cx="7335341" cy="872034"/>
          </a:xfrm>
          <a:prstGeom prst="rect">
            <a:avLst/>
          </a:prstGeom>
          <a:noFill/>
        </p:spPr>
        <p:txBody>
          <a:bodyPr vert="horz" wrap="none" lIns="0" tIns="0" rIns="0" bIns="0" rtlCol="0">
            <a:spAutoFit/>
          </a:bodyPr>
          <a:lstStyle/>
          <a:p>
            <a:pPr algn="ctr">
              <a:lnSpc>
                <a:spcPts val="3390"/>
              </a:lnSpc>
            </a:pPr>
            <a:r>
              <a:rPr lang="en-CA" sz="3600" dirty="0">
                <a:solidFill>
                  <a:srgbClr val="0066CC"/>
                </a:solidFill>
                <a:latin typeface="Candara" panose="020E0502030303020204" pitchFamily="34" charset="0"/>
                <a:cs typeface="Arial Italic"/>
              </a:rPr>
              <a:t>The very first Eucharistic tabernacle</a:t>
            </a:r>
          </a:p>
          <a:p>
            <a:pPr>
              <a:lnSpc>
                <a:spcPts val="3390"/>
              </a:lnSpc>
            </a:pPr>
            <a:endParaRPr lang="en-CA" sz="2971" dirty="0">
              <a:solidFill>
                <a:srgbClr val="000000"/>
              </a:solidFill>
            </a:endParaRPr>
          </a:p>
        </p:txBody>
      </p:sp>
      <p:sp>
        <p:nvSpPr>
          <p:cNvPr id="5" name="TextBox 5"/>
          <p:cNvSpPr txBox="1"/>
          <p:nvPr/>
        </p:nvSpPr>
        <p:spPr>
          <a:xfrm>
            <a:off x="9479864" y="3776084"/>
            <a:ext cx="8454777" cy="4533421"/>
          </a:xfrm>
          <a:prstGeom prst="rect">
            <a:avLst/>
          </a:prstGeom>
          <a:noFill/>
        </p:spPr>
        <p:txBody>
          <a:bodyPr vert="horz" wrap="square" lIns="0" tIns="0" rIns="0" bIns="0" rtlCol="0">
            <a:spAutoFit/>
          </a:bodyPr>
          <a:lstStyle/>
          <a:p>
            <a:pPr>
              <a:lnSpc>
                <a:spcPct val="150000"/>
              </a:lnSpc>
            </a:pPr>
            <a:r>
              <a:rPr lang="en-CA" sz="3600" dirty="0">
                <a:solidFill>
                  <a:srgbClr val="212121"/>
                </a:solidFill>
                <a:latin typeface="Candara" panose="020E0502030303020204" pitchFamily="34" charset="0"/>
                <a:cs typeface="Arial"/>
              </a:rPr>
              <a:t>Since Jesus is God, Mary must be recognised as the one who bore God in </a:t>
            </a:r>
            <a:r>
              <a:rPr lang="en-CA" sz="3600" dirty="0" smtClean="0">
                <a:solidFill>
                  <a:srgbClr val="212121"/>
                </a:solidFill>
                <a:latin typeface="Candara" panose="020E0502030303020204" pitchFamily="34" charset="0"/>
                <a:cs typeface="Arial"/>
              </a:rPr>
              <a:t>her womb</a:t>
            </a:r>
            <a:r>
              <a:rPr lang="en-CA" sz="3600" dirty="0">
                <a:solidFill>
                  <a:srgbClr val="212121"/>
                </a:solidFill>
                <a:latin typeface="Candara" panose="020E0502030303020204" pitchFamily="34" charset="0"/>
                <a:cs typeface="Arial"/>
              </a:rPr>
              <a:t>. She is not the mother of God the Father or the Trinity but of </a:t>
            </a:r>
            <a:r>
              <a:rPr lang="en-CA" sz="3600" dirty="0" smtClean="0">
                <a:solidFill>
                  <a:srgbClr val="212121"/>
                </a:solidFill>
                <a:latin typeface="Candara" panose="020E0502030303020204" pitchFamily="34" charset="0"/>
                <a:cs typeface="Arial"/>
              </a:rPr>
              <a:t>Jesus Christ </a:t>
            </a:r>
            <a:r>
              <a:rPr lang="en-CA" sz="3600" dirty="0">
                <a:solidFill>
                  <a:srgbClr val="212121"/>
                </a:solidFill>
                <a:latin typeface="Candara" panose="020E0502030303020204" pitchFamily="34" charset="0"/>
                <a:cs typeface="Arial"/>
              </a:rPr>
              <a:t>who was true God and true man.</a:t>
            </a:r>
          </a:p>
          <a:p>
            <a:pPr>
              <a:lnSpc>
                <a:spcPts val="3300"/>
              </a:lnSpc>
            </a:pPr>
            <a:endParaRPr lang="en-CA" sz="1803" dirty="0">
              <a:solidFill>
                <a:srgbClr val="000000"/>
              </a:solidFill>
            </a:endParaRPr>
          </a:p>
        </p:txBody>
      </p:sp>
      <p:sp>
        <p:nvSpPr>
          <p:cNvPr id="6" name="TextBox 6"/>
          <p:cNvSpPr txBox="1"/>
          <p:nvPr/>
        </p:nvSpPr>
        <p:spPr>
          <a:xfrm>
            <a:off x="9144000" y="8309505"/>
            <a:ext cx="9050719" cy="1648015"/>
          </a:xfrm>
          <a:prstGeom prst="rect">
            <a:avLst/>
          </a:prstGeom>
          <a:noFill/>
        </p:spPr>
        <p:txBody>
          <a:bodyPr vert="horz" wrap="square" lIns="0" tIns="0" rIns="0" bIns="0" rtlCol="0">
            <a:spAutoFit/>
          </a:bodyPr>
          <a:lstStyle/>
          <a:p>
            <a:pPr algn="ctr">
              <a:lnSpc>
                <a:spcPts val="3300"/>
              </a:lnSpc>
            </a:pPr>
            <a:r>
              <a:rPr lang="en-CA" sz="3200" dirty="0">
                <a:solidFill>
                  <a:srgbClr val="0066CC"/>
                </a:solidFill>
                <a:latin typeface="Candara" panose="020E0502030303020204" pitchFamily="34" charset="0"/>
                <a:cs typeface="Arial"/>
              </a:rPr>
              <a:t>'</a:t>
            </a:r>
            <a:r>
              <a:rPr lang="en-CA" sz="3200" dirty="0">
                <a:solidFill>
                  <a:srgbClr val="0066CC"/>
                </a:solidFill>
                <a:latin typeface="Candara" panose="020E0502030303020204" pitchFamily="34" charset="0"/>
                <a:cs typeface="Arial Bold"/>
              </a:rPr>
              <a:t>For us men and for our salvation he came down from heaven,  and by </a:t>
            </a:r>
            <a:r>
              <a:rPr lang="en-CA" sz="3200" dirty="0" smtClean="0">
                <a:solidFill>
                  <a:srgbClr val="0066CC"/>
                </a:solidFill>
                <a:latin typeface="Candara" panose="020E0502030303020204" pitchFamily="34" charset="0"/>
                <a:cs typeface="Arial Bold"/>
              </a:rPr>
              <a:t>the Holy </a:t>
            </a:r>
            <a:r>
              <a:rPr lang="en-CA" sz="3200" dirty="0">
                <a:solidFill>
                  <a:srgbClr val="0066CC"/>
                </a:solidFill>
                <a:latin typeface="Candara" panose="020E0502030303020204" pitchFamily="34" charset="0"/>
                <a:cs typeface="Arial Bold"/>
              </a:rPr>
              <a:t>Spirit was incarnate of the Virgin Mary, and became Man</a:t>
            </a:r>
            <a:r>
              <a:rPr lang="en-CA" sz="3200" dirty="0" smtClean="0">
                <a:solidFill>
                  <a:srgbClr val="0066CC"/>
                </a:solidFill>
                <a:latin typeface="Candara" panose="020E0502030303020204" pitchFamily="34" charset="0"/>
                <a:cs typeface="Arial Bold"/>
              </a:rPr>
              <a:t>.'(</a:t>
            </a:r>
            <a:r>
              <a:rPr lang="en-CA" sz="3200" dirty="0">
                <a:solidFill>
                  <a:srgbClr val="0066CC"/>
                </a:solidFill>
                <a:latin typeface="Candara" panose="020E0502030303020204" pitchFamily="34" charset="0"/>
                <a:cs typeface="Arial Bold"/>
              </a:rPr>
              <a:t>Nicene Creed)</a:t>
            </a:r>
          </a:p>
          <a:p>
            <a:pPr>
              <a:lnSpc>
                <a:spcPts val="3300"/>
              </a:lnSpc>
            </a:pPr>
            <a:endParaRPr lang="en-CA" sz="1803" dirty="0">
              <a:solidFill>
                <a:srgbClr val="000000"/>
              </a:solidFill>
            </a:endParaRPr>
          </a:p>
        </p:txBody>
      </p:sp>
      <p:sp>
        <p:nvSpPr>
          <p:cNvPr id="9" name="TextBox 2"/>
          <p:cNvSpPr txBox="1"/>
          <p:nvPr/>
        </p:nvSpPr>
        <p:spPr>
          <a:xfrm>
            <a:off x="9634440" y="385160"/>
            <a:ext cx="7370464" cy="1966436"/>
          </a:xfrm>
          <a:prstGeom prst="rect">
            <a:avLst/>
          </a:prstGeom>
          <a:noFill/>
        </p:spPr>
        <p:txBody>
          <a:bodyPr vert="horz" wrap="square" lIns="0" tIns="0" rIns="0" bIns="0" rtlCol="0">
            <a:spAutoFit/>
          </a:bodyPr>
          <a:lstStyle/>
          <a:p>
            <a:pPr algn="ctr">
              <a:lnSpc>
                <a:spcPts val="4950"/>
              </a:lnSpc>
            </a:pPr>
            <a:r>
              <a:rPr lang="en-CA" sz="6000" b="1" dirty="0" smtClean="0">
                <a:solidFill>
                  <a:srgbClr val="60E8DC"/>
                </a:solidFill>
                <a:latin typeface="Candara" panose="020E0502030303020204" pitchFamily="34" charset="0"/>
                <a:cs typeface="Arial Bold"/>
              </a:rPr>
              <a:t>HOW CAN MARY</a:t>
            </a:r>
          </a:p>
          <a:p>
            <a:pPr algn="ctr">
              <a:lnSpc>
                <a:spcPts val="4950"/>
              </a:lnSpc>
            </a:pPr>
            <a:r>
              <a:rPr lang="en-CA" sz="6000" b="1" dirty="0" smtClean="0">
                <a:solidFill>
                  <a:srgbClr val="60E8DC"/>
                </a:solidFill>
                <a:latin typeface="Candara" panose="020E0502030303020204" pitchFamily="34" charset="0"/>
                <a:cs typeface="Arial Bold"/>
              </a:rPr>
              <a:t>BE THE MOTHER</a:t>
            </a:r>
          </a:p>
          <a:p>
            <a:pPr algn="ctr">
              <a:lnSpc>
                <a:spcPts val="4950"/>
              </a:lnSpc>
            </a:pPr>
            <a:r>
              <a:rPr lang="en-CA" sz="6000" b="1" dirty="0" smtClean="0">
                <a:solidFill>
                  <a:srgbClr val="60E8DC"/>
                </a:solidFill>
                <a:latin typeface="Candara" panose="020E0502030303020204" pitchFamily="34" charset="0"/>
                <a:cs typeface="Arial Bold"/>
              </a:rPr>
              <a:t>OF GOD?</a:t>
            </a:r>
            <a:endParaRPr lang="en-CA" sz="6000" b="1" dirty="0">
              <a:solidFill>
                <a:srgbClr val="60E8DC"/>
              </a:solidFill>
              <a:latin typeface="Candara" panose="020E0502030303020204" pitchFamily="34" charset="0"/>
              <a:cs typeface="Arial Bold"/>
            </a:endParaRPr>
          </a:p>
        </p:txBody>
      </p:sp>
      <p:pic>
        <p:nvPicPr>
          <p:cNvPr id="6146" name="Picture 2" descr="Image result for tunn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 y="0"/>
            <a:ext cx="9081585" cy="10274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2293</TotalTime>
  <Words>2109</Words>
  <Application>Microsoft Office PowerPoint</Application>
  <PresentationFormat>Custom</PresentationFormat>
  <Paragraphs>247</Paragraphs>
  <Slides>20</Slides>
  <Notes>17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Bold</vt:lpstr>
      <vt:lpstr>Arial Bold Italic</vt:lpstr>
      <vt:lpstr>Arial Italic</vt:lpstr>
      <vt:lpstr>Calibri</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Linette Blackmore</cp:lastModifiedBy>
  <cp:revision>92</cp:revision>
  <dcterms:created xsi:type="dcterms:W3CDTF">2019-02-28T01:29:02Z</dcterms:created>
  <dcterms:modified xsi:type="dcterms:W3CDTF">2019-11-13T14:31:43Z</dcterms:modified>
</cp:coreProperties>
</file>