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19"/>
  </p:notesMasterIdLst>
  <p:sldIdLst>
    <p:sldId id="256" r:id="rId5"/>
    <p:sldId id="263" r:id="rId6"/>
    <p:sldId id="267" r:id="rId7"/>
    <p:sldId id="264" r:id="rId8"/>
    <p:sldId id="268" r:id="rId9"/>
    <p:sldId id="276" r:id="rId10"/>
    <p:sldId id="270" r:id="rId11"/>
    <p:sldId id="274" r:id="rId12"/>
    <p:sldId id="277" r:id="rId13"/>
    <p:sldId id="271" r:id="rId14"/>
    <p:sldId id="272" r:id="rId15"/>
    <p:sldId id="265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>
      <p:cViewPr varScale="1">
        <p:scale>
          <a:sx n="41" d="100"/>
          <a:sy n="41" d="100"/>
        </p:scale>
        <p:origin x="234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C82E2-3434-4F8F-B24D-E09295921497}" type="datetimeFigureOut">
              <a:rPr lang="en-US" smtClean="0"/>
              <a:t>4/29/2020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93C6C-82EA-4D9D-AA8A-69C85F2EE2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-to-children.com/beatitudes-lesson-four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afod.org.uk/Education/Primary-teaching-resources/Laudato-Si-animation" TargetMode="External"/><Relationship Id="rId5" Type="http://schemas.openxmlformats.org/officeDocument/2006/relationships/hyperlink" Target="https://aleteia.org/2017/06/18/5-saints-to-inspire-us-to-take-care-of-our-planet/" TargetMode="External"/><Relationship Id="rId4" Type="http://schemas.openxmlformats.org/officeDocument/2006/relationships/hyperlink" Target="http://www.creativeyouthideas.com/resources/youth-sermons/blessed-are-the-meek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WCspyE7l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WCspyE7l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 a suitable place to pray where you can avoid distractions. </a:t>
            </a:r>
          </a:p>
          <a:p>
            <a:endParaRPr lang="en-GB" dirty="0"/>
          </a:p>
          <a:p>
            <a:r>
              <a:rPr lang="en-GB" dirty="0"/>
              <a:t>You may be alone or with others in your family. If you are with adults, you may wish to use a candle. If not, close your eyes and imagine one. </a:t>
            </a:r>
          </a:p>
          <a:p>
            <a:endParaRPr lang="en-GB" dirty="0"/>
          </a:p>
          <a:p>
            <a:r>
              <a:rPr lang="en-GB" dirty="0"/>
              <a:t>Ask Jesus, the light of the world, to come into your heart as you pray.</a:t>
            </a:r>
          </a:p>
          <a:p>
            <a:endParaRPr lang="en-GB" dirty="0"/>
          </a:p>
          <a:p>
            <a:r>
              <a:rPr lang="en-GB" dirty="0"/>
              <a:t>You may wish to simply listen to this music or watch the images at the same time, reflecting on God’s beautiful world as you relax.</a:t>
            </a:r>
          </a:p>
          <a:p>
            <a:endParaRPr lang="en-GB" dirty="0"/>
          </a:p>
          <a:p>
            <a:r>
              <a:rPr lang="en-GB" dirty="0"/>
              <a:t>Breathe in and out 3 times quietly.</a:t>
            </a:r>
          </a:p>
          <a:p>
            <a:endParaRPr lang="en-GB" dirty="0"/>
          </a:p>
          <a:p>
            <a:r>
              <a:rPr lang="en-GB" dirty="0"/>
              <a:t>Parents: you can alternate between the PowerPoint presentation and the YouTube clips using 'Alt/Tab to make it easier for </a:t>
            </a:r>
            <a:r>
              <a:rPr lang="en-GB"/>
              <a:t>your children.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23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this list. Which ones do you do?</a:t>
            </a:r>
          </a:p>
          <a:p>
            <a:endParaRPr lang="en-GB" dirty="0"/>
          </a:p>
          <a:p>
            <a:r>
              <a:rPr lang="en-GB" dirty="0"/>
              <a:t>Spend a minute talking to Jesus  in your heart about them.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0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look at this list. Can you think of times when you have not been gentle? </a:t>
            </a:r>
          </a:p>
          <a:p>
            <a:endParaRPr lang="en-GB" dirty="0"/>
          </a:p>
          <a:p>
            <a:r>
              <a:rPr lang="en-GB" dirty="0"/>
              <a:t>Speak to Jesus again and ask for his help not to do it again. Think about what you could do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798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Say this prayer – or make up your own prayer – about following Jesus’ teaching and being gentle.</a:t>
            </a:r>
          </a:p>
          <a:p>
            <a:endParaRPr lang="en-GB" dirty="0"/>
          </a:p>
          <a:p>
            <a:r>
              <a:rPr lang="en-GB" dirty="0"/>
              <a:t>In the name of the Father and of the Son and of the Holy Spirit. Amen.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0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a poster to colour and decorate on meekness: </a:t>
            </a:r>
            <a:r>
              <a:rPr lang="en-GB" dirty="0">
                <a:hlinkClick r:id="rId3"/>
              </a:rPr>
              <a:t>https://ministry-to-children.com/beatitudes-lesson-four/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other references to meekness in the Bible see: </a:t>
            </a:r>
            <a:r>
              <a:rPr lang="en-GB" dirty="0">
                <a:hlinkClick r:id="rId4"/>
              </a:rPr>
              <a:t>http://www.creativeyouthideas.com/resources/youth-sermons/blessed-are-the-meek/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 gentle saints and those linked to the environment see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https://aleteia.org/2017/06/18/5-saints-to-inspire-us-to-take-care-of-our-planet/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For information about </a:t>
            </a: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Laudato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Si (Pope Francis’ letter) see:</a:t>
            </a:r>
          </a:p>
          <a:p>
            <a:r>
              <a:rPr lang="en-GB" dirty="0">
                <a:hlinkClick r:id="rId6"/>
              </a:rPr>
              <a:t>https://cafod.org.uk/Education/Primary-teaching-resources/Laudato-Si-animation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33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wish to continue playing the music while you complete your 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94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Make the sign of the cross and say the prayer.  You may also wish to pray for your own intentions.</a:t>
            </a:r>
          </a:p>
          <a:p>
            <a:endParaRPr lang="en-GB" dirty="0"/>
          </a:p>
          <a:p>
            <a:r>
              <a:rPr lang="en-GB" dirty="0"/>
              <a:t>We will be hearing the Word of God. If you would like to use your own Bible, have it ready (Matthew 5:5)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5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Think about what makes you happy. Is it: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Being alone or with others?</a:t>
            </a:r>
          </a:p>
          <a:p>
            <a:pPr marL="171450" indent="-171450">
              <a:buFontTx/>
              <a:buChar char="-"/>
            </a:pPr>
            <a:r>
              <a:rPr lang="en-GB" dirty="0"/>
              <a:t>Being with your pet?</a:t>
            </a:r>
          </a:p>
          <a:p>
            <a:pPr marL="171450" indent="-171450">
              <a:buFontTx/>
              <a:buChar char="-"/>
            </a:pPr>
            <a:r>
              <a:rPr lang="en-GB" dirty="0"/>
              <a:t>Being somewhere special like the beach or a play park?</a:t>
            </a:r>
          </a:p>
          <a:p>
            <a:pPr marL="171450" indent="-171450">
              <a:buFontTx/>
              <a:buChar char="-"/>
            </a:pPr>
            <a:r>
              <a:rPr lang="en-GB" dirty="0"/>
              <a:t>Having food?</a:t>
            </a:r>
          </a:p>
          <a:p>
            <a:pPr marL="171450" indent="-171450">
              <a:buFontTx/>
              <a:buChar char="-"/>
            </a:pPr>
            <a:r>
              <a:rPr lang="en-GB" dirty="0"/>
              <a:t>Being creative?</a:t>
            </a:r>
          </a:p>
          <a:p>
            <a:pPr marL="171450" indent="-171450">
              <a:buFontTx/>
              <a:buChar char="-"/>
            </a:pPr>
            <a:r>
              <a:rPr lang="en-GB" dirty="0"/>
              <a:t>Listening to music?</a:t>
            </a:r>
          </a:p>
          <a:p>
            <a:pPr marL="171450" indent="-171450">
              <a:buFontTx/>
              <a:buChar char="-"/>
            </a:pPr>
            <a:r>
              <a:rPr lang="en-GB" dirty="0"/>
              <a:t>Being at school?</a:t>
            </a:r>
          </a:p>
          <a:p>
            <a:pPr marL="171450" indent="-171450">
              <a:buFontTx/>
              <a:buChar char="-"/>
            </a:pPr>
            <a:r>
              <a:rPr lang="en-GB" dirty="0"/>
              <a:t>Something else?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r>
              <a:rPr lang="en-GB" dirty="0"/>
              <a:t>What makes other people in your family happy?</a:t>
            </a:r>
          </a:p>
          <a:p>
            <a:endParaRPr lang="en-GB" dirty="0"/>
          </a:p>
          <a:p>
            <a:r>
              <a:rPr lang="en-GB" dirty="0"/>
              <a:t>Who do you think will get to heaven?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8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younger pupils: You may wish to explain that many people would come to listen to Jesus who would tell them all about God, in the same way that a priest does at Mass. </a:t>
            </a:r>
          </a:p>
          <a:p>
            <a:endParaRPr lang="en-GB" dirty="0"/>
          </a:p>
          <a:p>
            <a:r>
              <a:rPr lang="en-GB" dirty="0"/>
              <a:t>Look at the picture. What can you see? Families would have gone to see Jesus and there would have been animals there too as it was on a mountain.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Listen carefully to what Jesus said. Can you remember who he said was ‘blessed’? Was it those who were rich? Or had trendy clothes? Or were popular?</a:t>
            </a:r>
          </a:p>
          <a:p>
            <a:endParaRPr lang="en-GB" dirty="0"/>
          </a:p>
          <a:p>
            <a:r>
              <a:rPr lang="en-GB" dirty="0"/>
              <a:t>For older pupils: </a:t>
            </a:r>
            <a:r>
              <a:rPr lang="en-GB" dirty="0">
                <a:hlinkClick r:id="rId3"/>
              </a:rPr>
              <a:t>https://www.youtube.com/watch?v=wxWCspyE7lg</a:t>
            </a:r>
            <a:r>
              <a:rPr lang="en-GB" dirty="0"/>
              <a:t> (alternative)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5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 younger pupils you could translate:</a:t>
            </a:r>
          </a:p>
          <a:p>
            <a:endParaRPr lang="en-GB" dirty="0"/>
          </a:p>
          <a:p>
            <a:r>
              <a:rPr lang="en-GB" dirty="0"/>
              <a:t>Happy are the poor…</a:t>
            </a:r>
          </a:p>
          <a:p>
            <a:r>
              <a:rPr lang="en-GB" dirty="0"/>
              <a:t>Happy are those who are sad</a:t>
            </a:r>
          </a:p>
          <a:p>
            <a:r>
              <a:rPr lang="en-GB" dirty="0"/>
              <a:t>Happy are the gentle</a:t>
            </a:r>
          </a:p>
          <a:p>
            <a:r>
              <a:rPr lang="en-GB" dirty="0"/>
              <a:t>Happy are those who do what is right</a:t>
            </a:r>
          </a:p>
          <a:p>
            <a:r>
              <a:rPr lang="en-GB" dirty="0"/>
              <a:t>Happy are those who forgive</a:t>
            </a:r>
          </a:p>
          <a:p>
            <a:r>
              <a:rPr lang="en-GB" dirty="0"/>
              <a:t>Happy are those who have a loving heart</a:t>
            </a:r>
          </a:p>
          <a:p>
            <a:r>
              <a:rPr lang="en-GB" dirty="0"/>
              <a:t>Happy are the peaceful</a:t>
            </a:r>
          </a:p>
          <a:p>
            <a:r>
              <a:rPr lang="en-GB" dirty="0"/>
              <a:t>Happy are those who suffer for doing God’s will…</a:t>
            </a:r>
          </a:p>
          <a:p>
            <a:endParaRPr lang="en-GB" dirty="0"/>
          </a:p>
          <a:p>
            <a:r>
              <a:rPr lang="en-GB" dirty="0"/>
              <a:t>The Kingdom of Heaven is theirs.</a:t>
            </a:r>
          </a:p>
          <a:p>
            <a:endParaRPr lang="en-GB" dirty="0"/>
          </a:p>
          <a:p>
            <a:r>
              <a:rPr lang="en-GB" dirty="0"/>
              <a:t>For older pupils:</a:t>
            </a:r>
          </a:p>
          <a:p>
            <a:r>
              <a:rPr lang="en-GB" dirty="0"/>
              <a:t>Which attitude do you show?</a:t>
            </a:r>
          </a:p>
          <a:p>
            <a:r>
              <a:rPr lang="en-GB" dirty="0"/>
              <a:t>Which one might you want most?</a:t>
            </a:r>
          </a:p>
          <a:p>
            <a:endParaRPr lang="en-GB" dirty="0"/>
          </a:p>
          <a:p>
            <a:r>
              <a:rPr lang="en-GB" dirty="0"/>
              <a:t>You may wish to use a Bible, if not the words are included on the screen.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293C6C-82EA-4D9D-AA8A-69C85F2EE2B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287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Older pupils could watch - </a:t>
            </a: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https://www.youtube.com/watch?v=wxWCspyE7lg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88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does it mean to be gentle?</a:t>
            </a:r>
          </a:p>
          <a:p>
            <a:endParaRPr lang="en-GB" dirty="0"/>
          </a:p>
          <a:p>
            <a:r>
              <a:rPr lang="en-GB" dirty="0"/>
              <a:t>Think about times when you were gentle such as:</a:t>
            </a:r>
          </a:p>
          <a:p>
            <a:r>
              <a:rPr lang="en-GB" dirty="0"/>
              <a:t>- When looking after your pets/animals</a:t>
            </a:r>
          </a:p>
          <a:p>
            <a:r>
              <a:rPr lang="en-GB" dirty="0"/>
              <a:t>- Holding a new baby/younger child</a:t>
            </a:r>
          </a:p>
          <a:p>
            <a:r>
              <a:rPr lang="en-GB" dirty="0"/>
              <a:t>-  Holding in your anger</a:t>
            </a:r>
          </a:p>
          <a:p>
            <a:endParaRPr lang="en-GB" dirty="0"/>
          </a:p>
          <a:p>
            <a:r>
              <a:rPr lang="en-GB" dirty="0"/>
              <a:t>For younger pupils: you may wish to discuss this with them instead of watching the video as this may be too long.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08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 at the other words – do you recognise any of them?</a:t>
            </a:r>
          </a:p>
          <a:p>
            <a:endParaRPr lang="en-GB" dirty="0"/>
          </a:p>
          <a:p>
            <a:r>
              <a:rPr lang="en-GB" dirty="0"/>
              <a:t>Older pupils: </a:t>
            </a:r>
          </a:p>
          <a:p>
            <a:endParaRPr lang="en-GB" dirty="0"/>
          </a:p>
          <a:p>
            <a:r>
              <a:rPr lang="en-GB" dirty="0"/>
              <a:t>‘Jesus was humbler yet, even to accepting death, death on a cross…’ Have you heard these words before?</a:t>
            </a:r>
          </a:p>
          <a:p>
            <a:endParaRPr lang="en-GB" dirty="0"/>
          </a:p>
          <a:p>
            <a:r>
              <a:rPr lang="en-GB" dirty="0"/>
              <a:t>‘Once in royal David’s city stood a lowly cattle shed’ – Who was born here? When?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5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Spend a minute talking to Jesus in your heart about these</a:t>
            </a:r>
            <a:r>
              <a:rPr lang="en-GB" baseline="0" dirty="0"/>
              <a:t> questions</a:t>
            </a:r>
            <a:r>
              <a:rPr lang="en-GB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293C6C-82EA-4D9D-AA8A-69C85F2EE2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39117B-1405-4997-81DF-D4768548759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AD327-AB58-4897-AF71-6D19B63EA53A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F879-CB5E-4D5D-8720-D92DA7AE545E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87957-4685-4AAA-AC15-17027EB8CE3B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02546-CD2F-49E1-B1D0-A834B66B5E2F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815D2-491A-4C11-867A-1AADC736186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C7DB-A260-4317-B84F-54DF88D675D3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632A5-C0DB-45B3-9A28-AA7E7B5E7621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FDAC-91B9-467F-9D59-FECADBF43D47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332A-5D1A-4A68-8DC3-3FC24CFC5B34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7A8BF-B3DA-48FF-989E-13589D6975D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3B4EE1E-2631-4416-BD05-4FE45075E299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NZ1pi2Us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bNZ1pi2Us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O7-Jarl-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-S7cBto3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B9BDB7-2134-468E-9725-B904F4E3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Blessed be the gentle </a:t>
            </a:r>
            <a:br>
              <a:rPr lang="en-US" sz="5400" dirty="0">
                <a:solidFill>
                  <a:schemeClr val="accent1"/>
                </a:solidFill>
              </a:rPr>
            </a:br>
            <a:r>
              <a:rPr lang="en-US" sz="2700" dirty="0">
                <a:solidFill>
                  <a:schemeClr val="accent1"/>
                </a:solidFill>
              </a:rPr>
              <a:t>For primary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4002C-587E-4F0F-A9CB-5B4EE2AB9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979668"/>
            <a:ext cx="8767860" cy="557784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3"/>
              </a:rPr>
              <a:t>Click here to play instrumental music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close up of a green field">
            <a:extLst>
              <a:ext uri="{FF2B5EF4-FFF2-40B4-BE49-F238E27FC236}">
                <a16:creationId xmlns:a16="http://schemas.microsoft.com/office/drawing/2014/main" id="{4E312030-0DC2-4F76-9D84-36063902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B75664C-C57C-41AD-8B3A-5823D0AC4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48" y="4274428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C7FDAA01-AA18-43F9-AF7F-F8CE4873D7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4261" y="4206240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26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58120" cy="1356360"/>
          </a:xfrm>
        </p:spPr>
        <p:txBody>
          <a:bodyPr/>
          <a:lstStyle/>
          <a:p>
            <a:r>
              <a:rPr lang="en-GB" dirty="0"/>
              <a:t>RESPOND : ‘Blessed are the gentle’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58CE4C-F97D-41F1-93E9-324B642E8F3F}"/>
              </a:ext>
            </a:extLst>
          </p:cNvPr>
          <p:cNvSpPr txBox="1">
            <a:spLocks/>
          </p:cNvSpPr>
          <p:nvPr/>
        </p:nvSpPr>
        <p:spPr>
          <a:xfrm>
            <a:off x="1154424" y="2225040"/>
            <a:ext cx="5238760" cy="4023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 gentle to others and yourself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Be gentle to the world and all creatures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Use your power carefully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Work hard and do your best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 descr="DAY 78/365: Down Low | We were all together in one car this … | Flickr">
            <a:extLst>
              <a:ext uri="{FF2B5EF4-FFF2-40B4-BE49-F238E27FC236}">
                <a16:creationId xmlns:a16="http://schemas.microsoft.com/office/drawing/2014/main" id="{4718F00C-778D-47E0-9F90-A6C11C2184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4160" y="2489617"/>
            <a:ext cx="3929376" cy="26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5225310-12C4-4FE4-A2B0-B528AD723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4512" y="4576085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60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297160" cy="1356360"/>
          </a:xfrm>
        </p:spPr>
        <p:txBody>
          <a:bodyPr/>
          <a:lstStyle/>
          <a:p>
            <a:r>
              <a:rPr lang="en-GB" dirty="0"/>
              <a:t>RESPOND: ‘Blessed are the gentle’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063E-E04E-4345-AA3A-FFAEF49CF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7625" y="2069734"/>
            <a:ext cx="5504095" cy="440938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</a:rPr>
              <a:t>TRY NOT TO: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Be the loudest or the proudest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Show off or brag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Be a bully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Take your anger out on others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Harm other people, the earth</a:t>
            </a:r>
            <a:b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</a:rPr>
              <a:t> or God’s creatures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58CE4C-F97D-41F1-93E9-324B642E8F3F}"/>
              </a:ext>
            </a:extLst>
          </p:cNvPr>
          <p:cNvSpPr txBox="1">
            <a:spLocks/>
          </p:cNvSpPr>
          <p:nvPr/>
        </p:nvSpPr>
        <p:spPr>
          <a:xfrm>
            <a:off x="1295400" y="2225040"/>
            <a:ext cx="523876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Font typeface="Corbel" pitchFamily="34" charset="0"/>
              <a:buNone/>
            </a:pPr>
            <a:endParaRPr lang="en-GB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Frog,child,small,creature,protect - free image from needpix.com">
            <a:extLst>
              <a:ext uri="{FF2B5EF4-FFF2-40B4-BE49-F238E27FC236}">
                <a16:creationId xmlns:a16="http://schemas.microsoft.com/office/drawing/2014/main" id="{8E43B859-F077-45EA-9DAC-5992F053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20" y="2536441"/>
            <a:ext cx="4538611" cy="302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810395B-71B0-44FA-B15F-ED8CD0BE87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3714" y="4505151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70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RESPOND - Prayer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847E44-F5EB-49D1-B727-1375EDB8C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793239"/>
            <a:ext cx="6080760" cy="402336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God our Father,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 am sorry for the times when I have not had a meek attitude and hurt others.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Help me to live like Jesus and be gentle in my words and actions. 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Send your Holy Spirit to guide me so that I can use my power and my gifts carefully and humbly. </a:t>
            </a:r>
          </a:p>
          <a:p>
            <a:pPr marL="45720" indent="0">
              <a:buNone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This I ask in Jesus’ name. Amen</a:t>
            </a:r>
          </a:p>
        </p:txBody>
      </p:sp>
      <p:pic>
        <p:nvPicPr>
          <p:cNvPr id="6148" name="Picture 4" descr="Royalty-free child praying hands photos free download | Pxfuel">
            <a:extLst>
              <a:ext uri="{FF2B5EF4-FFF2-40B4-BE49-F238E27FC236}">
                <a16:creationId xmlns:a16="http://schemas.microsoft.com/office/drawing/2014/main" id="{B5858382-507D-4BE9-AFD5-096EBFCE3DD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2795" y="1417320"/>
            <a:ext cx="268223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AB79C7-0914-49A4-8F6A-A21036C083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4733" y="4566659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03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847E44-F5EB-49D1-B727-1375EDB8C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5755640" cy="4023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Choose: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and decorate the words Jesus said about being gentle and learn them.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Find out about gentle saints. Say a prayer of/to your favourite one.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Research what Pope Francis said about being gentle and how we should treat others and the earth.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Find out what else the Bible tells us about gentleness.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Be gentle in your home today.</a:t>
            </a:r>
          </a:p>
        </p:txBody>
      </p:sp>
      <p:pic>
        <p:nvPicPr>
          <p:cNvPr id="8" name="Picture 7" descr="Ecology World Summer - Free photo on Pixabay">
            <a:extLst>
              <a:ext uri="{FF2B5EF4-FFF2-40B4-BE49-F238E27FC236}">
                <a16:creationId xmlns:a16="http://schemas.microsoft.com/office/drawing/2014/main" id="{1286A23D-2DF7-46AE-A80B-CEBA64B87AEF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6480" y="1871979"/>
            <a:ext cx="2899727" cy="2649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4E87704-5345-40E4-B984-63DF8D7E4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1295" y="4521200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58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B9BDB7-2134-468E-9725-B904F4E36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be gentle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34002C-587E-4F0F-A9CB-5B4EE2AB9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>
            <a:normAutofit/>
          </a:bodyPr>
          <a:lstStyle/>
          <a:p>
            <a:r>
              <a:rPr lang="en-GB" sz="2000" dirty="0">
                <a:hlinkClick r:id="rId3"/>
              </a:rPr>
              <a:t>Click here to play instrumental music</a:t>
            </a: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A close up of a green field">
            <a:extLst>
              <a:ext uri="{FF2B5EF4-FFF2-40B4-BE49-F238E27FC236}">
                <a16:creationId xmlns:a16="http://schemas.microsoft.com/office/drawing/2014/main" id="{4E312030-0DC2-4F76-9D84-36063902EC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4CDC05E-AF7A-4E8D-BCD2-5B324E8467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748" y="4274428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EFAB0D4D-D919-465C-99D1-AAFE03743D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2101" y="4441872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26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GATHER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0D6A1-CCF3-4891-B86C-DCFCDB9CB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9612" y="1965960"/>
            <a:ext cx="4754880" cy="4023360"/>
          </a:xfrm>
        </p:spPr>
        <p:txBody>
          <a:bodyPr/>
          <a:lstStyle/>
          <a:p>
            <a:pPr marL="4572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Father,</a:t>
            </a:r>
          </a:p>
          <a:p>
            <a:pPr marL="4572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Thank you for your word.</a:t>
            </a:r>
          </a:p>
          <a:p>
            <a:pPr marL="4572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Help us to listen</a:t>
            </a:r>
          </a:p>
          <a:p>
            <a:pPr marL="4572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And show your love.</a:t>
            </a:r>
          </a:p>
          <a:p>
            <a:pPr marL="45720" indent="0">
              <a:buNone/>
            </a:pPr>
            <a:r>
              <a:rPr lang="en-GB" sz="3200" dirty="0">
                <a:solidFill>
                  <a:schemeClr val="accent1">
                    <a:lumMod val="50000"/>
                  </a:schemeClr>
                </a:solidFill>
              </a:rPr>
              <a:t>Amen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7170" name="Picture 2" descr="Royalty-free reading kids photos free download | Pxfuel">
            <a:extLst>
              <a:ext uri="{FF2B5EF4-FFF2-40B4-BE49-F238E27FC236}">
                <a16:creationId xmlns:a16="http://schemas.microsoft.com/office/drawing/2014/main" id="{2D5ED5EA-DC4B-4AF9-BE23-D7965DD884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3493" y="1965960"/>
            <a:ext cx="5219536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DB1D9EE-74AF-4DC6-8DAC-2D48C1716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5293" y="4453694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63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6E7C0-903E-40FD-83EF-A248343C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What is happiness? What makes you happy?</a:t>
            </a:r>
          </a:p>
        </p:txBody>
      </p:sp>
      <p:pic>
        <p:nvPicPr>
          <p:cNvPr id="1026" name="Picture 2" descr="Free photo: child, nursery, happy, childhood, kindergarten, kid ...">
            <a:extLst>
              <a:ext uri="{FF2B5EF4-FFF2-40B4-BE49-F238E27FC236}">
                <a16:creationId xmlns:a16="http://schemas.microsoft.com/office/drawing/2014/main" id="{B714DDFD-03A4-4200-B43A-D8940CB3143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42249">
            <a:off x="776077" y="2030998"/>
            <a:ext cx="1960821" cy="190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rl, pink, long-sleeved, child, fun, outdoors, happiness, leisure ...">
            <a:extLst>
              <a:ext uri="{FF2B5EF4-FFF2-40B4-BE49-F238E27FC236}">
                <a16:creationId xmlns:a16="http://schemas.microsoft.com/office/drawing/2014/main" id="{9CD3BDBD-39A6-4B9C-9369-BF7E6D06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62489">
            <a:off x="7637046" y="1951851"/>
            <a:ext cx="2657555" cy="17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Happy child 2.jpg - Wikimedia Commons">
            <a:extLst>
              <a:ext uri="{FF2B5EF4-FFF2-40B4-BE49-F238E27FC236}">
                <a16:creationId xmlns:a16="http://schemas.microsoft.com/office/drawing/2014/main" id="{FFD525BE-9017-453E-A340-FDBDD612349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6052">
            <a:off x="8331882" y="4709666"/>
            <a:ext cx="2108142" cy="139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ild Happiness Outdoors Happy - Free photo on Pixabay">
            <a:extLst>
              <a:ext uri="{FF2B5EF4-FFF2-40B4-BE49-F238E27FC236}">
                <a16:creationId xmlns:a16="http://schemas.microsoft.com/office/drawing/2014/main" id="{DE5CD2C2-E6D1-4194-B9B4-1D21DFAC8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33" y="3885707"/>
            <a:ext cx="1834446" cy="24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ids, children, beach, smile, young, play | Pikist">
            <a:extLst>
              <a:ext uri="{FF2B5EF4-FFF2-40B4-BE49-F238E27FC236}">
                <a16:creationId xmlns:a16="http://schemas.microsoft.com/office/drawing/2014/main" id="{BD4695FA-785B-4A3E-A82A-A31DEF970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236" y="4397403"/>
            <a:ext cx="2517841" cy="15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oyalty-Free photo: Brown dog beside boy | PickPik">
            <a:extLst>
              <a:ext uri="{FF2B5EF4-FFF2-40B4-BE49-F238E27FC236}">
                <a16:creationId xmlns:a16="http://schemas.microsoft.com/office/drawing/2014/main" id="{D2780BC4-9A74-4636-B509-DFB8BD3B1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4159" y="1618950"/>
            <a:ext cx="2562858" cy="20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407BA1C-D8B1-49A7-A0A0-1B10FB46046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9182" y="4538379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4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063E-E04E-4345-AA3A-FFAEF49CF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5238760" cy="4023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Jesus knew what brings real happiness so he taught us how to be truly happy or ‘blessed’. </a:t>
            </a:r>
          </a:p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He did this by giving a special talk to lots of people on a mountain. </a:t>
            </a:r>
          </a:p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It is called ‘The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Sermon on the Mount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’.</a:t>
            </a:r>
          </a:p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He taught us about 8 attitudes which are called the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Beatitudes.</a:t>
            </a:r>
          </a:p>
          <a:p>
            <a:pPr marL="45720" indent="0">
              <a:buNone/>
            </a:pPr>
            <a:r>
              <a:rPr lang="en-GB" u="sng" dirty="0">
                <a:hlinkClick r:id="rId3"/>
              </a:rPr>
              <a:t>Click here to watch the Sermon on the Mount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File:The Sermon on the Mount - William Brassey Hole.jpg ...">
            <a:extLst>
              <a:ext uri="{FF2B5EF4-FFF2-40B4-BE49-F238E27FC236}">
                <a16:creationId xmlns:a16="http://schemas.microsoft.com/office/drawing/2014/main" id="{94017D0B-A6BC-4903-8BC9-E33AFF76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5461" y="715553"/>
            <a:ext cx="3868662" cy="53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B40963C-3B94-45DB-8CBD-F50D0996F8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824" y="4491245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31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FC26-ABA0-4E2D-92BE-D8413B49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This is what Jesus said </a:t>
            </a:r>
            <a:r>
              <a:rPr lang="en-GB" i="1" dirty="0"/>
              <a:t>(Matthew 5)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CD166-5BAA-4A9D-929D-EDAD78E234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B4869-6F12-4C37-9988-58D444D541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36569" y="1668544"/>
            <a:ext cx="8974318" cy="4735085"/>
          </a:xfrm>
          <a:prstGeom prst="rect">
            <a:avLst/>
          </a:prstGeom>
          <a:ln w="31750">
            <a:solidFill>
              <a:schemeClr val="accent5">
                <a:lumMod val="50000"/>
              </a:schemeClr>
            </a:solidFill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C8AEADE-BAFD-4EE9-A18E-14AD14CB2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887" y="4429657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520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738" y="771328"/>
            <a:ext cx="2811847" cy="27245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8653" y="3798673"/>
            <a:ext cx="8926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Can you remember who Jesus said was ‘blessed’?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Was it those who were rich? Or had designer clothes?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 were popular?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was Jesus trying to teach his followers then and now?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635D9A2-5754-4215-B703-AEF892379C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3588" y="4528951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07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LISTEN: Be gentle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063E-E04E-4345-AA3A-FFAEF49CF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5238760" cy="4023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The third beatitude tells us:</a:t>
            </a:r>
          </a:p>
          <a:p>
            <a:endParaRPr lang="en-GB" dirty="0"/>
          </a:p>
          <a:p>
            <a:pPr marL="45720" indent="0">
              <a:buNone/>
            </a:pPr>
            <a:r>
              <a:rPr lang="en-GB" sz="4400" i="1" dirty="0">
                <a:solidFill>
                  <a:schemeClr val="accent1">
                    <a:lumMod val="50000"/>
                  </a:schemeClr>
                </a:solidFill>
              </a:rPr>
              <a:t>‘Blessed are the meek for they shall inherit the earth.’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6144F-073F-46E7-BB5C-89477D24B07C}"/>
              </a:ext>
            </a:extLst>
          </p:cNvPr>
          <p:cNvSpPr/>
          <p:nvPr/>
        </p:nvSpPr>
        <p:spPr>
          <a:xfrm>
            <a:off x="4030714" y="5786735"/>
            <a:ext cx="5266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hlinkClick r:id="rId3"/>
              </a:rPr>
              <a:t>Click here to find out about being gentle</a:t>
            </a:r>
            <a:endParaRPr lang="en-GB" sz="2400" dirty="0"/>
          </a:p>
        </p:txBody>
      </p:sp>
      <p:pic>
        <p:nvPicPr>
          <p:cNvPr id="9" name="Content Placeholder 6" descr="5,000+ Free Ecology &amp; Environment Images - Pixabay">
            <a:extLst>
              <a:ext uri="{FF2B5EF4-FFF2-40B4-BE49-F238E27FC236}">
                <a16:creationId xmlns:a16="http://schemas.microsoft.com/office/drawing/2014/main" id="{5DDB4F10-BBE4-4C76-8F91-BCC335CAA89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3" y="1865288"/>
            <a:ext cx="3870960" cy="282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AC6BA4-9BDB-4CB7-91B1-43E6C3FA67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5613" y="4472391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21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it mean to be ‘meek’?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E063E-E04E-4345-AA3A-FFAEF49CFF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5238760" cy="4023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Meek also means to be: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Gentle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Humble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Lowly</a:t>
            </a:r>
          </a:p>
          <a:p>
            <a:pPr>
              <a:buFontTx/>
              <a:buChar char="-"/>
            </a:pPr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Mild</a:t>
            </a:r>
          </a:p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We are going to use the term </a:t>
            </a: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</a:rPr>
              <a:t>gentle. </a:t>
            </a:r>
          </a:p>
          <a:p>
            <a:pPr marL="45720" indent="0">
              <a:buNone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It requires great inner strength and is not the same as being quiet or just letting others do whatever they want.</a:t>
            </a:r>
          </a:p>
          <a:p>
            <a:pPr marL="45720" indent="0">
              <a:buNone/>
            </a:pP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en-GB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GB" sz="4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4FC9EE3-0602-4959-BAB7-FC096FCB5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5400000">
            <a:off x="7030099" y="2689662"/>
            <a:ext cx="3779833" cy="251530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202A55C-CE22-44B1-9CF6-4468F2FC71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7027" y="4462965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44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424B5-A6AE-41CC-99AC-2C3E4C6B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58120" cy="1356360"/>
          </a:xfrm>
        </p:spPr>
        <p:txBody>
          <a:bodyPr/>
          <a:lstStyle/>
          <a:p>
            <a:r>
              <a:rPr lang="en-GB" dirty="0"/>
              <a:t>RESPOND : ‘Blessed are the gentle’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58CE4C-F97D-41F1-93E9-324B642E8F3F}"/>
              </a:ext>
            </a:extLst>
          </p:cNvPr>
          <p:cNvSpPr txBox="1">
            <a:spLocks/>
          </p:cNvSpPr>
          <p:nvPr/>
        </p:nvSpPr>
        <p:spPr>
          <a:xfrm>
            <a:off x="1267406" y="2526650"/>
            <a:ext cx="5238760" cy="3196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does this mean for you?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A6B727">
                    <a:lumMod val="50000"/>
                  </a:srgbClr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How can you be gentle?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A6B727"/>
              </a:buClr>
              <a:buSzPct val="80000"/>
              <a:buFont typeface="Corbel" pitchFamily="34" charset="0"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26844" y="2603981"/>
            <a:ext cx="3710120" cy="268721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16BBEE-86B4-45BD-9248-C6164253C4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9001" y="4528951"/>
            <a:ext cx="1349199" cy="197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3291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B2AD8E04A3414F9F14161CA820F1DC" ma:contentTypeVersion="6" ma:contentTypeDescription="Create a new document." ma:contentTypeScope="" ma:versionID="3e78033c73def9bbf5ba6cd231f2b887">
  <xsd:schema xmlns:xsd="http://www.w3.org/2001/XMLSchema" xmlns:xs="http://www.w3.org/2001/XMLSchema" xmlns:p="http://schemas.microsoft.com/office/2006/metadata/properties" xmlns:ns2="19945cec-703c-4967-8a38-d8dd9a9dd758" xmlns:ns3="6efa9564-2a4f-4937-a64f-5c7361bbc420" targetNamespace="http://schemas.microsoft.com/office/2006/metadata/properties" ma:root="true" ma:fieldsID="18e120732f63426d0c50bf0d2a89eadf" ns2:_="" ns3:_="">
    <xsd:import namespace="19945cec-703c-4967-8a38-d8dd9a9dd758"/>
    <xsd:import namespace="6efa9564-2a4f-4937-a64f-5c7361bbc4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945cec-703c-4967-8a38-d8dd9a9dd7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a9564-2a4f-4937-a64f-5c7361bbc4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9945cec-703c-4967-8a38-d8dd9a9dd758" xsi:nil="true"/>
  </documentManagement>
</p:properties>
</file>

<file path=customXml/itemProps1.xml><?xml version="1.0" encoding="utf-8"?>
<ds:datastoreItem xmlns:ds="http://schemas.openxmlformats.org/officeDocument/2006/customXml" ds:itemID="{D824F4B0-2A4A-4C15-BEFA-F7704E0FE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945cec-703c-4967-8a38-d8dd9a9dd758"/>
    <ds:schemaRef ds:uri="6efa9564-2a4f-4937-a64f-5c7361bbc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65D742-03F8-4A07-AD44-2F5940A960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915EF7-B9F6-4EB7-AA4F-557BE6AB702C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efa9564-2a4f-4937-a64f-5c7361bbc420"/>
    <ds:schemaRef ds:uri="19945cec-703c-4967-8a38-d8dd9a9dd758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Basis design</Template>
  <TotalTime>0</TotalTime>
  <Words>1253</Words>
  <Application>Microsoft Office PowerPoint</Application>
  <PresentationFormat>Widescreen</PresentationFormat>
  <Paragraphs>176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Corbel</vt:lpstr>
      <vt:lpstr>Courier New</vt:lpstr>
      <vt:lpstr>Wingdings</vt:lpstr>
      <vt:lpstr>Basis</vt:lpstr>
      <vt:lpstr>Blessed be the gentle  For primary schools</vt:lpstr>
      <vt:lpstr>GATHER</vt:lpstr>
      <vt:lpstr>What is happiness? What makes you happy?</vt:lpstr>
      <vt:lpstr>LISTEN</vt:lpstr>
      <vt:lpstr>This is what Jesus said (Matthew 5)</vt:lpstr>
      <vt:lpstr>PowerPoint Presentation</vt:lpstr>
      <vt:lpstr>LISTEN: Be gentle</vt:lpstr>
      <vt:lpstr>What does it mean to be ‘meek’?</vt:lpstr>
      <vt:lpstr>RESPOND : ‘Blessed are the gentle’</vt:lpstr>
      <vt:lpstr>RESPOND : ‘Blessed are the gentle’</vt:lpstr>
      <vt:lpstr>RESPOND: ‘Blessed are the gentle’</vt:lpstr>
      <vt:lpstr>RESPOND - Prayer</vt:lpstr>
      <vt:lpstr>MISSION </vt:lpstr>
      <vt:lpstr>be gentle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2020-04-25T10:57:43Z</dcterms:created>
  <dcterms:modified xsi:type="dcterms:W3CDTF">2020-04-29T13:33:47Z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0x010100B2B2AD8E04A3414F9F14161CA820F1DC</vt:lpwstr>
  </property>
</Properties>
</file>