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4" r:id="rId4"/>
  </p:sldMasterIdLst>
  <p:notesMasterIdLst>
    <p:notesMasterId r:id="rId24"/>
  </p:notesMasterIdLst>
  <p:sldIdLst>
    <p:sldId id="256" r:id="rId5"/>
    <p:sldId id="263" r:id="rId6"/>
    <p:sldId id="270" r:id="rId7"/>
    <p:sldId id="264" r:id="rId8"/>
    <p:sldId id="286" r:id="rId9"/>
    <p:sldId id="287" r:id="rId10"/>
    <p:sldId id="278" r:id="rId11"/>
    <p:sldId id="279" r:id="rId12"/>
    <p:sldId id="280" r:id="rId13"/>
    <p:sldId id="285" r:id="rId14"/>
    <p:sldId id="282" r:id="rId15"/>
    <p:sldId id="288" r:id="rId16"/>
    <p:sldId id="284" r:id="rId17"/>
    <p:sldId id="289" r:id="rId18"/>
    <p:sldId id="290" r:id="rId19"/>
    <p:sldId id="283" r:id="rId20"/>
    <p:sldId id="265" r:id="rId21"/>
    <p:sldId id="266"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sorterViewPr>
    <p:cViewPr>
      <p:scale>
        <a:sx n="100" d="100"/>
        <a:sy n="100" d="100"/>
      </p:scale>
      <p:origin x="0" y="-4116"/>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C82E2-3434-4F8F-B24D-E09295921497}" type="datetimeFigureOut">
              <a:rPr lang="en-US" smtClean="0"/>
              <a:t>5/5/2020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93C6C-82EA-4D9D-AA8A-69C85F2EE2B5}" type="slidenum">
              <a:rPr lang="en-US" smtClean="0"/>
              <a:t>‹#›</a:t>
            </a:fld>
            <a:endParaRPr lang="en-US" dirty="0"/>
          </a:p>
        </p:txBody>
      </p:sp>
    </p:spTree>
    <p:extLst>
      <p:ext uri="{BB962C8B-B14F-4D97-AF65-F5344CB8AC3E}">
        <p14:creationId xmlns:p14="http://schemas.microsoft.com/office/powerpoint/2010/main" val="53732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eachingcatholickids.com/st-damien-of-molokai-a-saint-for-the-forgotten-and-abandoned/"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catholic.org/saints/saint.php?saint_id=2817" TargetMode="External"/><Relationship Id="rId4" Type="http://schemas.openxmlformats.org/officeDocument/2006/relationships/hyperlink" Target="https://kids.kiddle.co/Father_Dami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issiontogether.org.uk/"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youtube.com/watch?v=koSWgfvL30c" TargetMode="External"/><Relationship Id="rId4" Type="http://schemas.openxmlformats.org/officeDocument/2006/relationships/hyperlink" Target="https://missio.org.uk/children-helping-children-during-the-coronaviru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 a suitable place to pray where you can avoid distractions. </a:t>
            </a:r>
          </a:p>
          <a:p>
            <a:endParaRPr lang="en-GB" dirty="0"/>
          </a:p>
          <a:p>
            <a:r>
              <a:rPr lang="en-GB" dirty="0"/>
              <a:t>You may be alone or with others in your family. If you are with adults, you may wish to use a candle. If not, close your eyes and imagine one. </a:t>
            </a:r>
          </a:p>
          <a:p>
            <a:endParaRPr lang="en-GB" dirty="0"/>
          </a:p>
          <a:p>
            <a:r>
              <a:rPr lang="en-GB" dirty="0"/>
              <a:t>Ask Jesus, the light of the world, to come into your heart as you pray.</a:t>
            </a:r>
          </a:p>
          <a:p>
            <a:endParaRPr lang="en-GB" dirty="0"/>
          </a:p>
          <a:p>
            <a:r>
              <a:rPr lang="en-GB" dirty="0"/>
              <a:t>You may wish to simply listen to this music or watch the images at the same time, reflecting on God’s beautiful world as you relax.</a:t>
            </a:r>
          </a:p>
          <a:p>
            <a:endParaRPr lang="en-GB" dirty="0"/>
          </a:p>
          <a:p>
            <a:r>
              <a:rPr lang="en-GB" dirty="0"/>
              <a:t>Breathe in and out 3 times quietly.</a:t>
            </a:r>
          </a:p>
          <a:p>
            <a:endParaRPr lang="en-GB" dirty="0"/>
          </a:p>
          <a:p>
            <a:r>
              <a:rPr lang="en-GB" dirty="0"/>
              <a:t>Parents: you can alternate between the PowerPoint presentation and the YouTube clips using 'Alt/Tab to make it easier for </a:t>
            </a:r>
            <a:r>
              <a:rPr lang="en-GB"/>
              <a:t>your children.</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1</a:t>
            </a:fld>
            <a:endParaRPr lang="en-US" dirty="0"/>
          </a:p>
        </p:txBody>
      </p:sp>
    </p:spTree>
    <p:extLst>
      <p:ext uri="{BB962C8B-B14F-4D97-AF65-F5344CB8AC3E}">
        <p14:creationId xmlns:p14="http://schemas.microsoft.com/office/powerpoint/2010/main" val="87382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 out more:</a:t>
            </a:r>
          </a:p>
          <a:p>
            <a:endParaRPr lang="en-GB" dirty="0"/>
          </a:p>
          <a:p>
            <a:r>
              <a:rPr lang="en-GB" dirty="0">
                <a:hlinkClick r:id="rId3"/>
              </a:rPr>
              <a:t>https://teachingcatholickids.com/st-damien-of-molokai-a-saint-for-the-forgotten-and-abandoned/</a:t>
            </a:r>
            <a:endParaRPr lang="en-GB" dirty="0"/>
          </a:p>
          <a:p>
            <a:endParaRPr lang="en-GB" dirty="0"/>
          </a:p>
          <a:p>
            <a:r>
              <a:rPr lang="en-GB" dirty="0">
                <a:hlinkClick r:id="rId4"/>
              </a:rPr>
              <a:t>https://kids.kiddle.co/Father_Damien</a:t>
            </a:r>
            <a:endParaRPr lang="en-GB" dirty="0"/>
          </a:p>
          <a:p>
            <a:endParaRPr lang="en-GB" dirty="0"/>
          </a:p>
          <a:p>
            <a:r>
              <a:rPr lang="en-GB" dirty="0">
                <a:hlinkClick r:id="rId5"/>
              </a:rPr>
              <a:t>https://www.catholic.org/saints/saint.php?saint_id=2817</a:t>
            </a:r>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13</a:t>
            </a:fld>
            <a:endParaRPr lang="en-US" dirty="0"/>
          </a:p>
        </p:txBody>
      </p:sp>
    </p:spTree>
    <p:extLst>
      <p:ext uri="{BB962C8B-B14F-4D97-AF65-F5344CB8AC3E}">
        <p14:creationId xmlns:p14="http://schemas.microsoft.com/office/powerpoint/2010/main" val="375809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16</a:t>
            </a:fld>
            <a:endParaRPr lang="en-US" dirty="0"/>
          </a:p>
        </p:txBody>
      </p:sp>
    </p:spTree>
    <p:extLst>
      <p:ext uri="{BB962C8B-B14F-4D97-AF65-F5344CB8AC3E}">
        <p14:creationId xmlns:p14="http://schemas.microsoft.com/office/powerpoint/2010/main" val="358050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 the name of the Father and of the Son and of the Holy Spirit. Amen.</a:t>
            </a:r>
          </a:p>
        </p:txBody>
      </p:sp>
      <p:sp>
        <p:nvSpPr>
          <p:cNvPr id="4" name="Slide Number Placeholder 3"/>
          <p:cNvSpPr>
            <a:spLocks noGrp="1"/>
          </p:cNvSpPr>
          <p:nvPr>
            <p:ph type="sldNum" sz="quarter" idx="5"/>
          </p:nvPr>
        </p:nvSpPr>
        <p:spPr/>
        <p:txBody>
          <a:bodyPr/>
          <a:lstStyle/>
          <a:p>
            <a:fld id="{DF293C6C-82EA-4D9D-AA8A-69C85F2EE2B5}" type="slidenum">
              <a:rPr lang="en-US" smtClean="0"/>
              <a:t>17</a:t>
            </a:fld>
            <a:endParaRPr lang="en-US" dirty="0"/>
          </a:p>
        </p:txBody>
      </p:sp>
    </p:spTree>
    <p:extLst>
      <p:ext uri="{BB962C8B-B14F-4D97-AF65-F5344CB8AC3E}">
        <p14:creationId xmlns:p14="http://schemas.microsoft.com/office/powerpoint/2010/main" val="37691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18</a:t>
            </a:fld>
            <a:endParaRPr lang="en-US" dirty="0"/>
          </a:p>
        </p:txBody>
      </p:sp>
    </p:spTree>
    <p:extLst>
      <p:ext uri="{BB962C8B-B14F-4D97-AF65-F5344CB8AC3E}">
        <p14:creationId xmlns:p14="http://schemas.microsoft.com/office/powerpoint/2010/main" val="1813133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continue playing the music while you complete your mission.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93C6C-82EA-4D9D-AA8A-69C85F2EE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94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Make the sign of the cross and say the prayer.  You may also wish to pray for your own intentions.</a:t>
            </a:r>
          </a:p>
          <a:p>
            <a:endParaRPr lang="en-GB" dirty="0"/>
          </a:p>
          <a:p>
            <a:r>
              <a:rPr lang="en-GB" dirty="0"/>
              <a:t>We will be hearing the Word of God. If you would like to use your own Bible, have it ready (Matthew 5:5)</a:t>
            </a:r>
          </a:p>
        </p:txBody>
      </p:sp>
      <p:sp>
        <p:nvSpPr>
          <p:cNvPr id="4" name="Slide Number Placeholder 3"/>
          <p:cNvSpPr>
            <a:spLocks noGrp="1"/>
          </p:cNvSpPr>
          <p:nvPr>
            <p:ph type="sldNum" sz="quarter" idx="5"/>
          </p:nvPr>
        </p:nvSpPr>
        <p:spPr/>
        <p:txBody>
          <a:bodyPr/>
          <a:lstStyle/>
          <a:p>
            <a:fld id="{DF293C6C-82EA-4D9D-AA8A-69C85F2EE2B5}" type="slidenum">
              <a:rPr lang="en-US" smtClean="0"/>
              <a:t>2</a:t>
            </a:fld>
            <a:endParaRPr lang="en-US" dirty="0"/>
          </a:p>
        </p:txBody>
      </p:sp>
    </p:spTree>
    <p:extLst>
      <p:ext uri="{BB962C8B-B14F-4D97-AF65-F5344CB8AC3E}">
        <p14:creationId xmlns:p14="http://schemas.microsoft.com/office/powerpoint/2010/main" val="102795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it mean to be gentle or meek?</a:t>
            </a:r>
          </a:p>
          <a:p>
            <a:endParaRPr lang="en-GB" dirty="0"/>
          </a:p>
          <a:p>
            <a:r>
              <a:rPr lang="en-GB" dirty="0"/>
              <a:t>Think about what you learned last week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93C6C-82EA-4D9D-AA8A-69C85F2EE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08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younger pupils you will need to help them with the words.</a:t>
            </a:r>
          </a:p>
          <a:p>
            <a:endParaRPr lang="en-GB" dirty="0"/>
          </a:p>
          <a:p>
            <a:r>
              <a:rPr lang="en-GB" dirty="0"/>
              <a:t>Older pupils may want to look at Belgium on the map.</a:t>
            </a:r>
          </a:p>
          <a:p>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4</a:t>
            </a:fld>
            <a:endParaRPr lang="en-US" dirty="0"/>
          </a:p>
        </p:txBody>
      </p:sp>
    </p:spTree>
    <p:extLst>
      <p:ext uri="{BB962C8B-B14F-4D97-AF65-F5344CB8AC3E}">
        <p14:creationId xmlns:p14="http://schemas.microsoft.com/office/powerpoint/2010/main" val="324545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younger pupils you will need to help them with the words.</a:t>
            </a:r>
          </a:p>
          <a:p>
            <a:endParaRPr lang="en-GB" dirty="0"/>
          </a:p>
          <a:p>
            <a:r>
              <a:rPr lang="en-GB" dirty="0"/>
              <a:t>Older pupils may want to look at Belgium on the map.</a:t>
            </a:r>
          </a:p>
          <a:p>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5</a:t>
            </a:fld>
            <a:endParaRPr lang="en-US" dirty="0"/>
          </a:p>
        </p:txBody>
      </p:sp>
    </p:spTree>
    <p:extLst>
      <p:ext uri="{BB962C8B-B14F-4D97-AF65-F5344CB8AC3E}">
        <p14:creationId xmlns:p14="http://schemas.microsoft.com/office/powerpoint/2010/main" val="237755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younger pupils: You may wish to explain the words here:</a:t>
            </a:r>
          </a:p>
          <a:p>
            <a:endParaRPr lang="en-GB" dirty="0"/>
          </a:p>
          <a:p>
            <a:r>
              <a:rPr lang="en-GB" dirty="0"/>
              <a:t>He was a man who had a mission which means going to a different country to help those in need.</a:t>
            </a:r>
          </a:p>
          <a:p>
            <a:endParaRPr lang="en-GB" dirty="0"/>
          </a:p>
          <a:p>
            <a:r>
              <a:rPr lang="en-GB" dirty="0"/>
              <a:t>Older pupils may want to find out more about missionaries such as </a:t>
            </a:r>
            <a:r>
              <a:rPr lang="en-GB" dirty="0" err="1"/>
              <a:t>Missio</a:t>
            </a:r>
            <a:endParaRPr lang="en-GB" dirty="0"/>
          </a:p>
          <a:p>
            <a:endParaRPr lang="en-GB" dirty="0"/>
          </a:p>
          <a:p>
            <a:r>
              <a:rPr lang="en-GB" dirty="0"/>
              <a:t>See:</a:t>
            </a:r>
          </a:p>
          <a:p>
            <a:endParaRPr lang="en-GB" dirty="0"/>
          </a:p>
          <a:p>
            <a:r>
              <a:rPr lang="en-GB" dirty="0">
                <a:hlinkClick r:id="rId3"/>
              </a:rPr>
              <a:t>https://missiontogether.org.uk/</a:t>
            </a:r>
            <a:endParaRPr lang="en-GB" dirty="0"/>
          </a:p>
          <a:p>
            <a:endParaRPr lang="en-GB" dirty="0"/>
          </a:p>
          <a:p>
            <a:r>
              <a:rPr lang="en-GB" dirty="0">
                <a:hlinkClick r:id="rId4"/>
              </a:rPr>
              <a:t>https://missio.org.uk/children-helping-children-during-the-coronavirus/</a:t>
            </a:r>
            <a:endParaRPr lang="en-GB" dirty="0"/>
          </a:p>
          <a:p>
            <a:endParaRPr lang="en-GB" dirty="0"/>
          </a:p>
          <a:p>
            <a:r>
              <a:rPr lang="en-GB" dirty="0"/>
              <a:t>For videos of saints including St Francis Xavier see</a:t>
            </a:r>
          </a:p>
          <a:p>
            <a:endParaRPr lang="en-GB" dirty="0"/>
          </a:p>
          <a:p>
            <a:r>
              <a:rPr lang="en-GB" dirty="0">
                <a:hlinkClick r:id="rId5"/>
              </a:rPr>
              <a:t>https://www.youtube.com/watch?v=koSWgfvL30c</a:t>
            </a:r>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7</a:t>
            </a:fld>
            <a:endParaRPr lang="en-US" dirty="0"/>
          </a:p>
        </p:txBody>
      </p:sp>
    </p:spTree>
    <p:extLst>
      <p:ext uri="{BB962C8B-B14F-4D97-AF65-F5344CB8AC3E}">
        <p14:creationId xmlns:p14="http://schemas.microsoft.com/office/powerpoint/2010/main" val="313031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younger pupils: You may wish to explain that people with leprosy could not be sent to hospitals. No-one would look after them because they would get ill too. So sick people were abandoned on this island with  poor food, water and medicines.</a:t>
            </a:r>
          </a:p>
          <a:p>
            <a:endParaRPr lang="en-GB" dirty="0"/>
          </a:p>
          <a:p>
            <a:endParaRPr lang="en-GB" dirty="0"/>
          </a:p>
          <a:p>
            <a:r>
              <a:rPr lang="en-GB" dirty="0"/>
              <a:t>For older pupils: Research what leprosy is and how it affects people’s lives. Find out about Jesus healing those with leprosy. There are several true stories about different events.</a:t>
            </a:r>
          </a:p>
        </p:txBody>
      </p:sp>
      <p:sp>
        <p:nvSpPr>
          <p:cNvPr id="4" name="Slide Number Placeholder 3"/>
          <p:cNvSpPr>
            <a:spLocks noGrp="1"/>
          </p:cNvSpPr>
          <p:nvPr>
            <p:ph type="sldNum" sz="quarter" idx="5"/>
          </p:nvPr>
        </p:nvSpPr>
        <p:spPr/>
        <p:txBody>
          <a:bodyPr/>
          <a:lstStyle/>
          <a:p>
            <a:fld id="{DF293C6C-82EA-4D9D-AA8A-69C85F2EE2B5}" type="slidenum">
              <a:rPr lang="en-US" smtClean="0"/>
              <a:t>8</a:t>
            </a:fld>
            <a:endParaRPr lang="en-US" dirty="0"/>
          </a:p>
        </p:txBody>
      </p:sp>
    </p:spTree>
    <p:extLst>
      <p:ext uri="{BB962C8B-B14F-4D97-AF65-F5344CB8AC3E}">
        <p14:creationId xmlns:p14="http://schemas.microsoft.com/office/powerpoint/2010/main" val="288019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9</a:t>
            </a:fld>
            <a:endParaRPr lang="en-US" dirty="0"/>
          </a:p>
        </p:txBody>
      </p:sp>
    </p:spTree>
    <p:extLst>
      <p:ext uri="{BB962C8B-B14F-4D97-AF65-F5344CB8AC3E}">
        <p14:creationId xmlns:p14="http://schemas.microsoft.com/office/powerpoint/2010/main" val="66863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93C6C-82EA-4D9D-AA8A-69C85F2EE2B5}" type="slidenum">
              <a:rPr lang="en-US" smtClean="0"/>
              <a:t>11</a:t>
            </a:fld>
            <a:endParaRPr lang="en-US" dirty="0"/>
          </a:p>
        </p:txBody>
      </p:sp>
    </p:spTree>
    <p:extLst>
      <p:ext uri="{BB962C8B-B14F-4D97-AF65-F5344CB8AC3E}">
        <p14:creationId xmlns:p14="http://schemas.microsoft.com/office/powerpoint/2010/main" val="210991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5539117B-1405-4997-81DF-D47685487591}" type="datetime1">
              <a:rPr lang="en-US" smtClean="0"/>
              <a:t>5/5/2020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AD327-AB58-4897-AF71-6D19B63EA53A}"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50F879-CB5E-4D5D-8720-D92DA7AE545E}"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87957-4685-4AAA-AC15-17027EB8CE3B}"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02546-CD2F-49E1-B1D0-A834B66B5E2F}"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7815D2-491A-4C11-867A-1AADC7361863}"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5CC7DB-A260-4317-B84F-54DF88D675D3}" type="datetime1">
              <a:rPr lang="en-US" smtClean="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3632A5-C0DB-45B3-9A28-AA7E7B5E7621}" type="datetime1">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6FDAC-91B9-467F-9D59-FECADBF43D47}" type="datetime1">
              <a:rPr lang="en-US" smtClean="0"/>
              <a:t>5/5/2020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51332A-5D1A-4A68-8DC3-3FC24CFC5B34}"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47A8BF-B3DA-48FF-989E-13589D6975D0}"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3B4EE1E-2631-4416-BD05-4FE45075E299}" type="datetime1">
              <a:rPr lang="en-US" smtClean="0"/>
              <a:t>5/5/2020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bNZ1pi2Us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bNZ1pi2Us8"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55C987-ED28-46CA-ACFD-871FF101DC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09530D1-E1B7-4679-A6ED-D82EB77AAC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BCB8372A-11C5-4BD2-B5FD-71DDEFADE14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B9BDB7-2134-468E-9725-B904F4E364E5}"/>
              </a:ext>
            </a:extLst>
          </p:cNvPr>
          <p:cNvSpPr>
            <a:spLocks noGrp="1"/>
          </p:cNvSpPr>
          <p:nvPr>
            <p:ph type="ctrTitle"/>
          </p:nvPr>
        </p:nvSpPr>
        <p:spPr>
          <a:xfrm>
            <a:off x="1109980" y="4206240"/>
            <a:ext cx="9966960" cy="1325880"/>
          </a:xfrm>
        </p:spPr>
        <p:txBody>
          <a:bodyPr>
            <a:normAutofit/>
          </a:bodyPr>
          <a:lstStyle/>
          <a:p>
            <a:r>
              <a:rPr lang="en-US" sz="5400" dirty="0">
                <a:solidFill>
                  <a:schemeClr val="accent1"/>
                </a:solidFill>
              </a:rPr>
              <a:t> a gentle saint: </a:t>
            </a:r>
            <a:r>
              <a:rPr lang="en-US" sz="5400" dirty="0" err="1">
                <a:solidFill>
                  <a:schemeClr val="accent1"/>
                </a:solidFill>
              </a:rPr>
              <a:t>st</a:t>
            </a:r>
            <a:r>
              <a:rPr lang="en-US" sz="5400" dirty="0">
                <a:solidFill>
                  <a:schemeClr val="accent1"/>
                </a:solidFill>
              </a:rPr>
              <a:t> </a:t>
            </a:r>
            <a:r>
              <a:rPr lang="en-US" sz="5400" dirty="0" smtClean="0">
                <a:solidFill>
                  <a:schemeClr val="accent1"/>
                </a:solidFill>
              </a:rPr>
              <a:t>JOSEPH </a:t>
            </a:r>
            <a:r>
              <a:rPr lang="en-US" sz="5400" dirty="0">
                <a:solidFill>
                  <a:schemeClr val="accent1"/>
                </a:solidFill>
              </a:rPr>
              <a:t/>
            </a:r>
            <a:br>
              <a:rPr lang="en-US" sz="5400" dirty="0">
                <a:solidFill>
                  <a:schemeClr val="accent1"/>
                </a:solidFill>
              </a:rPr>
            </a:br>
            <a:r>
              <a:rPr lang="en-US" sz="2700" dirty="0">
                <a:solidFill>
                  <a:schemeClr val="accent1"/>
                </a:solidFill>
              </a:rPr>
              <a:t>For </a:t>
            </a:r>
            <a:r>
              <a:rPr lang="en-US" sz="2700" dirty="0" smtClean="0">
                <a:solidFill>
                  <a:schemeClr val="accent1"/>
                </a:solidFill>
              </a:rPr>
              <a:t>secondary schools</a:t>
            </a:r>
            <a:endParaRPr lang="en-US" sz="2700" dirty="0">
              <a:solidFill>
                <a:schemeClr val="accent1"/>
              </a:solidFill>
            </a:endParaRPr>
          </a:p>
        </p:txBody>
      </p:sp>
      <p:sp>
        <p:nvSpPr>
          <p:cNvPr id="3" name="Subtitle 2">
            <a:extLst>
              <a:ext uri="{FF2B5EF4-FFF2-40B4-BE49-F238E27FC236}">
                <a16:creationId xmlns:a16="http://schemas.microsoft.com/office/drawing/2014/main" id="{A234002C-587E-4F0F-A9CB-5B4EE2AB9218}"/>
              </a:ext>
            </a:extLst>
          </p:cNvPr>
          <p:cNvSpPr>
            <a:spLocks noGrp="1"/>
          </p:cNvSpPr>
          <p:nvPr>
            <p:ph type="subTitle" idx="1"/>
          </p:nvPr>
        </p:nvSpPr>
        <p:spPr>
          <a:xfrm>
            <a:off x="1709530" y="5979668"/>
            <a:ext cx="8767860" cy="557784"/>
          </a:xfrm>
        </p:spPr>
        <p:txBody>
          <a:bodyPr>
            <a:normAutofit/>
          </a:bodyPr>
          <a:lstStyle/>
          <a:p>
            <a:r>
              <a:rPr lang="en-GB" sz="2000" dirty="0">
                <a:hlinkClick r:id="rId3"/>
              </a:rPr>
              <a:t>Click here to play instrumental music</a:t>
            </a:r>
            <a:endParaRPr lang="en-US" sz="2000" dirty="0">
              <a:solidFill>
                <a:schemeClr val="accent1"/>
              </a:solidFill>
            </a:endParaRPr>
          </a:p>
        </p:txBody>
      </p:sp>
      <p:pic>
        <p:nvPicPr>
          <p:cNvPr id="5" name="Picture 4" descr="A close up of a green field">
            <a:extLst>
              <a:ext uri="{FF2B5EF4-FFF2-40B4-BE49-F238E27FC236}">
                <a16:creationId xmlns:a16="http://schemas.microsoft.com/office/drawing/2014/main" id="{4E312030-0DC2-4F76-9D84-36063902EC4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43840" y="256540"/>
            <a:ext cx="11704320" cy="3764276"/>
          </a:xfrm>
          <a:prstGeom prst="rect">
            <a:avLst/>
          </a:prstGeom>
        </p:spPr>
      </p:pic>
      <p:pic>
        <p:nvPicPr>
          <p:cNvPr id="9" name="Picture 2">
            <a:extLst>
              <a:ext uri="{FF2B5EF4-FFF2-40B4-BE49-F238E27FC236}">
                <a16:creationId xmlns:a16="http://schemas.microsoft.com/office/drawing/2014/main" id="{7B75664C-C57C-41AD-8B3A-5823D0AC4D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086" y="4277356"/>
            <a:ext cx="1349199" cy="197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C7FDAA01-AA18-43F9-AF7F-F8CE4873D7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2101" y="4256646"/>
            <a:ext cx="1349199" cy="197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269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85" y="445477"/>
            <a:ext cx="9875520" cy="1356360"/>
          </a:xfrm>
        </p:spPr>
        <p:txBody>
          <a:bodyPr/>
          <a:lstStyle/>
          <a:p>
            <a:r>
              <a:rPr lang="en-GB" dirty="0" smtClean="0"/>
              <a:t>Listen </a:t>
            </a:r>
            <a:endParaRPr lang="en-US" dirty="0"/>
          </a:p>
        </p:txBody>
      </p:sp>
      <p:sp>
        <p:nvSpPr>
          <p:cNvPr id="3" name="Content Placeholder 2"/>
          <p:cNvSpPr>
            <a:spLocks noGrp="1"/>
          </p:cNvSpPr>
          <p:nvPr>
            <p:ph idx="1"/>
          </p:nvPr>
        </p:nvSpPr>
        <p:spPr>
          <a:xfrm>
            <a:off x="713154" y="1718376"/>
            <a:ext cx="6320692" cy="4038600"/>
          </a:xfrm>
        </p:spPr>
        <p:txBody>
          <a:bodyPr>
            <a:normAutofit/>
          </a:bodyPr>
          <a:lstStyle/>
          <a:p>
            <a:pPr marL="45720" indent="0" algn="just">
              <a:buNone/>
            </a:pPr>
            <a:r>
              <a:rPr lang="en-GB" dirty="0" smtClean="0">
                <a:solidFill>
                  <a:schemeClr val="tx1"/>
                </a:solidFill>
              </a:rPr>
              <a:t>‘Here </a:t>
            </a:r>
            <a:r>
              <a:rPr lang="en-GB" dirty="0">
                <a:solidFill>
                  <a:schemeClr val="tx1"/>
                </a:solidFill>
              </a:rPr>
              <a:t>I would add one more thing: caring, protecting, demands goodness, it calls for a certain tenderness. In the Gospels, Saint Joseph appears as a </a:t>
            </a:r>
            <a:r>
              <a:rPr lang="en-GB" b="1" dirty="0">
                <a:solidFill>
                  <a:schemeClr val="tx1"/>
                </a:solidFill>
              </a:rPr>
              <a:t>strong and courageous </a:t>
            </a:r>
            <a:r>
              <a:rPr lang="en-GB" dirty="0">
                <a:solidFill>
                  <a:schemeClr val="tx1"/>
                </a:solidFill>
              </a:rPr>
              <a:t>man, a </a:t>
            </a:r>
            <a:r>
              <a:rPr lang="en-GB" b="1" dirty="0">
                <a:solidFill>
                  <a:schemeClr val="tx1"/>
                </a:solidFill>
              </a:rPr>
              <a:t>working man</a:t>
            </a:r>
            <a:r>
              <a:rPr lang="en-GB" dirty="0">
                <a:solidFill>
                  <a:schemeClr val="tx1"/>
                </a:solidFill>
              </a:rPr>
              <a:t>, yet in his heart we see </a:t>
            </a:r>
            <a:r>
              <a:rPr lang="en-GB" b="1" dirty="0">
                <a:solidFill>
                  <a:schemeClr val="tx1"/>
                </a:solidFill>
              </a:rPr>
              <a:t>great tenderness</a:t>
            </a:r>
            <a:r>
              <a:rPr lang="en-GB" dirty="0">
                <a:solidFill>
                  <a:schemeClr val="tx1"/>
                </a:solidFill>
              </a:rPr>
              <a:t>, which is </a:t>
            </a:r>
            <a:r>
              <a:rPr lang="en-GB" b="1" dirty="0">
                <a:solidFill>
                  <a:schemeClr val="tx1"/>
                </a:solidFill>
              </a:rPr>
              <a:t>not</a:t>
            </a:r>
            <a:r>
              <a:rPr lang="en-GB" dirty="0">
                <a:solidFill>
                  <a:schemeClr val="tx1"/>
                </a:solidFill>
              </a:rPr>
              <a:t> the </a:t>
            </a:r>
            <a:r>
              <a:rPr lang="en-GB" b="1" dirty="0">
                <a:solidFill>
                  <a:schemeClr val="tx1"/>
                </a:solidFill>
              </a:rPr>
              <a:t>virtue of the weak </a:t>
            </a:r>
            <a:r>
              <a:rPr lang="en-GB" dirty="0">
                <a:solidFill>
                  <a:schemeClr val="tx1"/>
                </a:solidFill>
              </a:rPr>
              <a:t>but rather a sign of </a:t>
            </a:r>
            <a:r>
              <a:rPr lang="en-GB" b="1" dirty="0">
                <a:solidFill>
                  <a:schemeClr val="tx1"/>
                </a:solidFill>
              </a:rPr>
              <a:t>strength of spirit </a:t>
            </a:r>
            <a:r>
              <a:rPr lang="en-GB" dirty="0">
                <a:solidFill>
                  <a:schemeClr val="tx1"/>
                </a:solidFill>
              </a:rPr>
              <a:t>and a capacity for concern, for </a:t>
            </a:r>
            <a:r>
              <a:rPr lang="en-GB" b="1" dirty="0">
                <a:solidFill>
                  <a:schemeClr val="tx1"/>
                </a:solidFill>
              </a:rPr>
              <a:t>compassion</a:t>
            </a:r>
            <a:r>
              <a:rPr lang="en-GB" dirty="0">
                <a:solidFill>
                  <a:schemeClr val="tx1"/>
                </a:solidFill>
              </a:rPr>
              <a:t>, for genuine openness to others, </a:t>
            </a:r>
            <a:r>
              <a:rPr lang="en-GB" b="1" dirty="0">
                <a:solidFill>
                  <a:schemeClr val="tx1"/>
                </a:solidFill>
              </a:rPr>
              <a:t>for love</a:t>
            </a:r>
            <a:r>
              <a:rPr lang="en-GB" dirty="0">
                <a:solidFill>
                  <a:schemeClr val="tx1"/>
                </a:solidFill>
              </a:rPr>
              <a:t>. We </a:t>
            </a:r>
            <a:r>
              <a:rPr lang="en-GB" b="1" dirty="0">
                <a:solidFill>
                  <a:schemeClr val="tx1"/>
                </a:solidFill>
              </a:rPr>
              <a:t>must not be afraid of goodness, of tenderness</a:t>
            </a:r>
            <a:r>
              <a:rPr lang="en-GB" b="1" dirty="0" smtClean="0">
                <a:solidFill>
                  <a:schemeClr val="tx1"/>
                </a:solidFill>
              </a:rPr>
              <a:t>!</a:t>
            </a:r>
          </a:p>
          <a:p>
            <a:pPr marL="45720" indent="0" algn="just">
              <a:buNone/>
            </a:pPr>
            <a:endParaRPr lang="en-GB" dirty="0" smtClean="0"/>
          </a:p>
          <a:p>
            <a:pPr marL="45720" indent="0" algn="just">
              <a:buNone/>
            </a:pPr>
            <a:endParaRPr lang="en-GB" dirty="0" smtClean="0"/>
          </a:p>
        </p:txBody>
      </p:sp>
      <p:pic>
        <p:nvPicPr>
          <p:cNvPr id="4" name="Picture 2">
            <a:extLst>
              <a:ext uri="{FF2B5EF4-FFF2-40B4-BE49-F238E27FC236}">
                <a16:creationId xmlns:a16="http://schemas.microsoft.com/office/drawing/2014/main" id="{3B40963C-3B94-45DB-8CBD-F50D0996F8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8867" y="5048737"/>
            <a:ext cx="968156" cy="141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13154" y="4904543"/>
            <a:ext cx="7119815" cy="1477328"/>
          </a:xfrm>
          <a:prstGeom prst="rect">
            <a:avLst/>
          </a:prstGeom>
          <a:noFill/>
        </p:spPr>
        <p:txBody>
          <a:bodyPr wrap="square" rtlCol="0">
            <a:spAutoFit/>
          </a:bodyPr>
          <a:lstStyle/>
          <a:p>
            <a:r>
              <a:rPr lang="en-GB" sz="2400" b="1" i="1" dirty="0">
                <a:solidFill>
                  <a:schemeClr val="accent1"/>
                </a:solidFill>
              </a:rPr>
              <a:t>Do we sometimes think that gentleness is a weakness rather than a strength? What can you learn from the character of St Joseph?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327" y="1801837"/>
            <a:ext cx="3785424" cy="2129301"/>
          </a:xfrm>
          <a:prstGeom prst="rect">
            <a:avLst/>
          </a:prstGeom>
        </p:spPr>
      </p:pic>
      <p:sp>
        <p:nvSpPr>
          <p:cNvPr id="7" name="Rectangle 6"/>
          <p:cNvSpPr/>
          <p:nvPr/>
        </p:nvSpPr>
        <p:spPr>
          <a:xfrm>
            <a:off x="8975484" y="3931138"/>
            <a:ext cx="2758120" cy="738664"/>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“Delivery" </a:t>
            </a:r>
            <a:r>
              <a:rPr lang="en-US" sz="1400" i="1" dirty="0">
                <a:latin typeface="Times New Roman" panose="02020603050405020304" pitchFamily="18" charset="0"/>
                <a:ea typeface="Calibri" panose="020F0502020204030204" pitchFamily="34" charset="0"/>
              </a:rPr>
              <a:t>© Mike Moyers. MikeMoyersFineArt.com. Used with Permission.</a:t>
            </a:r>
            <a:endParaRPr lang="en-US" sz="1400" dirty="0"/>
          </a:p>
        </p:txBody>
      </p:sp>
    </p:spTree>
    <p:extLst>
      <p:ext uri="{BB962C8B-B14F-4D97-AF65-F5344CB8AC3E}">
        <p14:creationId xmlns:p14="http://schemas.microsoft.com/office/powerpoint/2010/main" val="4040513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3B40963C-3B94-45DB-8CBD-F50D0996F8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8867" y="5048737"/>
            <a:ext cx="968156" cy="141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528975" y="265723"/>
            <a:ext cx="4563990" cy="5704987"/>
          </a:xfrm>
        </p:spPr>
      </p:pic>
      <p:sp>
        <p:nvSpPr>
          <p:cNvPr id="7" name="TextBox 6">
            <a:extLst>
              <a:ext uri="{FF2B5EF4-FFF2-40B4-BE49-F238E27FC236}">
                <a16:creationId xmlns:a16="http://schemas.microsoft.com/office/drawing/2014/main" id="{76585FCD-5F8A-4D65-B3B8-2577565FE68D}"/>
              </a:ext>
            </a:extLst>
          </p:cNvPr>
          <p:cNvSpPr txBox="1"/>
          <p:nvPr/>
        </p:nvSpPr>
        <p:spPr>
          <a:xfrm>
            <a:off x="312615" y="6025906"/>
            <a:ext cx="11879385" cy="535531"/>
          </a:xfrm>
          <a:prstGeom prst="rect">
            <a:avLst/>
          </a:prstGeom>
          <a:noFill/>
        </p:spPr>
        <p:txBody>
          <a:bodyPr wrap="square" rtlCol="0">
            <a:spAutoFit/>
          </a:bodyPr>
          <a:lstStyle/>
          <a:p>
            <a:pPr marL="45720" indent="0">
              <a:lnSpc>
                <a:spcPct val="120000"/>
              </a:lnSpc>
              <a:buNone/>
              <a:defRPr/>
            </a:pPr>
            <a:r>
              <a:rPr lang="en-GB" sz="2400" b="1" i="1" dirty="0" smtClean="0">
                <a:solidFill>
                  <a:schemeClr val="accent1">
                    <a:lumMod val="60000"/>
                    <a:lumOff val="40000"/>
                  </a:schemeClr>
                </a:solidFill>
              </a:rPr>
              <a:t>Which of these images is your favourite? Why? What does it show about St Joseph? </a:t>
            </a:r>
            <a:endParaRPr lang="en-GB" sz="2400" b="1" i="1" dirty="0">
              <a:solidFill>
                <a:schemeClr val="accent1">
                  <a:lumMod val="60000"/>
                  <a:lumOff val="40000"/>
                </a:schemeClr>
              </a:solidFill>
            </a:endParaRPr>
          </a:p>
        </p:txBody>
      </p:sp>
      <p:sp>
        <p:nvSpPr>
          <p:cNvPr id="8" name="Rectangle 7"/>
          <p:cNvSpPr/>
          <p:nvPr/>
        </p:nvSpPr>
        <p:spPr>
          <a:xfrm>
            <a:off x="8120747" y="5191021"/>
            <a:ext cx="2758120" cy="738664"/>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“Joseph the Carpenter" </a:t>
            </a:r>
            <a:r>
              <a:rPr lang="en-US" sz="1400" i="1" dirty="0">
                <a:latin typeface="Times New Roman" panose="02020603050405020304" pitchFamily="18" charset="0"/>
                <a:ea typeface="Calibri" panose="020F0502020204030204" pitchFamily="34" charset="0"/>
              </a:rPr>
              <a:t>© Mike Moyers. MikeMoyersFineArt.com. Used with Permission.</a:t>
            </a:r>
            <a:endParaRPr lang="en-US" sz="1400" dirty="0"/>
          </a:p>
        </p:txBody>
      </p:sp>
      <p:sp>
        <p:nvSpPr>
          <p:cNvPr id="9" name="Title 3">
            <a:extLst>
              <a:ext uri="{FF2B5EF4-FFF2-40B4-BE49-F238E27FC236}">
                <a16:creationId xmlns:a16="http://schemas.microsoft.com/office/drawing/2014/main" id="{F67424B5-A6AE-41CC-99AC-2C3E4C6B8CBB}"/>
              </a:ext>
            </a:extLst>
          </p:cNvPr>
          <p:cNvSpPr>
            <a:spLocks noGrp="1"/>
          </p:cNvSpPr>
          <p:nvPr>
            <p:ph type="title"/>
          </p:nvPr>
        </p:nvSpPr>
        <p:spPr>
          <a:xfrm>
            <a:off x="447431" y="226646"/>
            <a:ext cx="9875520" cy="1356360"/>
          </a:xfrm>
        </p:spPr>
        <p:txBody>
          <a:bodyPr/>
          <a:lstStyle/>
          <a:p>
            <a:r>
              <a:rPr lang="en-GB" dirty="0"/>
              <a:t>RESPOND</a:t>
            </a:r>
          </a:p>
        </p:txBody>
      </p:sp>
    </p:spTree>
    <p:extLst>
      <p:ext uri="{BB962C8B-B14F-4D97-AF65-F5344CB8AC3E}">
        <p14:creationId xmlns:p14="http://schemas.microsoft.com/office/powerpoint/2010/main" val="422738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80931" y="291658"/>
            <a:ext cx="4492361" cy="5672894"/>
          </a:xfrm>
        </p:spPr>
      </p:pic>
      <p:sp>
        <p:nvSpPr>
          <p:cNvPr id="5" name="TextBox 4">
            <a:extLst>
              <a:ext uri="{FF2B5EF4-FFF2-40B4-BE49-F238E27FC236}">
                <a16:creationId xmlns:a16="http://schemas.microsoft.com/office/drawing/2014/main" id="{76585FCD-5F8A-4D65-B3B8-2577565FE68D}"/>
              </a:ext>
            </a:extLst>
          </p:cNvPr>
          <p:cNvSpPr txBox="1"/>
          <p:nvPr/>
        </p:nvSpPr>
        <p:spPr>
          <a:xfrm>
            <a:off x="312615" y="5994645"/>
            <a:ext cx="11879385" cy="535531"/>
          </a:xfrm>
          <a:prstGeom prst="rect">
            <a:avLst/>
          </a:prstGeom>
          <a:noFill/>
        </p:spPr>
        <p:txBody>
          <a:bodyPr wrap="square" rtlCol="0">
            <a:spAutoFit/>
          </a:bodyPr>
          <a:lstStyle/>
          <a:p>
            <a:pPr marL="45720" indent="0">
              <a:lnSpc>
                <a:spcPct val="120000"/>
              </a:lnSpc>
              <a:buNone/>
              <a:defRPr/>
            </a:pPr>
            <a:r>
              <a:rPr lang="en-GB" sz="2400" b="1" i="1" dirty="0" smtClean="0">
                <a:solidFill>
                  <a:schemeClr val="accent1">
                    <a:lumMod val="60000"/>
                    <a:lumOff val="40000"/>
                  </a:schemeClr>
                </a:solidFill>
              </a:rPr>
              <a:t>Which of these images is your favourite? Why? What does it show about St Joseph? </a:t>
            </a:r>
            <a:endParaRPr lang="en-GB" sz="2400" b="1" i="1" dirty="0">
              <a:solidFill>
                <a:schemeClr val="accent1">
                  <a:lumMod val="60000"/>
                  <a:lumOff val="40000"/>
                </a:schemeClr>
              </a:solidFill>
            </a:endParaRPr>
          </a:p>
        </p:txBody>
      </p:sp>
      <p:sp>
        <p:nvSpPr>
          <p:cNvPr id="7" name="Rectangle 6"/>
          <p:cNvSpPr/>
          <p:nvPr/>
        </p:nvSpPr>
        <p:spPr>
          <a:xfrm>
            <a:off x="8214828" y="5342095"/>
            <a:ext cx="2758120" cy="738664"/>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a:t>
            </a:r>
            <a:r>
              <a:rPr lang="en-US" sz="1400" i="1" dirty="0"/>
              <a:t>The Angel Visits </a:t>
            </a:r>
            <a:r>
              <a:rPr lang="en-US" sz="1400" i="1" dirty="0" smtClean="0"/>
              <a:t>Joseph</a:t>
            </a:r>
            <a:r>
              <a:rPr lang="en-US" sz="1400" dirty="0" smtClean="0"/>
              <a:t>”</a:t>
            </a:r>
            <a:r>
              <a:rPr lang="en-US" sz="1400" i="1" dirty="0" smtClean="0">
                <a:latin typeface="Times New Roman" panose="02020603050405020304" pitchFamily="18" charset="0"/>
                <a:ea typeface="Calibri" panose="020F0502020204030204" pitchFamily="34" charset="0"/>
              </a:rPr>
              <a:t> </a:t>
            </a:r>
            <a:r>
              <a:rPr lang="en-US" sz="1400" i="1" dirty="0">
                <a:latin typeface="Times New Roman" panose="02020603050405020304" pitchFamily="18" charset="0"/>
                <a:ea typeface="Calibri" panose="020F0502020204030204" pitchFamily="34" charset="0"/>
              </a:rPr>
              <a:t>© Mike Moyers. MikeMoyersFineArt.com. Used with Permission.</a:t>
            </a:r>
            <a:endParaRPr lang="en-US" sz="1400" dirty="0"/>
          </a:p>
        </p:txBody>
      </p:sp>
      <p:pic>
        <p:nvPicPr>
          <p:cNvPr id="8" name="Picture 2">
            <a:extLst>
              <a:ext uri="{FF2B5EF4-FFF2-40B4-BE49-F238E27FC236}">
                <a16:creationId xmlns:a16="http://schemas.microsoft.com/office/drawing/2014/main" id="{3B40963C-3B94-45DB-8CBD-F50D0996F8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8867" y="5048737"/>
            <a:ext cx="968156" cy="141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400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a:xfrm>
            <a:off x="447431" y="226646"/>
            <a:ext cx="9875520" cy="1356360"/>
          </a:xfrm>
        </p:spPr>
        <p:txBody>
          <a:bodyPr/>
          <a:lstStyle/>
          <a:p>
            <a:r>
              <a:rPr lang="en-GB" dirty="0"/>
              <a:t>RESPOND</a:t>
            </a:r>
          </a:p>
        </p:txBody>
      </p:sp>
      <p:sp>
        <p:nvSpPr>
          <p:cNvPr id="3" name="Content Placeholder 2">
            <a:extLst>
              <a:ext uri="{FF2B5EF4-FFF2-40B4-BE49-F238E27FC236}">
                <a16:creationId xmlns:a16="http://schemas.microsoft.com/office/drawing/2014/main" id="{988E063E-E04E-4345-AA3A-FFAEF49CFF69}"/>
              </a:ext>
            </a:extLst>
          </p:cNvPr>
          <p:cNvSpPr>
            <a:spLocks noGrp="1"/>
          </p:cNvSpPr>
          <p:nvPr>
            <p:ph sz="half" idx="1"/>
          </p:nvPr>
        </p:nvSpPr>
        <p:spPr>
          <a:xfrm>
            <a:off x="1173480" y="1747687"/>
            <a:ext cx="4411244" cy="3325758"/>
          </a:xfrm>
        </p:spPr>
        <p:txBody>
          <a:bodyPr>
            <a:normAutofit/>
          </a:bodyPr>
          <a:lstStyle/>
          <a:p>
            <a:pPr marL="45720" indent="0">
              <a:lnSpc>
                <a:spcPct val="110000"/>
              </a:lnSpc>
              <a:buNone/>
              <a:defRPr/>
            </a:pPr>
            <a:endParaRPr lang="en-GB" sz="2700" dirty="0">
              <a:solidFill>
                <a:schemeClr val="accent1">
                  <a:lumMod val="50000"/>
                </a:schemeClr>
              </a:solidFill>
            </a:endParaRPr>
          </a:p>
          <a:p>
            <a:pPr marL="45720" indent="0">
              <a:lnSpc>
                <a:spcPct val="110000"/>
              </a:lnSpc>
              <a:buNone/>
              <a:defRPr/>
            </a:pPr>
            <a:endParaRPr lang="en-GB" sz="2700" dirty="0">
              <a:solidFill>
                <a:schemeClr val="accent1">
                  <a:lumMod val="50000"/>
                </a:schemeClr>
              </a:solidFill>
            </a:endParaRPr>
          </a:p>
          <a:p>
            <a:pPr marL="45720" indent="0">
              <a:lnSpc>
                <a:spcPct val="110000"/>
              </a:lnSpc>
              <a:buNone/>
              <a:defRPr/>
            </a:pPr>
            <a:endParaRPr lang="en-GB" sz="3500" dirty="0">
              <a:solidFill>
                <a:schemeClr val="accent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134" y="320710"/>
            <a:ext cx="4495023" cy="5586048"/>
          </a:xfrm>
          <a:prstGeom prst="rect">
            <a:avLst/>
          </a:prstGeom>
        </p:spPr>
      </p:pic>
      <p:sp>
        <p:nvSpPr>
          <p:cNvPr id="9" name="TextBox 8">
            <a:extLst>
              <a:ext uri="{FF2B5EF4-FFF2-40B4-BE49-F238E27FC236}">
                <a16:creationId xmlns:a16="http://schemas.microsoft.com/office/drawing/2014/main" id="{76585FCD-5F8A-4D65-B3B8-2577565FE68D}"/>
              </a:ext>
            </a:extLst>
          </p:cNvPr>
          <p:cNvSpPr txBox="1"/>
          <p:nvPr/>
        </p:nvSpPr>
        <p:spPr>
          <a:xfrm>
            <a:off x="312615" y="5946113"/>
            <a:ext cx="11879385" cy="535531"/>
          </a:xfrm>
          <a:prstGeom prst="rect">
            <a:avLst/>
          </a:prstGeom>
          <a:noFill/>
        </p:spPr>
        <p:txBody>
          <a:bodyPr wrap="square" rtlCol="0">
            <a:spAutoFit/>
          </a:bodyPr>
          <a:lstStyle/>
          <a:p>
            <a:pPr marL="45720" indent="0">
              <a:lnSpc>
                <a:spcPct val="120000"/>
              </a:lnSpc>
              <a:buNone/>
              <a:defRPr/>
            </a:pPr>
            <a:r>
              <a:rPr lang="en-GB" sz="2400" b="1" i="1" dirty="0" smtClean="0">
                <a:solidFill>
                  <a:schemeClr val="accent1">
                    <a:lumMod val="60000"/>
                    <a:lumOff val="40000"/>
                  </a:schemeClr>
                </a:solidFill>
              </a:rPr>
              <a:t>Which of these images is your favourite? Why? What does it show about St Joseph? </a:t>
            </a:r>
            <a:endParaRPr lang="en-GB" sz="2400" b="1" i="1" dirty="0">
              <a:solidFill>
                <a:schemeClr val="accent1">
                  <a:lumMod val="60000"/>
                  <a:lumOff val="40000"/>
                </a:schemeClr>
              </a:solidFill>
            </a:endParaRPr>
          </a:p>
        </p:txBody>
      </p:sp>
      <p:sp>
        <p:nvSpPr>
          <p:cNvPr id="10" name="Rectangle 9"/>
          <p:cNvSpPr/>
          <p:nvPr/>
        </p:nvSpPr>
        <p:spPr>
          <a:xfrm>
            <a:off x="7707740" y="5207449"/>
            <a:ext cx="2758120" cy="738664"/>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“No Room" </a:t>
            </a:r>
            <a:r>
              <a:rPr lang="en-US" sz="1400" i="1" dirty="0">
                <a:latin typeface="Times New Roman" panose="02020603050405020304" pitchFamily="18" charset="0"/>
                <a:ea typeface="Calibri" panose="020F0502020204030204" pitchFamily="34" charset="0"/>
              </a:rPr>
              <a:t>© Mike Moyers. MikeMoyersFineArt.com. Used with Permission.</a:t>
            </a:r>
            <a:endParaRPr lang="en-US" sz="1400" dirty="0"/>
          </a:p>
        </p:txBody>
      </p:sp>
      <p:pic>
        <p:nvPicPr>
          <p:cNvPr id="8" name="Picture 2">
            <a:extLst>
              <a:ext uri="{FF2B5EF4-FFF2-40B4-BE49-F238E27FC236}">
                <a16:creationId xmlns:a16="http://schemas.microsoft.com/office/drawing/2014/main" id="{3B40963C-3B94-45DB-8CBD-F50D0996F8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8867" y="5048737"/>
            <a:ext cx="968156" cy="141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250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13539" y="332979"/>
            <a:ext cx="5509846" cy="5509846"/>
          </a:xfrm>
        </p:spPr>
      </p:pic>
      <p:sp>
        <p:nvSpPr>
          <p:cNvPr id="6" name="TextBox 5">
            <a:extLst>
              <a:ext uri="{FF2B5EF4-FFF2-40B4-BE49-F238E27FC236}">
                <a16:creationId xmlns:a16="http://schemas.microsoft.com/office/drawing/2014/main" id="{76585FCD-5F8A-4D65-B3B8-2577565FE68D}"/>
              </a:ext>
            </a:extLst>
          </p:cNvPr>
          <p:cNvSpPr txBox="1"/>
          <p:nvPr/>
        </p:nvSpPr>
        <p:spPr>
          <a:xfrm>
            <a:off x="312615" y="5994645"/>
            <a:ext cx="11879385" cy="535531"/>
          </a:xfrm>
          <a:prstGeom prst="rect">
            <a:avLst/>
          </a:prstGeom>
          <a:noFill/>
        </p:spPr>
        <p:txBody>
          <a:bodyPr wrap="square" rtlCol="0">
            <a:spAutoFit/>
          </a:bodyPr>
          <a:lstStyle/>
          <a:p>
            <a:pPr marL="45720" indent="0">
              <a:lnSpc>
                <a:spcPct val="120000"/>
              </a:lnSpc>
              <a:buNone/>
              <a:defRPr/>
            </a:pPr>
            <a:r>
              <a:rPr lang="en-GB" sz="2400" b="1" i="1" dirty="0" smtClean="0">
                <a:solidFill>
                  <a:schemeClr val="accent1">
                    <a:lumMod val="60000"/>
                    <a:lumOff val="40000"/>
                  </a:schemeClr>
                </a:solidFill>
              </a:rPr>
              <a:t>Which of these images is your favourite? Why? What does it show about St Joseph? </a:t>
            </a:r>
            <a:endParaRPr lang="en-GB" sz="2400" b="1" i="1" dirty="0">
              <a:solidFill>
                <a:schemeClr val="accent1">
                  <a:lumMod val="60000"/>
                  <a:lumOff val="40000"/>
                </a:schemeClr>
              </a:solidFill>
            </a:endParaRPr>
          </a:p>
        </p:txBody>
      </p:sp>
      <p:sp>
        <p:nvSpPr>
          <p:cNvPr id="8" name="Rectangle 7"/>
          <p:cNvSpPr/>
          <p:nvPr/>
        </p:nvSpPr>
        <p:spPr>
          <a:xfrm>
            <a:off x="8323385" y="5180071"/>
            <a:ext cx="2758120" cy="738664"/>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“Campfire Dinner" </a:t>
            </a:r>
            <a:r>
              <a:rPr lang="en-US" sz="1400" i="1" dirty="0">
                <a:latin typeface="Times New Roman" panose="02020603050405020304" pitchFamily="18" charset="0"/>
                <a:ea typeface="Calibri" panose="020F0502020204030204" pitchFamily="34" charset="0"/>
              </a:rPr>
              <a:t>© Mike Moyers. MikeMoyersFineArt.com. Used with Permission.</a:t>
            </a:r>
            <a:endParaRPr lang="en-US" sz="1400" dirty="0"/>
          </a:p>
        </p:txBody>
      </p:sp>
    </p:spTree>
    <p:extLst>
      <p:ext uri="{BB962C8B-B14F-4D97-AF65-F5344CB8AC3E}">
        <p14:creationId xmlns:p14="http://schemas.microsoft.com/office/powerpoint/2010/main" val="3662664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585" y="354166"/>
            <a:ext cx="5705230" cy="5705230"/>
          </a:xfrm>
          <a:prstGeom prst="rect">
            <a:avLst/>
          </a:prstGeom>
        </p:spPr>
      </p:pic>
      <p:sp>
        <p:nvSpPr>
          <p:cNvPr id="6" name="TextBox 5">
            <a:extLst>
              <a:ext uri="{FF2B5EF4-FFF2-40B4-BE49-F238E27FC236}">
                <a16:creationId xmlns:a16="http://schemas.microsoft.com/office/drawing/2014/main" id="{76585FCD-5F8A-4D65-B3B8-2577565FE68D}"/>
              </a:ext>
            </a:extLst>
          </p:cNvPr>
          <p:cNvSpPr txBox="1"/>
          <p:nvPr/>
        </p:nvSpPr>
        <p:spPr>
          <a:xfrm>
            <a:off x="312615" y="5994645"/>
            <a:ext cx="11879385" cy="535531"/>
          </a:xfrm>
          <a:prstGeom prst="rect">
            <a:avLst/>
          </a:prstGeom>
          <a:noFill/>
        </p:spPr>
        <p:txBody>
          <a:bodyPr wrap="square" rtlCol="0">
            <a:spAutoFit/>
          </a:bodyPr>
          <a:lstStyle/>
          <a:p>
            <a:pPr marL="45720" indent="0">
              <a:lnSpc>
                <a:spcPct val="120000"/>
              </a:lnSpc>
              <a:buNone/>
              <a:defRPr/>
            </a:pPr>
            <a:r>
              <a:rPr lang="en-GB" sz="2400" b="1" i="1" dirty="0" smtClean="0">
                <a:solidFill>
                  <a:schemeClr val="accent1">
                    <a:lumMod val="60000"/>
                    <a:lumOff val="40000"/>
                  </a:schemeClr>
                </a:solidFill>
              </a:rPr>
              <a:t>Which of these images is your favourite? Why? What does it show about St Joseph? </a:t>
            </a:r>
            <a:endParaRPr lang="en-GB" sz="2400" b="1" i="1" dirty="0">
              <a:solidFill>
                <a:schemeClr val="accent1">
                  <a:lumMod val="60000"/>
                  <a:lumOff val="40000"/>
                </a:schemeClr>
              </a:solidFill>
            </a:endParaRPr>
          </a:p>
        </p:txBody>
      </p:sp>
      <p:sp>
        <p:nvSpPr>
          <p:cNvPr id="7" name="Rectangle 6"/>
          <p:cNvSpPr/>
          <p:nvPr/>
        </p:nvSpPr>
        <p:spPr>
          <a:xfrm>
            <a:off x="8643815" y="5105289"/>
            <a:ext cx="2758120" cy="954107"/>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“Embarking for Bethlehem"  © </a:t>
            </a:r>
            <a:r>
              <a:rPr lang="en-US" sz="1400" i="1" dirty="0">
                <a:latin typeface="Times New Roman" panose="02020603050405020304" pitchFamily="18" charset="0"/>
                <a:ea typeface="Calibri" panose="020F0502020204030204" pitchFamily="34" charset="0"/>
              </a:rPr>
              <a:t>Mike </a:t>
            </a:r>
            <a:r>
              <a:rPr lang="en-US" sz="1400" i="1" dirty="0" smtClean="0">
                <a:latin typeface="Times New Roman" panose="02020603050405020304" pitchFamily="18" charset="0"/>
                <a:ea typeface="Calibri" panose="020F0502020204030204" pitchFamily="34" charset="0"/>
              </a:rPr>
              <a:t>Moyers. MikeMoyersFineArt.com</a:t>
            </a:r>
            <a:r>
              <a:rPr lang="en-US" sz="1400" i="1" dirty="0">
                <a:latin typeface="Times New Roman" panose="02020603050405020304" pitchFamily="18" charset="0"/>
                <a:ea typeface="Calibri" panose="020F0502020204030204" pitchFamily="34" charset="0"/>
              </a:rPr>
              <a:t>. Used with Permission.</a:t>
            </a:r>
            <a:endParaRPr lang="en-US" sz="1400" dirty="0"/>
          </a:p>
        </p:txBody>
      </p:sp>
    </p:spTree>
    <p:extLst>
      <p:ext uri="{BB962C8B-B14F-4D97-AF65-F5344CB8AC3E}">
        <p14:creationId xmlns:p14="http://schemas.microsoft.com/office/powerpoint/2010/main" val="3141845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a:xfrm>
            <a:off x="1143000" y="609600"/>
            <a:ext cx="9875520" cy="1356360"/>
          </a:xfrm>
        </p:spPr>
        <p:txBody>
          <a:bodyPr/>
          <a:lstStyle/>
          <a:p>
            <a:endParaRPr lang="en-GB" dirty="0"/>
          </a:p>
        </p:txBody>
      </p:sp>
      <p:sp>
        <p:nvSpPr>
          <p:cNvPr id="2" name="TextBox 1">
            <a:extLst>
              <a:ext uri="{FF2B5EF4-FFF2-40B4-BE49-F238E27FC236}">
                <a16:creationId xmlns:a16="http://schemas.microsoft.com/office/drawing/2014/main" id="{76585FCD-5F8A-4D65-B3B8-2577565FE68D}"/>
              </a:ext>
            </a:extLst>
          </p:cNvPr>
          <p:cNvSpPr txBox="1"/>
          <p:nvPr/>
        </p:nvSpPr>
        <p:spPr>
          <a:xfrm>
            <a:off x="312615" y="5877414"/>
            <a:ext cx="11879385" cy="535531"/>
          </a:xfrm>
          <a:prstGeom prst="rect">
            <a:avLst/>
          </a:prstGeom>
          <a:noFill/>
        </p:spPr>
        <p:txBody>
          <a:bodyPr wrap="square" rtlCol="0">
            <a:spAutoFit/>
          </a:bodyPr>
          <a:lstStyle/>
          <a:p>
            <a:pPr marL="45720" indent="0">
              <a:lnSpc>
                <a:spcPct val="120000"/>
              </a:lnSpc>
              <a:buNone/>
              <a:defRPr/>
            </a:pPr>
            <a:r>
              <a:rPr lang="en-GB" sz="2400" b="1" i="1" dirty="0" smtClean="0">
                <a:solidFill>
                  <a:schemeClr val="accent1">
                    <a:lumMod val="60000"/>
                    <a:lumOff val="40000"/>
                  </a:schemeClr>
                </a:solidFill>
              </a:rPr>
              <a:t>Which of these images is your favourite? Why? What does it show about St Joseph? </a:t>
            </a:r>
            <a:endParaRPr lang="en-GB" sz="2400" b="1" i="1" dirty="0">
              <a:solidFill>
                <a:schemeClr val="accent1">
                  <a:lumMod val="60000"/>
                  <a:lumOff val="40000"/>
                </a:schemeClr>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15324" y="316728"/>
            <a:ext cx="4556370" cy="5662286"/>
          </a:xfrm>
          <a:prstGeom prst="rect">
            <a:avLst/>
          </a:prstGeom>
        </p:spPr>
      </p:pic>
      <p:sp>
        <p:nvSpPr>
          <p:cNvPr id="8" name="Rectangle 7"/>
          <p:cNvSpPr/>
          <p:nvPr/>
        </p:nvSpPr>
        <p:spPr>
          <a:xfrm>
            <a:off x="7971694" y="5138750"/>
            <a:ext cx="2758120" cy="738664"/>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“Shine" </a:t>
            </a:r>
            <a:r>
              <a:rPr lang="en-US" sz="1400" i="1" dirty="0">
                <a:latin typeface="Times New Roman" panose="02020603050405020304" pitchFamily="18" charset="0"/>
                <a:ea typeface="Calibri" panose="020F0502020204030204" pitchFamily="34" charset="0"/>
              </a:rPr>
              <a:t>© Mike Moyers. MikeMoyersFineArt.com. Used with Permission.</a:t>
            </a:r>
            <a:endParaRPr lang="en-US" sz="1400" dirty="0"/>
          </a:p>
        </p:txBody>
      </p:sp>
      <p:pic>
        <p:nvPicPr>
          <p:cNvPr id="9" name="Picture 2">
            <a:extLst>
              <a:ext uri="{FF2B5EF4-FFF2-40B4-BE49-F238E27FC236}">
                <a16:creationId xmlns:a16="http://schemas.microsoft.com/office/drawing/2014/main" id="{3B40963C-3B94-45DB-8CBD-F50D0996F8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8867" y="5048737"/>
            <a:ext cx="968156" cy="141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493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a:xfrm>
            <a:off x="447430" y="492370"/>
            <a:ext cx="9875520" cy="1356360"/>
          </a:xfrm>
        </p:spPr>
        <p:txBody>
          <a:bodyPr/>
          <a:lstStyle/>
          <a:p>
            <a:r>
              <a:rPr lang="en-GB" dirty="0"/>
              <a:t>RESPOND - Prayer</a:t>
            </a:r>
          </a:p>
        </p:txBody>
      </p:sp>
      <p:sp>
        <p:nvSpPr>
          <p:cNvPr id="5" name="Content Placeholder 4">
            <a:extLst>
              <a:ext uri="{FF2B5EF4-FFF2-40B4-BE49-F238E27FC236}">
                <a16:creationId xmlns:a16="http://schemas.microsoft.com/office/drawing/2014/main" id="{7A847E44-F5EB-49D1-B727-1375EDB8C3B2}"/>
              </a:ext>
            </a:extLst>
          </p:cNvPr>
          <p:cNvSpPr>
            <a:spLocks noGrp="1"/>
          </p:cNvSpPr>
          <p:nvPr>
            <p:ph sz="half" idx="1"/>
          </p:nvPr>
        </p:nvSpPr>
        <p:spPr>
          <a:xfrm>
            <a:off x="502138" y="1848730"/>
            <a:ext cx="5663153" cy="4023360"/>
          </a:xfrm>
        </p:spPr>
        <p:txBody>
          <a:bodyPr>
            <a:noAutofit/>
          </a:bodyPr>
          <a:lstStyle/>
          <a:p>
            <a:pPr marL="45720" indent="0">
              <a:buNone/>
            </a:pPr>
            <a:r>
              <a:rPr lang="en-GB" sz="2400" dirty="0"/>
              <a:t>Almighty God, in Your infinite wisdom and </a:t>
            </a:r>
            <a:r>
              <a:rPr lang="en-GB" sz="2400" dirty="0" smtClean="0"/>
              <a:t>love, You </a:t>
            </a:r>
            <a:r>
              <a:rPr lang="en-GB" sz="2400" dirty="0"/>
              <a:t>chose Joseph to be the husband of </a:t>
            </a:r>
            <a:r>
              <a:rPr lang="en-GB" sz="2400" dirty="0" smtClean="0"/>
              <a:t>Mary, the </a:t>
            </a:r>
            <a:r>
              <a:rPr lang="en-GB" sz="2400" dirty="0"/>
              <a:t>mother of your Son.</a:t>
            </a:r>
          </a:p>
          <a:p>
            <a:pPr marL="45720" indent="0">
              <a:buNone/>
            </a:pPr>
            <a:r>
              <a:rPr lang="en-GB" sz="2400" dirty="0"/>
              <a:t>As we enjoy his protection on </a:t>
            </a:r>
            <a:r>
              <a:rPr lang="en-GB" sz="2400" dirty="0" smtClean="0"/>
              <a:t>earth, may </a:t>
            </a:r>
            <a:r>
              <a:rPr lang="en-GB" sz="2400" dirty="0"/>
              <a:t>we have the help of his prayers in heaven</a:t>
            </a:r>
            <a:r>
              <a:rPr lang="en-GB" sz="2400" dirty="0" smtClean="0"/>
              <a:t>.</a:t>
            </a:r>
          </a:p>
          <a:p>
            <a:pPr marL="45720" indent="0">
              <a:buNone/>
            </a:pPr>
            <a:r>
              <a:rPr lang="en-GB" sz="2400" dirty="0" smtClean="0"/>
              <a:t>Help us to be gentle, like St Joseph, to ourselves ,others and the world.</a:t>
            </a:r>
            <a:endParaRPr lang="en-GB" sz="2400" dirty="0"/>
          </a:p>
          <a:p>
            <a:pPr marL="45720" indent="0">
              <a:buNone/>
            </a:pPr>
            <a:r>
              <a:rPr lang="en-GB" sz="2400" dirty="0"/>
              <a:t>We ask you this through Christ our Lord.</a:t>
            </a:r>
          </a:p>
          <a:p>
            <a:pPr marL="45720" indent="0">
              <a:buNone/>
            </a:pPr>
            <a:r>
              <a:rPr lang="en-GB" sz="2400" dirty="0"/>
              <a:t>Amen</a:t>
            </a:r>
            <a:r>
              <a:rPr lang="en-GB" sz="2400" dirty="0" smtClean="0"/>
              <a:t>.</a:t>
            </a:r>
          </a:p>
        </p:txBody>
      </p:sp>
      <p:pic>
        <p:nvPicPr>
          <p:cNvPr id="10242" name="Picture 2" descr="Page 4 | royalty free a prayer photos free download | Piqsels">
            <a:extLst>
              <a:ext uri="{FF2B5EF4-FFF2-40B4-BE49-F238E27FC236}">
                <a16:creationId xmlns:a16="http://schemas.microsoft.com/office/drawing/2014/main" id="{DE553F9E-2FB7-4A54-B2B2-9368F9BF813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72803" y="1680585"/>
            <a:ext cx="4754563" cy="317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B40963C-3B94-45DB-8CBD-F50D0996F8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8867" y="5048737"/>
            <a:ext cx="968156" cy="141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403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p:txBody>
          <a:bodyPr/>
          <a:lstStyle/>
          <a:p>
            <a:r>
              <a:rPr lang="en-GB" dirty="0"/>
              <a:t>MISSION </a:t>
            </a:r>
          </a:p>
        </p:txBody>
      </p:sp>
      <p:sp>
        <p:nvSpPr>
          <p:cNvPr id="5" name="Content Placeholder 4">
            <a:extLst>
              <a:ext uri="{FF2B5EF4-FFF2-40B4-BE49-F238E27FC236}">
                <a16:creationId xmlns:a16="http://schemas.microsoft.com/office/drawing/2014/main" id="{7A847E44-F5EB-49D1-B727-1375EDB8C3B2}"/>
              </a:ext>
            </a:extLst>
          </p:cNvPr>
          <p:cNvSpPr>
            <a:spLocks noGrp="1"/>
          </p:cNvSpPr>
          <p:nvPr>
            <p:ph sz="half" idx="1"/>
          </p:nvPr>
        </p:nvSpPr>
        <p:spPr>
          <a:xfrm>
            <a:off x="463061" y="1697891"/>
            <a:ext cx="5755640" cy="4023360"/>
          </a:xfrm>
        </p:spPr>
        <p:txBody>
          <a:bodyPr>
            <a:normAutofit/>
          </a:bodyPr>
          <a:lstStyle/>
          <a:p>
            <a:pPr>
              <a:buFont typeface="Courier New" panose="02070309020205020404" pitchFamily="49" charset="0"/>
              <a:buChar char="o"/>
            </a:pPr>
            <a:endParaRPr lang="en-GB" dirty="0" smtClean="0">
              <a:solidFill>
                <a:schemeClr val="accent1">
                  <a:lumMod val="50000"/>
                </a:schemeClr>
              </a:solidFill>
            </a:endParaRPr>
          </a:p>
          <a:p>
            <a:pPr>
              <a:buFont typeface="Courier New" panose="02070309020205020404" pitchFamily="49" charset="0"/>
              <a:buChar char="o"/>
            </a:pPr>
            <a:r>
              <a:rPr lang="en-GB" dirty="0" smtClean="0">
                <a:solidFill>
                  <a:schemeClr val="accent1">
                    <a:lumMod val="50000"/>
                  </a:schemeClr>
                </a:solidFill>
              </a:rPr>
              <a:t>St Joseph the Worker: Work hard to develop your gifts and talents for the good of others and the world.</a:t>
            </a:r>
            <a:endParaRPr lang="en-GB" dirty="0">
              <a:solidFill>
                <a:schemeClr val="accent1">
                  <a:lumMod val="50000"/>
                </a:schemeClr>
              </a:solidFill>
            </a:endParaRPr>
          </a:p>
          <a:p>
            <a:pPr>
              <a:buFont typeface="Courier New" panose="02070309020205020404" pitchFamily="49" charset="0"/>
              <a:buChar char="o"/>
            </a:pPr>
            <a:r>
              <a:rPr lang="en-GB" dirty="0" smtClean="0">
                <a:solidFill>
                  <a:schemeClr val="accent1">
                    <a:lumMod val="50000"/>
                  </a:schemeClr>
                </a:solidFill>
              </a:rPr>
              <a:t>St Joseph the Just: Be fair and honest in your treatment of yourself and others. </a:t>
            </a:r>
          </a:p>
          <a:p>
            <a:pPr>
              <a:buFont typeface="Courier New" panose="02070309020205020404" pitchFamily="49" charset="0"/>
              <a:buChar char="o"/>
            </a:pPr>
            <a:r>
              <a:rPr lang="en-GB" dirty="0" smtClean="0">
                <a:solidFill>
                  <a:schemeClr val="accent1">
                    <a:lumMod val="50000"/>
                  </a:schemeClr>
                </a:solidFill>
              </a:rPr>
              <a:t>St Joseph the Patient: </a:t>
            </a:r>
            <a:r>
              <a:rPr lang="en-GB" dirty="0">
                <a:solidFill>
                  <a:schemeClr val="accent1">
                    <a:lumMod val="50000"/>
                  </a:schemeClr>
                </a:solidFill>
              </a:rPr>
              <a:t>T</a:t>
            </a:r>
            <a:r>
              <a:rPr lang="en-GB" dirty="0" smtClean="0">
                <a:solidFill>
                  <a:schemeClr val="accent1">
                    <a:lumMod val="50000"/>
                  </a:schemeClr>
                </a:solidFill>
              </a:rPr>
              <a:t>ry to be patient with your family especially while we are locked down together and our patience can be tested! </a:t>
            </a:r>
          </a:p>
          <a:p>
            <a:pPr>
              <a:buFont typeface="Courier New" panose="02070309020205020404" pitchFamily="49" charset="0"/>
              <a:buChar char="o"/>
            </a:pPr>
            <a:endParaRPr lang="en-GB" dirty="0">
              <a:solidFill>
                <a:schemeClr val="accent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701" y="1567302"/>
            <a:ext cx="3880094" cy="3880094"/>
          </a:xfrm>
          <a:prstGeom prst="rect">
            <a:avLst/>
          </a:prstGeom>
        </p:spPr>
      </p:pic>
      <p:pic>
        <p:nvPicPr>
          <p:cNvPr id="6" name="Picture 2">
            <a:extLst>
              <a:ext uri="{FF2B5EF4-FFF2-40B4-BE49-F238E27FC236}">
                <a16:creationId xmlns:a16="http://schemas.microsoft.com/office/drawing/2014/main" id="{3B40963C-3B94-45DB-8CBD-F50D0996F8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8867" y="5048737"/>
            <a:ext cx="968156" cy="141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441541" y="5455284"/>
            <a:ext cx="2758120" cy="738664"/>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“Joseph Wonders" </a:t>
            </a:r>
            <a:r>
              <a:rPr lang="en-US" sz="1400" i="1" dirty="0">
                <a:latin typeface="Times New Roman" panose="02020603050405020304" pitchFamily="18" charset="0"/>
                <a:ea typeface="Calibri" panose="020F0502020204030204" pitchFamily="34" charset="0"/>
              </a:rPr>
              <a:t>© Mike Moyers. MikeMoyersFineArt.com. Used with Permission.</a:t>
            </a:r>
            <a:endParaRPr lang="en-US" sz="1400" dirty="0"/>
          </a:p>
        </p:txBody>
      </p:sp>
    </p:spTree>
    <p:extLst>
      <p:ext uri="{BB962C8B-B14F-4D97-AF65-F5344CB8AC3E}">
        <p14:creationId xmlns:p14="http://schemas.microsoft.com/office/powerpoint/2010/main" val="3667585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55C987-ED28-46CA-ACFD-871FF101DC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A09530D1-E1B7-4679-A6ED-D82EB77AAC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BCB8372A-11C5-4BD2-B5FD-71DDEFADE14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B9BDB7-2134-468E-9725-B904F4E364E5}"/>
              </a:ext>
            </a:extLst>
          </p:cNvPr>
          <p:cNvSpPr>
            <a:spLocks noGrp="1"/>
          </p:cNvSpPr>
          <p:nvPr>
            <p:ph type="ctrTitle"/>
          </p:nvPr>
        </p:nvSpPr>
        <p:spPr>
          <a:xfrm>
            <a:off x="1109980" y="4206240"/>
            <a:ext cx="9966960" cy="1325880"/>
          </a:xfrm>
        </p:spPr>
        <p:txBody>
          <a:bodyPr>
            <a:normAutofit/>
          </a:bodyPr>
          <a:lstStyle/>
          <a:p>
            <a:r>
              <a:rPr lang="en-US" sz="5400" dirty="0">
                <a:solidFill>
                  <a:schemeClr val="accent1"/>
                </a:solidFill>
              </a:rPr>
              <a:t>be gentle </a:t>
            </a:r>
          </a:p>
        </p:txBody>
      </p:sp>
      <p:sp>
        <p:nvSpPr>
          <p:cNvPr id="3" name="Subtitle 2">
            <a:extLst>
              <a:ext uri="{FF2B5EF4-FFF2-40B4-BE49-F238E27FC236}">
                <a16:creationId xmlns:a16="http://schemas.microsoft.com/office/drawing/2014/main" id="{A234002C-587E-4F0F-A9CB-5B4EE2AB9218}"/>
              </a:ext>
            </a:extLst>
          </p:cNvPr>
          <p:cNvSpPr>
            <a:spLocks noGrp="1"/>
          </p:cNvSpPr>
          <p:nvPr>
            <p:ph type="subTitle" idx="1"/>
          </p:nvPr>
        </p:nvSpPr>
        <p:spPr>
          <a:xfrm>
            <a:off x="1709530" y="5596128"/>
            <a:ext cx="8767860" cy="557784"/>
          </a:xfrm>
        </p:spPr>
        <p:txBody>
          <a:bodyPr>
            <a:normAutofit/>
          </a:bodyPr>
          <a:lstStyle/>
          <a:p>
            <a:r>
              <a:rPr lang="en-GB" sz="2000" dirty="0">
                <a:hlinkClick r:id="rId3"/>
              </a:rPr>
              <a:t>Click here to play instrumental music</a:t>
            </a:r>
            <a:endParaRPr lang="en-US" sz="2000" dirty="0">
              <a:solidFill>
                <a:schemeClr val="accent1"/>
              </a:solidFill>
            </a:endParaRPr>
          </a:p>
        </p:txBody>
      </p:sp>
      <p:pic>
        <p:nvPicPr>
          <p:cNvPr id="5" name="Picture 4" descr="A close up of a green field">
            <a:extLst>
              <a:ext uri="{FF2B5EF4-FFF2-40B4-BE49-F238E27FC236}">
                <a16:creationId xmlns:a16="http://schemas.microsoft.com/office/drawing/2014/main" id="{4E312030-0DC2-4F76-9D84-36063902EC4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43840" y="256540"/>
            <a:ext cx="11704320" cy="3764276"/>
          </a:xfrm>
          <a:prstGeom prst="rect">
            <a:avLst/>
          </a:prstGeom>
        </p:spPr>
      </p:pic>
      <p:pic>
        <p:nvPicPr>
          <p:cNvPr id="9" name="Picture 2">
            <a:extLst>
              <a:ext uri="{FF2B5EF4-FFF2-40B4-BE49-F238E27FC236}">
                <a16:creationId xmlns:a16="http://schemas.microsoft.com/office/drawing/2014/main" id="{74CDC05E-AF7A-4E8D-BCD2-5B324E8467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748" y="4274428"/>
            <a:ext cx="1349199" cy="197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EFAB0D4D-D919-465C-99D1-AAFE03743D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2101" y="4441872"/>
            <a:ext cx="1349199" cy="197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263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p:txBody>
          <a:bodyPr/>
          <a:lstStyle/>
          <a:p>
            <a:r>
              <a:rPr lang="en-GB" dirty="0"/>
              <a:t>GATHER</a:t>
            </a:r>
          </a:p>
        </p:txBody>
      </p:sp>
      <p:sp>
        <p:nvSpPr>
          <p:cNvPr id="6" name="Content Placeholder 5">
            <a:extLst>
              <a:ext uri="{FF2B5EF4-FFF2-40B4-BE49-F238E27FC236}">
                <a16:creationId xmlns:a16="http://schemas.microsoft.com/office/drawing/2014/main" id="{04C0D6A1-CCF3-4891-B86C-DCFCDB9CB649}"/>
              </a:ext>
            </a:extLst>
          </p:cNvPr>
          <p:cNvSpPr>
            <a:spLocks noGrp="1"/>
          </p:cNvSpPr>
          <p:nvPr>
            <p:ph sz="half" idx="2"/>
          </p:nvPr>
        </p:nvSpPr>
        <p:spPr>
          <a:xfrm>
            <a:off x="7029612" y="1965960"/>
            <a:ext cx="4754880" cy="4023360"/>
          </a:xfrm>
        </p:spPr>
        <p:txBody>
          <a:bodyPr/>
          <a:lstStyle/>
          <a:p>
            <a:pPr marL="45720" indent="0">
              <a:buNone/>
            </a:pPr>
            <a:r>
              <a:rPr lang="en-GB" sz="3200" dirty="0">
                <a:solidFill>
                  <a:schemeClr val="accent1">
                    <a:lumMod val="50000"/>
                  </a:schemeClr>
                </a:solidFill>
              </a:rPr>
              <a:t>Father,</a:t>
            </a:r>
          </a:p>
          <a:p>
            <a:pPr marL="45720" indent="0">
              <a:buNone/>
            </a:pPr>
            <a:r>
              <a:rPr lang="en-GB" sz="3200" dirty="0">
                <a:solidFill>
                  <a:schemeClr val="accent1">
                    <a:lumMod val="50000"/>
                  </a:schemeClr>
                </a:solidFill>
              </a:rPr>
              <a:t>Thank you for your word.</a:t>
            </a:r>
          </a:p>
          <a:p>
            <a:pPr marL="45720" indent="0">
              <a:buNone/>
            </a:pPr>
            <a:r>
              <a:rPr lang="en-GB" sz="3200" dirty="0">
                <a:solidFill>
                  <a:schemeClr val="accent1">
                    <a:lumMod val="50000"/>
                  </a:schemeClr>
                </a:solidFill>
              </a:rPr>
              <a:t>Help us to listen</a:t>
            </a:r>
          </a:p>
          <a:p>
            <a:pPr marL="45720" indent="0">
              <a:buNone/>
            </a:pPr>
            <a:r>
              <a:rPr lang="en-GB" sz="3200" dirty="0">
                <a:solidFill>
                  <a:schemeClr val="accent1">
                    <a:lumMod val="50000"/>
                  </a:schemeClr>
                </a:solidFill>
              </a:rPr>
              <a:t>And show your love.</a:t>
            </a:r>
          </a:p>
          <a:p>
            <a:pPr marL="45720" indent="0">
              <a:buNone/>
            </a:pPr>
            <a:r>
              <a:rPr lang="en-GB" sz="3200" dirty="0">
                <a:solidFill>
                  <a:schemeClr val="accent1">
                    <a:lumMod val="50000"/>
                  </a:schemeClr>
                </a:solidFill>
              </a:rPr>
              <a:t>Amen</a:t>
            </a:r>
          </a:p>
          <a:p>
            <a:pPr marL="45720" indent="0">
              <a:buNone/>
            </a:pPr>
            <a:endParaRPr lang="en-GB" dirty="0"/>
          </a:p>
        </p:txBody>
      </p:sp>
      <p:pic>
        <p:nvPicPr>
          <p:cNvPr id="1026" name="Picture 2" descr="man holding his hands on open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41615"/>
            <a:ext cx="4783748" cy="3190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B40963C-3B94-45DB-8CBD-F50D0996F8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9678" y="5181599"/>
            <a:ext cx="877345" cy="128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630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p:txBody>
          <a:bodyPr/>
          <a:lstStyle/>
          <a:p>
            <a:r>
              <a:rPr lang="en-GB" dirty="0"/>
              <a:t>LISTEN: Be gentle</a:t>
            </a:r>
          </a:p>
        </p:txBody>
      </p:sp>
      <p:sp>
        <p:nvSpPr>
          <p:cNvPr id="3" name="Content Placeholder 2">
            <a:extLst>
              <a:ext uri="{FF2B5EF4-FFF2-40B4-BE49-F238E27FC236}">
                <a16:creationId xmlns:a16="http://schemas.microsoft.com/office/drawing/2014/main" id="{988E063E-E04E-4345-AA3A-FFAEF49CFF69}"/>
              </a:ext>
            </a:extLst>
          </p:cNvPr>
          <p:cNvSpPr>
            <a:spLocks noGrp="1"/>
          </p:cNvSpPr>
          <p:nvPr>
            <p:ph sz="half" idx="1"/>
          </p:nvPr>
        </p:nvSpPr>
        <p:spPr>
          <a:xfrm>
            <a:off x="1143000" y="2057399"/>
            <a:ext cx="5238760" cy="4023360"/>
          </a:xfrm>
        </p:spPr>
        <p:txBody>
          <a:bodyPr>
            <a:normAutofit/>
          </a:bodyPr>
          <a:lstStyle/>
          <a:p>
            <a:pPr marL="45720" indent="0">
              <a:buNone/>
            </a:pPr>
            <a:r>
              <a:rPr lang="en-GB" dirty="0">
                <a:solidFill>
                  <a:schemeClr val="accent1">
                    <a:lumMod val="50000"/>
                  </a:schemeClr>
                </a:solidFill>
              </a:rPr>
              <a:t>The third beatitude tells us:</a:t>
            </a:r>
          </a:p>
          <a:p>
            <a:endParaRPr lang="en-GB" dirty="0"/>
          </a:p>
          <a:p>
            <a:pPr marL="45720" indent="0">
              <a:buNone/>
            </a:pPr>
            <a:r>
              <a:rPr lang="en-GB" sz="4400" i="1" dirty="0">
                <a:solidFill>
                  <a:schemeClr val="accent1">
                    <a:lumMod val="50000"/>
                  </a:schemeClr>
                </a:solidFill>
              </a:rPr>
              <a:t>‘Blessed are the meek for they shall inherit the earth.’</a:t>
            </a:r>
          </a:p>
        </p:txBody>
      </p:sp>
      <p:pic>
        <p:nvPicPr>
          <p:cNvPr id="10" name="Content Placeholder 13">
            <a:extLst>
              <a:ext uri="{FF2B5EF4-FFF2-40B4-BE49-F238E27FC236}">
                <a16:creationId xmlns:a16="http://schemas.microsoft.com/office/drawing/2014/main" id="{3B42D542-AC3F-43F9-AF81-D50814FC1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64535" y="2112517"/>
            <a:ext cx="4499848" cy="2994444"/>
          </a:xfrm>
          <a:prstGeom prst="rect">
            <a:avLst/>
          </a:prstGeom>
        </p:spPr>
      </p:pic>
      <p:pic>
        <p:nvPicPr>
          <p:cNvPr id="6" name="Picture 2">
            <a:extLst>
              <a:ext uri="{FF2B5EF4-FFF2-40B4-BE49-F238E27FC236}">
                <a16:creationId xmlns:a16="http://schemas.microsoft.com/office/drawing/2014/main" id="{3B40963C-3B94-45DB-8CBD-F50D0996F8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9678" y="5181599"/>
            <a:ext cx="877345" cy="128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218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p:txBody>
          <a:bodyPr/>
          <a:lstStyle/>
          <a:p>
            <a:r>
              <a:rPr lang="en-GB" dirty="0"/>
              <a:t>LISTEN</a:t>
            </a:r>
          </a:p>
        </p:txBody>
      </p:sp>
      <p:sp>
        <p:nvSpPr>
          <p:cNvPr id="3" name="Content Placeholder 2">
            <a:extLst>
              <a:ext uri="{FF2B5EF4-FFF2-40B4-BE49-F238E27FC236}">
                <a16:creationId xmlns:a16="http://schemas.microsoft.com/office/drawing/2014/main" id="{988E063E-E04E-4345-AA3A-FFAEF49CFF69}"/>
              </a:ext>
            </a:extLst>
          </p:cNvPr>
          <p:cNvSpPr>
            <a:spLocks noGrp="1"/>
          </p:cNvSpPr>
          <p:nvPr>
            <p:ph sz="half" idx="1"/>
          </p:nvPr>
        </p:nvSpPr>
        <p:spPr>
          <a:xfrm>
            <a:off x="1143000" y="1739561"/>
            <a:ext cx="7321062" cy="5503368"/>
          </a:xfrm>
        </p:spPr>
        <p:txBody>
          <a:bodyPr>
            <a:normAutofit/>
          </a:bodyPr>
          <a:lstStyle/>
          <a:p>
            <a:pPr marL="45720" indent="0">
              <a:lnSpc>
                <a:spcPct val="110000"/>
              </a:lnSpc>
              <a:buNone/>
              <a:defRPr/>
            </a:pPr>
            <a:endParaRPr lang="en-GB" sz="3500" dirty="0">
              <a:solidFill>
                <a:schemeClr val="accent1">
                  <a:lumMod val="50000"/>
                </a:schemeClr>
              </a:solidFill>
            </a:endParaRPr>
          </a:p>
          <a:p>
            <a:r>
              <a:rPr lang="en-GB" dirty="0" smtClean="0"/>
              <a:t>Small?</a:t>
            </a:r>
          </a:p>
          <a:p>
            <a:endParaRPr lang="en-GB" dirty="0"/>
          </a:p>
          <a:p>
            <a:r>
              <a:rPr lang="en-GB" dirty="0" smtClean="0"/>
              <a:t>Old ?</a:t>
            </a:r>
          </a:p>
          <a:p>
            <a:endParaRPr lang="en-GB" dirty="0"/>
          </a:p>
          <a:p>
            <a:r>
              <a:rPr lang="en-GB" dirty="0" smtClean="0"/>
              <a:t>Peaceful ? </a:t>
            </a:r>
          </a:p>
          <a:p>
            <a:endParaRPr lang="en-GB" dirty="0"/>
          </a:p>
          <a:p>
            <a:r>
              <a:rPr lang="en-GB" dirty="0" smtClean="0"/>
              <a:t>Weak? </a:t>
            </a:r>
            <a:endParaRPr lang="en-GB" dirty="0"/>
          </a:p>
        </p:txBody>
      </p:sp>
      <p:sp>
        <p:nvSpPr>
          <p:cNvPr id="2" name="TextBox 1"/>
          <p:cNvSpPr txBox="1"/>
          <p:nvPr/>
        </p:nvSpPr>
        <p:spPr>
          <a:xfrm>
            <a:off x="1143000" y="1845183"/>
            <a:ext cx="8573477" cy="1200329"/>
          </a:xfrm>
          <a:prstGeom prst="rect">
            <a:avLst/>
          </a:prstGeom>
          <a:noFill/>
        </p:spPr>
        <p:txBody>
          <a:bodyPr wrap="square" rtlCol="0">
            <a:spAutoFit/>
          </a:bodyPr>
          <a:lstStyle/>
          <a:p>
            <a:r>
              <a:rPr lang="en-GB" dirty="0" smtClean="0"/>
              <a:t>What comes to mind when you think of a gentle person? </a:t>
            </a:r>
          </a:p>
          <a:p>
            <a:endParaRPr lang="en-GB" dirty="0"/>
          </a:p>
          <a:p>
            <a:endParaRPr lang="en-GB" dirty="0" smtClean="0"/>
          </a:p>
          <a:p>
            <a:endParaRPr lang="en-US" dirty="0"/>
          </a:p>
        </p:txBody>
      </p:sp>
      <p:pic>
        <p:nvPicPr>
          <p:cNvPr id="6" name="Picture 2">
            <a:extLst>
              <a:ext uri="{FF2B5EF4-FFF2-40B4-BE49-F238E27FC236}">
                <a16:creationId xmlns:a16="http://schemas.microsoft.com/office/drawing/2014/main" id="{3B40963C-3B94-45DB-8CBD-F50D0996F8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9678" y="5181599"/>
            <a:ext cx="877345" cy="128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15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p:txBody>
          <a:bodyPr/>
          <a:lstStyle/>
          <a:p>
            <a:r>
              <a:rPr lang="en-GB" dirty="0"/>
              <a:t>LISTEN</a:t>
            </a:r>
          </a:p>
        </p:txBody>
      </p:sp>
      <p:sp>
        <p:nvSpPr>
          <p:cNvPr id="2" name="TextBox 1"/>
          <p:cNvSpPr txBox="1"/>
          <p:nvPr/>
        </p:nvSpPr>
        <p:spPr>
          <a:xfrm>
            <a:off x="1143000" y="2220321"/>
            <a:ext cx="8573477" cy="2862322"/>
          </a:xfrm>
          <a:prstGeom prst="rect">
            <a:avLst/>
          </a:prstGeom>
          <a:noFill/>
        </p:spPr>
        <p:txBody>
          <a:bodyPr wrap="square" rtlCol="0">
            <a:spAutoFit/>
          </a:bodyPr>
          <a:lstStyle/>
          <a:p>
            <a:r>
              <a:rPr lang="en-GB" dirty="0" smtClean="0"/>
              <a:t>We can learn form the example of the Saints. Today we are going to look at the example set by St Joseph. </a:t>
            </a:r>
          </a:p>
          <a:p>
            <a:endParaRPr lang="en-GB" dirty="0"/>
          </a:p>
          <a:p>
            <a:endParaRPr lang="en-GB" dirty="0" smtClean="0"/>
          </a:p>
          <a:p>
            <a:endParaRPr lang="en-GB" dirty="0"/>
          </a:p>
          <a:p>
            <a:r>
              <a:rPr lang="en-GB" dirty="0" smtClean="0"/>
              <a:t>The Bible doesn't tell us a great deal about St Joseph, but we can learn a lot from what it does tell us. </a:t>
            </a:r>
          </a:p>
          <a:p>
            <a:endParaRPr lang="en-GB" dirty="0"/>
          </a:p>
          <a:p>
            <a:endParaRPr lang="en-GB" dirty="0" smtClean="0"/>
          </a:p>
          <a:p>
            <a:endParaRPr lang="en-US" dirty="0"/>
          </a:p>
        </p:txBody>
      </p:sp>
      <p:sp>
        <p:nvSpPr>
          <p:cNvPr id="6" name="TextBox 5">
            <a:extLst>
              <a:ext uri="{FF2B5EF4-FFF2-40B4-BE49-F238E27FC236}">
                <a16:creationId xmlns:a16="http://schemas.microsoft.com/office/drawing/2014/main" id="{76585FCD-5F8A-4D65-B3B8-2577565FE68D}"/>
              </a:ext>
            </a:extLst>
          </p:cNvPr>
          <p:cNvSpPr txBox="1"/>
          <p:nvPr/>
        </p:nvSpPr>
        <p:spPr>
          <a:xfrm>
            <a:off x="622303" y="5421950"/>
            <a:ext cx="9875520" cy="505972"/>
          </a:xfrm>
          <a:prstGeom prst="rect">
            <a:avLst/>
          </a:prstGeom>
          <a:noFill/>
        </p:spPr>
        <p:txBody>
          <a:bodyPr wrap="square" rtlCol="0">
            <a:spAutoFit/>
          </a:bodyPr>
          <a:lstStyle/>
          <a:p>
            <a:pPr marL="45720" indent="0">
              <a:lnSpc>
                <a:spcPct val="120000"/>
              </a:lnSpc>
              <a:buNone/>
              <a:defRPr/>
            </a:pPr>
            <a:r>
              <a:rPr lang="en-GB" sz="2400" b="1" i="1" dirty="0" smtClean="0">
                <a:solidFill>
                  <a:schemeClr val="accent1">
                    <a:lumMod val="60000"/>
                    <a:lumOff val="40000"/>
                  </a:schemeClr>
                </a:solidFill>
              </a:rPr>
              <a:t>What do you know about St Joseph From the Bible?</a:t>
            </a:r>
            <a:endParaRPr lang="en-GB" sz="2400" b="1" i="1" dirty="0">
              <a:solidFill>
                <a:schemeClr val="accent1">
                  <a:lumMod val="60000"/>
                  <a:lumOff val="40000"/>
                </a:schemeClr>
              </a:solidFill>
            </a:endParaRPr>
          </a:p>
        </p:txBody>
      </p:sp>
      <p:pic>
        <p:nvPicPr>
          <p:cNvPr id="7" name="Picture 2">
            <a:extLst>
              <a:ext uri="{FF2B5EF4-FFF2-40B4-BE49-F238E27FC236}">
                <a16:creationId xmlns:a16="http://schemas.microsoft.com/office/drawing/2014/main" id="{3B40963C-3B94-45DB-8CBD-F50D0996F8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9678" y="5181599"/>
            <a:ext cx="877345" cy="128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89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a:t>
            </a:r>
            <a:endParaRPr lang="en-US" dirty="0"/>
          </a:p>
        </p:txBody>
      </p:sp>
      <p:sp>
        <p:nvSpPr>
          <p:cNvPr id="3" name="Content Placeholder 2"/>
          <p:cNvSpPr>
            <a:spLocks noGrp="1"/>
          </p:cNvSpPr>
          <p:nvPr>
            <p:ph sz="half" idx="1"/>
          </p:nvPr>
        </p:nvSpPr>
        <p:spPr>
          <a:xfrm>
            <a:off x="1143000" y="2057399"/>
            <a:ext cx="4754880" cy="3546232"/>
          </a:xfrm>
        </p:spPr>
        <p:txBody>
          <a:bodyPr/>
          <a:lstStyle/>
          <a:p>
            <a:pPr marL="45720" indent="0">
              <a:buNone/>
            </a:pPr>
            <a:r>
              <a:rPr lang="en-GB" dirty="0" smtClean="0"/>
              <a:t>When he became Pope in 2013, Pope Francis gave a homily about St Joseph and what his example can teach us.</a:t>
            </a:r>
          </a:p>
          <a:p>
            <a:pPr marL="45720" indent="0">
              <a:buNone/>
            </a:pPr>
            <a:endParaRPr lang="en-GB" dirty="0"/>
          </a:p>
          <a:p>
            <a:pPr marL="45720" indent="0">
              <a:buNone/>
            </a:pPr>
            <a:r>
              <a:rPr lang="en-GB" dirty="0" smtClean="0"/>
              <a:t>Look at the following extracts from the homily and consider what we can learn from them. </a:t>
            </a:r>
            <a:endParaRPr lang="en-US" dirty="0"/>
          </a:p>
        </p:txBody>
      </p:sp>
      <p:pic>
        <p:nvPicPr>
          <p:cNvPr id="2050" name="Picture 2" descr="Pope Francis, Pope, Pontiff, Francis, Catholic,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752" y="839132"/>
            <a:ext cx="3278885" cy="4778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B40963C-3B94-45DB-8CBD-F50D0996F8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9678" y="5181599"/>
            <a:ext cx="877345" cy="128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420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p:txBody>
          <a:bodyPr/>
          <a:lstStyle/>
          <a:p>
            <a:r>
              <a:rPr lang="en-GB" dirty="0"/>
              <a:t>LISTEN</a:t>
            </a:r>
          </a:p>
        </p:txBody>
      </p:sp>
      <p:sp>
        <p:nvSpPr>
          <p:cNvPr id="3" name="Content Placeholder 2">
            <a:extLst>
              <a:ext uri="{FF2B5EF4-FFF2-40B4-BE49-F238E27FC236}">
                <a16:creationId xmlns:a16="http://schemas.microsoft.com/office/drawing/2014/main" id="{988E063E-E04E-4345-AA3A-FFAEF49CFF69}"/>
              </a:ext>
            </a:extLst>
          </p:cNvPr>
          <p:cNvSpPr>
            <a:spLocks noGrp="1"/>
          </p:cNvSpPr>
          <p:nvPr>
            <p:ph sz="half" idx="1"/>
          </p:nvPr>
        </p:nvSpPr>
        <p:spPr>
          <a:xfrm>
            <a:off x="1143000" y="1739562"/>
            <a:ext cx="4477735" cy="4821494"/>
          </a:xfrm>
        </p:spPr>
        <p:txBody>
          <a:bodyPr>
            <a:normAutofit/>
          </a:bodyPr>
          <a:lstStyle/>
          <a:p>
            <a:pPr marL="45720" indent="0">
              <a:lnSpc>
                <a:spcPct val="110000"/>
              </a:lnSpc>
              <a:buNone/>
              <a:defRPr/>
            </a:pPr>
            <a:r>
              <a:rPr lang="en-GB" sz="2800" dirty="0" smtClean="0">
                <a:solidFill>
                  <a:schemeClr val="accent1">
                    <a:lumMod val="50000"/>
                  </a:schemeClr>
                </a:solidFill>
              </a:rPr>
              <a:t> </a:t>
            </a:r>
            <a:endParaRPr lang="en-GB" sz="2800" dirty="0">
              <a:solidFill>
                <a:schemeClr val="accent1">
                  <a:lumMod val="50000"/>
                </a:schemeClr>
              </a:solidFill>
            </a:endParaRPr>
          </a:p>
          <a:p>
            <a:pPr marL="45720" indent="0">
              <a:lnSpc>
                <a:spcPct val="110000"/>
              </a:lnSpc>
              <a:buNone/>
              <a:defRPr/>
            </a:pPr>
            <a:endParaRPr lang="en-GB" sz="3500" dirty="0">
              <a:solidFill>
                <a:schemeClr val="accent1">
                  <a:lumMod val="50000"/>
                </a:schemeClr>
              </a:solidFill>
            </a:endParaRPr>
          </a:p>
        </p:txBody>
      </p:sp>
      <p:pic>
        <p:nvPicPr>
          <p:cNvPr id="11" name="Picture 2">
            <a:extLst>
              <a:ext uri="{FF2B5EF4-FFF2-40B4-BE49-F238E27FC236}">
                <a16:creationId xmlns:a16="http://schemas.microsoft.com/office/drawing/2014/main" id="{3B40963C-3B94-45DB-8CBD-F50D0996F8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9678" y="5181599"/>
            <a:ext cx="877345" cy="128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1860061"/>
            <a:ext cx="6477000" cy="3477875"/>
          </a:xfrm>
          <a:prstGeom prst="rect">
            <a:avLst/>
          </a:prstGeom>
          <a:noFill/>
        </p:spPr>
        <p:txBody>
          <a:bodyPr wrap="square" rtlCol="0">
            <a:spAutoFit/>
          </a:bodyPr>
          <a:lstStyle/>
          <a:p>
            <a:pPr algn="just"/>
            <a:r>
              <a:rPr lang="en-GB" sz="2000" dirty="0" smtClean="0"/>
              <a:t>‘In </a:t>
            </a:r>
            <a:r>
              <a:rPr lang="en-GB" sz="2000" dirty="0"/>
              <a:t>the Gospel we heard that “Joseph did as the angel of the Lord commanded him and took Mary as his wife” (Mt 1:24). These words already point to the mission which God entrusts to Joseph: he is to be the </a:t>
            </a:r>
            <a:r>
              <a:rPr lang="en-GB" sz="2000" b="1" dirty="0" err="1"/>
              <a:t>custos</a:t>
            </a:r>
            <a:r>
              <a:rPr lang="en-GB" sz="2000" b="1" dirty="0"/>
              <a:t>, the protector</a:t>
            </a:r>
            <a:r>
              <a:rPr lang="en-GB" sz="2000" dirty="0"/>
              <a:t>. The protector of whom? Of </a:t>
            </a:r>
            <a:r>
              <a:rPr lang="en-GB" sz="2000" b="1" dirty="0"/>
              <a:t>Mary and Jesus;</a:t>
            </a:r>
            <a:r>
              <a:rPr lang="en-GB" sz="2000" dirty="0"/>
              <a:t> but this protection is then extended to the</a:t>
            </a:r>
            <a:r>
              <a:rPr lang="en-GB" sz="2000" b="1" dirty="0"/>
              <a:t> Church</a:t>
            </a:r>
            <a:r>
              <a:rPr lang="en-GB" sz="2000" dirty="0"/>
              <a:t>, as Blessed John Paul II pointed out: “Just as Saint Joseph took loving care of Mary and gladly dedicated himself to Jesus Christ’s upbringing, he likewise watches over and protects Christ’s Mystical Body, the Church, of which the Virgin Mary is the exemplar and model” (</a:t>
            </a:r>
            <a:r>
              <a:rPr lang="en-GB" sz="2000" dirty="0" err="1"/>
              <a:t>Redemptoris</a:t>
            </a:r>
            <a:r>
              <a:rPr lang="en-GB" sz="2000" dirty="0"/>
              <a:t> </a:t>
            </a:r>
            <a:r>
              <a:rPr lang="en-GB" sz="2000" dirty="0" err="1"/>
              <a:t>Custos</a:t>
            </a:r>
            <a:r>
              <a:rPr lang="en-GB" sz="2000" dirty="0"/>
              <a:t>, 1</a:t>
            </a:r>
            <a:r>
              <a:rPr lang="en-GB" sz="2000" dirty="0" smtClean="0"/>
              <a:t>).’</a:t>
            </a:r>
          </a:p>
        </p:txBody>
      </p:sp>
      <p:sp>
        <p:nvSpPr>
          <p:cNvPr id="7" name="TextBox 6">
            <a:extLst>
              <a:ext uri="{FF2B5EF4-FFF2-40B4-BE49-F238E27FC236}">
                <a16:creationId xmlns:a16="http://schemas.microsoft.com/office/drawing/2014/main" id="{76585FCD-5F8A-4D65-B3B8-2577565FE68D}"/>
              </a:ext>
            </a:extLst>
          </p:cNvPr>
          <p:cNvSpPr txBox="1"/>
          <p:nvPr/>
        </p:nvSpPr>
        <p:spPr>
          <a:xfrm>
            <a:off x="1044334" y="5696510"/>
            <a:ext cx="9875520" cy="505972"/>
          </a:xfrm>
          <a:prstGeom prst="rect">
            <a:avLst/>
          </a:prstGeom>
          <a:noFill/>
        </p:spPr>
        <p:txBody>
          <a:bodyPr wrap="square" rtlCol="0">
            <a:spAutoFit/>
          </a:bodyPr>
          <a:lstStyle/>
          <a:p>
            <a:pPr marL="45720" indent="0">
              <a:lnSpc>
                <a:spcPct val="120000"/>
              </a:lnSpc>
              <a:buNone/>
              <a:defRPr/>
            </a:pPr>
            <a:r>
              <a:rPr lang="en-GB" sz="2400" b="1" i="1" dirty="0" smtClean="0">
                <a:solidFill>
                  <a:schemeClr val="accent1">
                    <a:lumMod val="60000"/>
                    <a:lumOff val="40000"/>
                  </a:schemeClr>
                </a:solidFill>
              </a:rPr>
              <a:t>What does it take to be a protector?</a:t>
            </a:r>
            <a:endParaRPr lang="en-GB" sz="2400" b="1" i="1" dirty="0">
              <a:solidFill>
                <a:schemeClr val="accent1">
                  <a:lumMod val="60000"/>
                  <a:lumOff val="40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827" y="1810496"/>
            <a:ext cx="3127027" cy="3886014"/>
          </a:xfrm>
          <a:prstGeom prst="rect">
            <a:avLst/>
          </a:prstGeom>
        </p:spPr>
      </p:pic>
      <p:sp>
        <p:nvSpPr>
          <p:cNvPr id="6" name="Rectangle 5"/>
          <p:cNvSpPr/>
          <p:nvPr/>
        </p:nvSpPr>
        <p:spPr>
          <a:xfrm>
            <a:off x="7782307" y="5696510"/>
            <a:ext cx="2758120" cy="738664"/>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“Shine" </a:t>
            </a:r>
            <a:r>
              <a:rPr lang="en-US" sz="1400" i="1" dirty="0">
                <a:latin typeface="Times New Roman" panose="02020603050405020304" pitchFamily="18" charset="0"/>
                <a:ea typeface="Calibri" panose="020F0502020204030204" pitchFamily="34" charset="0"/>
              </a:rPr>
              <a:t>© Mike Moyers. MikeMoyersFineArt.com. Used with Permission.</a:t>
            </a:r>
            <a:endParaRPr lang="en-US" sz="1400" dirty="0"/>
          </a:p>
        </p:txBody>
      </p:sp>
    </p:spTree>
    <p:extLst>
      <p:ext uri="{BB962C8B-B14F-4D97-AF65-F5344CB8AC3E}">
        <p14:creationId xmlns:p14="http://schemas.microsoft.com/office/powerpoint/2010/main" val="1481301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a:xfrm>
            <a:off x="835272" y="226646"/>
            <a:ext cx="9875520" cy="1356360"/>
          </a:xfrm>
        </p:spPr>
        <p:txBody>
          <a:bodyPr/>
          <a:lstStyle/>
          <a:p>
            <a:r>
              <a:rPr lang="en-GB" dirty="0"/>
              <a:t>LISTEN</a:t>
            </a:r>
          </a:p>
        </p:txBody>
      </p:sp>
      <p:sp>
        <p:nvSpPr>
          <p:cNvPr id="3" name="Content Placeholder 2">
            <a:extLst>
              <a:ext uri="{FF2B5EF4-FFF2-40B4-BE49-F238E27FC236}">
                <a16:creationId xmlns:a16="http://schemas.microsoft.com/office/drawing/2014/main" id="{988E063E-E04E-4345-AA3A-FFAEF49CFF69}"/>
              </a:ext>
            </a:extLst>
          </p:cNvPr>
          <p:cNvSpPr>
            <a:spLocks noGrp="1"/>
          </p:cNvSpPr>
          <p:nvPr>
            <p:ph sz="half" idx="1"/>
          </p:nvPr>
        </p:nvSpPr>
        <p:spPr>
          <a:xfrm>
            <a:off x="710226" y="1237333"/>
            <a:ext cx="10906516" cy="4076776"/>
          </a:xfrm>
        </p:spPr>
        <p:txBody>
          <a:bodyPr>
            <a:noAutofit/>
          </a:bodyPr>
          <a:lstStyle/>
          <a:p>
            <a:pPr marL="45720" indent="0" algn="just">
              <a:lnSpc>
                <a:spcPct val="100000"/>
              </a:lnSpc>
              <a:buNone/>
              <a:defRPr/>
            </a:pPr>
            <a:r>
              <a:rPr lang="en-GB" dirty="0" smtClean="0">
                <a:solidFill>
                  <a:schemeClr val="tx1"/>
                </a:solidFill>
              </a:rPr>
              <a:t>‘How </a:t>
            </a:r>
            <a:r>
              <a:rPr lang="en-GB" dirty="0">
                <a:solidFill>
                  <a:schemeClr val="tx1"/>
                </a:solidFill>
              </a:rPr>
              <a:t>does Joseph exercise his role as protector? </a:t>
            </a:r>
            <a:r>
              <a:rPr lang="en-GB" b="1" dirty="0">
                <a:solidFill>
                  <a:schemeClr val="tx1"/>
                </a:solidFill>
              </a:rPr>
              <a:t>Discreetly, humbly and silently</a:t>
            </a:r>
            <a:r>
              <a:rPr lang="en-GB" dirty="0">
                <a:solidFill>
                  <a:schemeClr val="tx1"/>
                </a:solidFill>
              </a:rPr>
              <a:t>, but with an unfailing </a:t>
            </a:r>
            <a:r>
              <a:rPr lang="en-GB" b="1" dirty="0">
                <a:solidFill>
                  <a:schemeClr val="tx1"/>
                </a:solidFill>
              </a:rPr>
              <a:t>presence and utter fidelity,</a:t>
            </a:r>
            <a:r>
              <a:rPr lang="en-GB" dirty="0">
                <a:solidFill>
                  <a:schemeClr val="tx1"/>
                </a:solidFill>
              </a:rPr>
              <a:t> even when he finds it hard to understand. From the time of his betrothal to Mary until the finding of the twelve-year-old Jesus in the Temple of Jerusalem, he is there at every moment with loving care. As the spouse of Mary, he is at her side in good times and bad, on the journey to Bethlehem for the census and in the anxious and joyful hours when she gave birth; amid the drama of the flight into Egypt and during the frantic search for their child in the Temple; and later in the day-to-day life of the home of Nazareth, in the workshop where he taught his trade to Jesus</a:t>
            </a:r>
            <a:r>
              <a:rPr lang="en-GB" dirty="0" smtClean="0">
                <a:solidFill>
                  <a:schemeClr val="tx1"/>
                </a:solidFill>
              </a:rPr>
              <a:t>.</a:t>
            </a:r>
          </a:p>
        </p:txBody>
      </p:sp>
      <p:sp>
        <p:nvSpPr>
          <p:cNvPr id="5" name="TextBox 4">
            <a:extLst>
              <a:ext uri="{FF2B5EF4-FFF2-40B4-BE49-F238E27FC236}">
                <a16:creationId xmlns:a16="http://schemas.microsoft.com/office/drawing/2014/main" id="{76585FCD-5F8A-4D65-B3B8-2577565FE68D}"/>
              </a:ext>
            </a:extLst>
          </p:cNvPr>
          <p:cNvSpPr txBox="1"/>
          <p:nvPr/>
        </p:nvSpPr>
        <p:spPr>
          <a:xfrm>
            <a:off x="723319" y="4459313"/>
            <a:ext cx="5049713" cy="830997"/>
          </a:xfrm>
          <a:prstGeom prst="rect">
            <a:avLst/>
          </a:prstGeom>
          <a:noFill/>
        </p:spPr>
        <p:txBody>
          <a:bodyPr wrap="square" rtlCol="0">
            <a:spAutoFit/>
          </a:bodyPr>
          <a:lstStyle/>
          <a:p>
            <a:pPr marL="45720">
              <a:defRPr/>
            </a:pPr>
            <a:r>
              <a:rPr lang="en-GB" sz="2400" b="1" i="1" dirty="0" smtClean="0">
                <a:solidFill>
                  <a:schemeClr val="accent1"/>
                </a:solidFill>
              </a:rPr>
              <a:t>Look  at the words in bold. </a:t>
            </a:r>
            <a:r>
              <a:rPr lang="en-GB" sz="2400" b="1" i="1" dirty="0">
                <a:solidFill>
                  <a:schemeClr val="accent1"/>
                </a:solidFill>
              </a:rPr>
              <a:t>Does that fit with your thoughts on a protector?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023" y="4168644"/>
            <a:ext cx="4072765" cy="2290930"/>
          </a:xfrm>
          <a:prstGeom prst="rect">
            <a:avLst/>
          </a:prstGeom>
        </p:spPr>
      </p:pic>
      <p:sp>
        <p:nvSpPr>
          <p:cNvPr id="7" name="Rectangle 6"/>
          <p:cNvSpPr/>
          <p:nvPr/>
        </p:nvSpPr>
        <p:spPr>
          <a:xfrm>
            <a:off x="5054738" y="5720910"/>
            <a:ext cx="2758120" cy="738664"/>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“Discussing Bethlehem" </a:t>
            </a:r>
            <a:r>
              <a:rPr lang="en-US" sz="1400" i="1" dirty="0">
                <a:latin typeface="Times New Roman" panose="02020603050405020304" pitchFamily="18" charset="0"/>
                <a:ea typeface="Calibri" panose="020F0502020204030204" pitchFamily="34" charset="0"/>
              </a:rPr>
              <a:t>© Mike Moyers. MikeMoyersFineArt.com. Used with Permission.</a:t>
            </a:r>
            <a:endParaRPr lang="en-US" sz="1400" dirty="0"/>
          </a:p>
        </p:txBody>
      </p:sp>
    </p:spTree>
    <p:extLst>
      <p:ext uri="{BB962C8B-B14F-4D97-AF65-F5344CB8AC3E}">
        <p14:creationId xmlns:p14="http://schemas.microsoft.com/office/powerpoint/2010/main" val="217529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424B5-A6AE-41CC-99AC-2C3E4C6B8CBB}"/>
              </a:ext>
            </a:extLst>
          </p:cNvPr>
          <p:cNvSpPr>
            <a:spLocks noGrp="1"/>
          </p:cNvSpPr>
          <p:nvPr>
            <p:ph type="title"/>
          </p:nvPr>
        </p:nvSpPr>
        <p:spPr>
          <a:xfrm>
            <a:off x="622304" y="234821"/>
            <a:ext cx="9875520" cy="1356360"/>
          </a:xfrm>
        </p:spPr>
        <p:txBody>
          <a:bodyPr/>
          <a:lstStyle/>
          <a:p>
            <a:r>
              <a:rPr lang="en-GB" dirty="0"/>
              <a:t>LISTEN</a:t>
            </a:r>
          </a:p>
        </p:txBody>
      </p:sp>
      <p:sp>
        <p:nvSpPr>
          <p:cNvPr id="3" name="Content Placeholder 2">
            <a:extLst>
              <a:ext uri="{FF2B5EF4-FFF2-40B4-BE49-F238E27FC236}">
                <a16:creationId xmlns:a16="http://schemas.microsoft.com/office/drawing/2014/main" id="{988E063E-E04E-4345-AA3A-FFAEF49CFF69}"/>
              </a:ext>
            </a:extLst>
          </p:cNvPr>
          <p:cNvSpPr>
            <a:spLocks noGrp="1"/>
          </p:cNvSpPr>
          <p:nvPr>
            <p:ph sz="half" idx="1"/>
          </p:nvPr>
        </p:nvSpPr>
        <p:spPr>
          <a:xfrm>
            <a:off x="5659541" y="957406"/>
            <a:ext cx="4838284" cy="4717530"/>
          </a:xfrm>
        </p:spPr>
        <p:txBody>
          <a:bodyPr>
            <a:normAutofit/>
          </a:bodyPr>
          <a:lstStyle/>
          <a:p>
            <a:pPr marL="45720" indent="0">
              <a:lnSpc>
                <a:spcPct val="110000"/>
              </a:lnSpc>
              <a:buNone/>
              <a:defRPr/>
            </a:pPr>
            <a:endParaRPr lang="en-GB" sz="3500" dirty="0">
              <a:solidFill>
                <a:schemeClr val="accent1">
                  <a:lumMod val="50000"/>
                </a:schemeClr>
              </a:solidFill>
            </a:endParaRPr>
          </a:p>
          <a:p>
            <a:pPr marL="45720" indent="0">
              <a:lnSpc>
                <a:spcPct val="110000"/>
              </a:lnSpc>
              <a:buNone/>
              <a:defRPr/>
            </a:pPr>
            <a:endParaRPr lang="en-GB" sz="3500" dirty="0">
              <a:solidFill>
                <a:schemeClr val="accent1">
                  <a:lumMod val="50000"/>
                </a:schemeClr>
              </a:solidFill>
            </a:endParaRPr>
          </a:p>
        </p:txBody>
      </p:sp>
      <p:sp>
        <p:nvSpPr>
          <p:cNvPr id="2" name="TextBox 1">
            <a:extLst>
              <a:ext uri="{FF2B5EF4-FFF2-40B4-BE49-F238E27FC236}">
                <a16:creationId xmlns:a16="http://schemas.microsoft.com/office/drawing/2014/main" id="{76585FCD-5F8A-4D65-B3B8-2577565FE68D}"/>
              </a:ext>
            </a:extLst>
          </p:cNvPr>
          <p:cNvSpPr txBox="1"/>
          <p:nvPr/>
        </p:nvSpPr>
        <p:spPr>
          <a:xfrm>
            <a:off x="3410219" y="5821455"/>
            <a:ext cx="9875520" cy="505972"/>
          </a:xfrm>
          <a:prstGeom prst="rect">
            <a:avLst/>
          </a:prstGeom>
          <a:noFill/>
        </p:spPr>
        <p:txBody>
          <a:bodyPr wrap="square" rtlCol="0">
            <a:spAutoFit/>
          </a:bodyPr>
          <a:lstStyle/>
          <a:p>
            <a:pPr marL="45720" indent="0">
              <a:lnSpc>
                <a:spcPct val="120000"/>
              </a:lnSpc>
              <a:buNone/>
              <a:defRPr/>
            </a:pPr>
            <a:r>
              <a:rPr lang="en-GB" sz="2400" b="1" i="1" dirty="0" smtClean="0">
                <a:solidFill>
                  <a:schemeClr val="accent1">
                    <a:lumMod val="60000"/>
                    <a:lumOff val="40000"/>
                  </a:schemeClr>
                </a:solidFill>
              </a:rPr>
              <a:t>What or who can you be more caring and gentle towards?</a:t>
            </a:r>
            <a:endParaRPr lang="en-GB" sz="2400" b="1" i="1" dirty="0">
              <a:solidFill>
                <a:schemeClr val="accent1">
                  <a:lumMod val="60000"/>
                  <a:lumOff val="40000"/>
                </a:schemeClr>
              </a:solidFill>
            </a:endParaRPr>
          </a:p>
        </p:txBody>
      </p:sp>
      <p:sp>
        <p:nvSpPr>
          <p:cNvPr id="5" name="Rectangle 4"/>
          <p:cNvSpPr/>
          <p:nvPr/>
        </p:nvSpPr>
        <p:spPr>
          <a:xfrm>
            <a:off x="3919017" y="1192512"/>
            <a:ext cx="7489333" cy="4247317"/>
          </a:xfrm>
          <a:prstGeom prst="rect">
            <a:avLst/>
          </a:prstGeom>
        </p:spPr>
        <p:txBody>
          <a:bodyPr wrap="square">
            <a:spAutoFit/>
          </a:bodyPr>
          <a:lstStyle/>
          <a:p>
            <a:pPr algn="just"/>
            <a:r>
              <a:rPr lang="en-GB" dirty="0" smtClean="0">
                <a:solidFill>
                  <a:srgbClr val="474747"/>
                </a:solidFill>
                <a:latin typeface="Verdana" panose="020B0604030504040204" pitchFamily="34" charset="0"/>
              </a:rPr>
              <a:t>The </a:t>
            </a:r>
            <a:r>
              <a:rPr lang="en-GB" dirty="0">
                <a:solidFill>
                  <a:srgbClr val="474747"/>
                </a:solidFill>
                <a:latin typeface="Verdana" panose="020B0604030504040204" pitchFamily="34" charset="0"/>
              </a:rPr>
              <a:t>vocation of being a “</a:t>
            </a:r>
            <a:r>
              <a:rPr lang="en-GB" dirty="0" smtClean="0">
                <a:solidFill>
                  <a:srgbClr val="474747"/>
                </a:solidFill>
                <a:latin typeface="Verdana" panose="020B0604030504040204" pitchFamily="34" charset="0"/>
              </a:rPr>
              <a:t>protector”……….means </a:t>
            </a:r>
            <a:r>
              <a:rPr lang="en-GB" dirty="0">
                <a:solidFill>
                  <a:srgbClr val="474747"/>
                </a:solidFill>
                <a:latin typeface="Verdana" panose="020B0604030504040204" pitchFamily="34" charset="0"/>
              </a:rPr>
              <a:t>protecting all creation, the beauty of the created world, as the Book of Genesis tells us and as Saint Francis of Assisi showed us. It means respecting each of God’s creatures and respecting the environment in which we live. It means protecting people, showing loving concern for each and every person, especially children, the elderly, those in need, who are often the last we think about. It means caring for one another in our families: husbands and wives first protect one another, and then, as parents, they care for their children, and children themselves, in time, protect their parents. It means building sincere friendships in which we protect one another in trust, respect, and goodness. In the end, everything has been entrusted to our protection, and all of us are responsible for it. Be protectors of God’s gifts</a:t>
            </a:r>
            <a:r>
              <a:rPr lang="en-GB" dirty="0" smtClean="0">
                <a:solidFill>
                  <a:srgbClr val="474747"/>
                </a:solidFill>
                <a:latin typeface="Verdana" panose="020B0604030504040204" pitchFamily="34" charset="0"/>
              </a:rPr>
              <a:t>!</a:t>
            </a:r>
            <a:endParaRPr lang="en-GB" dirty="0">
              <a:solidFill>
                <a:srgbClr val="474747"/>
              </a:solidFill>
              <a:latin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91" y="1268532"/>
            <a:ext cx="3046539" cy="3817815"/>
          </a:xfrm>
          <a:prstGeom prst="rect">
            <a:avLst/>
          </a:prstGeom>
        </p:spPr>
      </p:pic>
      <p:pic>
        <p:nvPicPr>
          <p:cNvPr id="9" name="Picture 2">
            <a:extLst>
              <a:ext uri="{FF2B5EF4-FFF2-40B4-BE49-F238E27FC236}">
                <a16:creationId xmlns:a16="http://schemas.microsoft.com/office/drawing/2014/main" id="{3B40963C-3B94-45DB-8CBD-F50D0996F8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9678" y="5181599"/>
            <a:ext cx="877345" cy="128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52099" y="5094276"/>
            <a:ext cx="2758120" cy="738664"/>
          </a:xfrm>
          <a:prstGeom prst="rect">
            <a:avLst/>
          </a:prstGeom>
        </p:spPr>
        <p:txBody>
          <a:bodyPr wrap="square">
            <a:spAutoFit/>
          </a:bodyPr>
          <a:lstStyle/>
          <a:p>
            <a:r>
              <a:rPr lang="en-US" sz="1400" i="1" dirty="0" smtClean="0">
                <a:latin typeface="Times New Roman" panose="02020603050405020304" pitchFamily="18" charset="0"/>
                <a:ea typeface="Calibri" panose="020F0502020204030204" pitchFamily="34" charset="0"/>
              </a:rPr>
              <a:t>“The Manger" </a:t>
            </a:r>
            <a:r>
              <a:rPr lang="en-US" sz="1400" i="1" dirty="0">
                <a:latin typeface="Times New Roman" panose="02020603050405020304" pitchFamily="18" charset="0"/>
                <a:ea typeface="Calibri" panose="020F0502020204030204" pitchFamily="34" charset="0"/>
              </a:rPr>
              <a:t>© Mike Moyers. MikeMoyersFineArt.com. Used with Permission.</a:t>
            </a:r>
            <a:endParaRPr lang="en-US" sz="1400" dirty="0"/>
          </a:p>
        </p:txBody>
      </p:sp>
    </p:spTree>
    <p:extLst>
      <p:ext uri="{BB962C8B-B14F-4D97-AF65-F5344CB8AC3E}">
        <p14:creationId xmlns:p14="http://schemas.microsoft.com/office/powerpoint/2010/main" val="986332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915EF7-B9F6-4EB7-AA4F-557BE6AB702C}">
  <ds:schemaRefs>
    <ds:schemaRef ds:uri="http://www.w3.org/XML/1998/namespace"/>
    <ds:schemaRef ds:uri="http://purl.org/dc/elements/1.1/"/>
    <ds:schemaRef ds:uri="http://purl.org/dc/terms/"/>
    <ds:schemaRef ds:uri="http://schemas.microsoft.com/office/2006/metadata/properties"/>
    <ds:schemaRef ds:uri="71af3243-3dd4-4a8d-8c0d-dd76da1f02a5"/>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purl.org/dc/dcmitype/"/>
  </ds:schemaRefs>
</ds:datastoreItem>
</file>

<file path=customXml/itemProps2.xml><?xml version="1.0" encoding="utf-8"?>
<ds:datastoreItem xmlns:ds="http://schemas.openxmlformats.org/officeDocument/2006/customXml" ds:itemID="{6928E4D0-782D-4812-BE7D-AE5131FD3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65D742-03F8-4A07-AD44-2F5940A960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Basis design</Template>
  <TotalTime>0</TotalTime>
  <Words>1650</Words>
  <Application>Microsoft Office PowerPoint</Application>
  <PresentationFormat>Widescreen</PresentationFormat>
  <Paragraphs>148</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Corbel</vt:lpstr>
      <vt:lpstr>Courier New</vt:lpstr>
      <vt:lpstr>Times New Roman</vt:lpstr>
      <vt:lpstr>Verdana</vt:lpstr>
      <vt:lpstr>Basis</vt:lpstr>
      <vt:lpstr> a gentle saint: st JOSEPH  For secondary schools</vt:lpstr>
      <vt:lpstr>GATHER</vt:lpstr>
      <vt:lpstr>LISTEN: Be gentle</vt:lpstr>
      <vt:lpstr>LISTEN</vt:lpstr>
      <vt:lpstr>LISTEN</vt:lpstr>
      <vt:lpstr>Listen</vt:lpstr>
      <vt:lpstr>LISTEN</vt:lpstr>
      <vt:lpstr>LISTEN</vt:lpstr>
      <vt:lpstr>LISTEN</vt:lpstr>
      <vt:lpstr>Listen </vt:lpstr>
      <vt:lpstr>RESPOND</vt:lpstr>
      <vt:lpstr>PowerPoint Presentation</vt:lpstr>
      <vt:lpstr>RESPOND</vt:lpstr>
      <vt:lpstr>PowerPoint Presentation</vt:lpstr>
      <vt:lpstr>PowerPoint Presentation</vt:lpstr>
      <vt:lpstr>PowerPoint Presentation</vt:lpstr>
      <vt:lpstr>RESPOND - Prayer</vt:lpstr>
      <vt:lpstr>MISSION </vt:lpstr>
      <vt:lpstr>be gentle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2020-04-25T10:57:43Z</dcterms:created>
  <dcterms:modified xsi:type="dcterms:W3CDTF">2020-05-05T11:12:47Z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