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2"/>
  </p:notesMasterIdLst>
  <p:sldIdLst>
    <p:sldId id="484" r:id="rId5"/>
    <p:sldId id="2601" r:id="rId6"/>
    <p:sldId id="2648" r:id="rId7"/>
    <p:sldId id="2604" r:id="rId8"/>
    <p:sldId id="2603" r:id="rId9"/>
    <p:sldId id="2664" r:id="rId10"/>
    <p:sldId id="2605" r:id="rId11"/>
    <p:sldId id="2670" r:id="rId12"/>
    <p:sldId id="2607" r:id="rId13"/>
    <p:sldId id="2669" r:id="rId14"/>
    <p:sldId id="2609" r:id="rId15"/>
    <p:sldId id="2668" r:id="rId16"/>
    <p:sldId id="2611" r:id="rId17"/>
    <p:sldId id="2667" r:id="rId18"/>
    <p:sldId id="2613" r:id="rId19"/>
    <p:sldId id="2666" r:id="rId20"/>
    <p:sldId id="2615" r:id="rId21"/>
    <p:sldId id="2665" r:id="rId22"/>
    <p:sldId id="2617" r:id="rId23"/>
    <p:sldId id="2663" r:id="rId24"/>
    <p:sldId id="2619" r:id="rId25"/>
    <p:sldId id="2662" r:id="rId26"/>
    <p:sldId id="2621" r:id="rId27"/>
    <p:sldId id="2661" r:id="rId28"/>
    <p:sldId id="2650" r:id="rId29"/>
    <p:sldId id="2623" r:id="rId30"/>
    <p:sldId id="25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754BF-328E-95EE-EF95-D5236C36A50F}" v="220" dt="2020-06-08T14:15:37.326"/>
    <p1510:client id="{75317814-716F-4E2D-B769-2FAB8039C369}" v="66" dt="2020-06-09T12:45:59.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p:cViewPr>
        <p:scale>
          <a:sx n="70" d="100"/>
          <a:sy n="70" d="100"/>
        </p:scale>
        <p:origin x="1866" y="10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26/06/2020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427962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342847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26/06/2020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26/06/2020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26/06/2020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2675" y="5089142"/>
            <a:ext cx="1190129" cy="174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184211"/>
            <a:ext cx="10841730" cy="99723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5943600"/>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600" dirty="0">
                <a:solidFill>
                  <a:srgbClr val="FFFF00"/>
                </a:solidFill>
                <a:latin typeface="Candara" panose="020E0502030303020204" pitchFamily="34" charset="0"/>
              </a:rPr>
              <a:t>The Visitation - Friday 3</a:t>
            </a:r>
            <a:r>
              <a:rPr lang="en-GB" sz="3600" baseline="30000" dirty="0">
                <a:solidFill>
                  <a:srgbClr val="FFFF00"/>
                </a:solidFill>
                <a:latin typeface="Candara" panose="020E0502030303020204" pitchFamily="34" charset="0"/>
              </a:rPr>
              <a:t>rd</a:t>
            </a:r>
            <a:r>
              <a:rPr lang="en-GB" sz="3600" dirty="0">
                <a:solidFill>
                  <a:srgbClr val="FFFF00"/>
                </a:solidFill>
                <a:latin typeface="Candara" panose="020E0502030303020204" pitchFamily="34" charset="0"/>
              </a:rPr>
              <a:t> July</a:t>
            </a:r>
            <a:endParaRPr kumimoji="0" lang="en-GB" sz="36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endParaRPr>
          </a:p>
        </p:txBody>
      </p:sp>
      <p:pic>
        <p:nvPicPr>
          <p:cNvPr id="3" name="Picture Placeholder 2"/>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l="5149"/>
          <a:stretch/>
        </p:blipFill>
        <p:spPr>
          <a:xfrm>
            <a:off x="0" y="-32483"/>
            <a:ext cx="12227107" cy="4906235"/>
          </a:xfrm>
          <a:prstGeom prst="rect">
            <a:avLst/>
          </a:prstGeom>
        </p:spPr>
      </p:pic>
    </p:spTree>
    <p:extLst>
      <p:ext uri="{BB962C8B-B14F-4D97-AF65-F5344CB8AC3E}">
        <p14:creationId xmlns:p14="http://schemas.microsoft.com/office/powerpoint/2010/main" val="140784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1459613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98632" y="1105287"/>
            <a:ext cx="7038340" cy="4647426"/>
          </a:xfrm>
          <a:prstGeom prst="rect">
            <a:avLst/>
          </a:prstGeom>
          <a:noFill/>
        </p:spPr>
        <p:txBody>
          <a:bodyPr wrap="square" rtlCol="0" anchor="t">
            <a:spAutoFit/>
          </a:bodyPr>
          <a:lstStyle/>
          <a:p>
            <a:pPr lvl="0" algn="ctr"/>
            <a:r>
              <a:rPr lang="en-GB" sz="3200" dirty="0">
                <a:solidFill>
                  <a:srgbClr val="FFFF00"/>
                </a:solidFill>
                <a:latin typeface="+mj-lt"/>
              </a:rPr>
              <a:t>Four</a:t>
            </a:r>
          </a:p>
          <a:p>
            <a:pPr lvl="0" algn="ctr"/>
            <a:endParaRPr lang="en-GB" dirty="0">
              <a:solidFill>
                <a:srgbClr val="FFFF00"/>
              </a:solidFill>
              <a:latin typeface="+mj-lt"/>
            </a:endParaRPr>
          </a:p>
          <a:p>
            <a:pPr lvl="0" algn="ctr"/>
            <a:r>
              <a:rPr lang="en-GB" sz="3200" dirty="0">
                <a:solidFill>
                  <a:schemeClr val="accent2">
                    <a:lumMod val="40000"/>
                    <a:lumOff val="60000"/>
                  </a:schemeClr>
                </a:solidFill>
                <a:latin typeface="+mj-lt"/>
              </a:rPr>
              <a:t> </a:t>
            </a:r>
            <a:r>
              <a:rPr lang="en-GB" sz="3200" dirty="0">
                <a:solidFill>
                  <a:schemeClr val="bg1"/>
                </a:solidFill>
                <a:latin typeface="+mj-lt"/>
              </a:rPr>
              <a:t>She cried out in a loud voice:  "Blessed are you among women and blest is the Fruit of your womb." </a:t>
            </a:r>
          </a:p>
          <a:p>
            <a:endParaRPr lang="en-GB" sz="3600" dirty="0">
              <a:latin typeface="Candara" panose="020E0502030303020204" pitchFamily="34" charset="0"/>
            </a:endParaRPr>
          </a:p>
          <a:p>
            <a:pPr algn="ctr"/>
            <a:r>
              <a:rPr lang="en-GB" sz="3200" dirty="0">
                <a:latin typeface="Candara" panose="020E0502030303020204" pitchFamily="34" charset="0"/>
              </a:rPr>
              <a:t>Help us to be like Elizabeth and encourage others as they do the work entrusted to them by God.</a:t>
            </a:r>
          </a:p>
          <a:p>
            <a:endParaRPr lang="en-GB" dirty="0"/>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5932738"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9583" y="526143"/>
            <a:ext cx="3964169" cy="5805714"/>
          </a:xfrm>
          <a:prstGeom prst="rect">
            <a:avLst/>
          </a:prstGeom>
          <a:ln>
            <a:noFill/>
          </a:ln>
          <a:effectLst>
            <a:outerShdw blurRad="190500" algn="tl" rotWithShape="0">
              <a:srgbClr val="000000">
                <a:alpha val="70000"/>
              </a:srgbClr>
            </a:outerShdw>
          </a:effectLst>
        </p:spPr>
      </p:pic>
      <p:sp>
        <p:nvSpPr>
          <p:cNvPr id="7" name="Rectangle 6"/>
          <p:cNvSpPr/>
          <p:nvPr/>
        </p:nvSpPr>
        <p:spPr>
          <a:xfrm>
            <a:off x="9996367" y="6422963"/>
            <a:ext cx="1701107" cy="215444"/>
          </a:xfrm>
          <a:prstGeom prst="rect">
            <a:avLst/>
          </a:prstGeom>
        </p:spPr>
        <p:txBody>
          <a:bodyPr wrap="none">
            <a:spAutoFit/>
          </a:bodyPr>
          <a:lstStyle/>
          <a:p>
            <a:r>
              <a:rPr lang="en-GB" sz="800" dirty="0"/>
              <a:t>Maria Gravida, International Gothic</a:t>
            </a:r>
          </a:p>
        </p:txBody>
      </p:sp>
    </p:spTree>
    <p:extLst>
      <p:ext uri="{BB962C8B-B14F-4D97-AF65-F5344CB8AC3E}">
        <p14:creationId xmlns:p14="http://schemas.microsoft.com/office/powerpoint/2010/main" val="281167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492766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785278" y="1080168"/>
            <a:ext cx="5744500" cy="4801314"/>
          </a:xfrm>
          <a:prstGeom prst="rect">
            <a:avLst/>
          </a:prstGeom>
          <a:noFill/>
        </p:spPr>
        <p:txBody>
          <a:bodyPr wrap="square" rtlCol="0" anchor="t">
            <a:spAutoFit/>
          </a:bodyPr>
          <a:lstStyle/>
          <a:p>
            <a:pPr algn="ctr"/>
            <a:r>
              <a:rPr lang="en-GB" sz="3200" dirty="0">
                <a:solidFill>
                  <a:srgbClr val="FFFF00"/>
                </a:solidFill>
              </a:rPr>
              <a:t>Five</a:t>
            </a:r>
          </a:p>
          <a:p>
            <a:pPr algn="ctr"/>
            <a:endParaRPr lang="en-GB" dirty="0">
              <a:solidFill>
                <a:srgbClr val="FFFF00"/>
              </a:solidFill>
            </a:endParaRPr>
          </a:p>
          <a:p>
            <a:pPr algn="ctr"/>
            <a:r>
              <a:rPr lang="en-GB" sz="3200" dirty="0">
                <a:solidFill>
                  <a:schemeClr val="bg1"/>
                </a:solidFill>
              </a:rPr>
              <a:t>"Blest is she who trusted that the Lord's words to her would be fulfilled.“</a:t>
            </a:r>
          </a:p>
          <a:p>
            <a:pPr algn="ctr"/>
            <a:endParaRPr lang="en-GB" sz="3200" dirty="0">
              <a:solidFill>
                <a:schemeClr val="bg1"/>
              </a:solidFill>
            </a:endParaRPr>
          </a:p>
          <a:p>
            <a:pPr algn="ctr"/>
            <a:r>
              <a:rPr lang="en-GB" sz="3200" dirty="0"/>
              <a:t>During this concerning time of uncertainty, help us to trust in God and remain faith-filled. </a:t>
            </a:r>
          </a:p>
          <a:p>
            <a:pPr algn="ctr"/>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5920179"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829" y="492339"/>
            <a:ext cx="4218850" cy="5829525"/>
          </a:xfrm>
          <a:prstGeom prst="rect">
            <a:avLst/>
          </a:prstGeom>
          <a:ln>
            <a:noFill/>
          </a:ln>
          <a:effectLst>
            <a:outerShdw blurRad="190500" algn="tl" rotWithShape="0">
              <a:srgbClr val="000000">
                <a:alpha val="70000"/>
              </a:srgbClr>
            </a:outerShdw>
          </a:effectLst>
        </p:spPr>
      </p:pic>
      <p:sp>
        <p:nvSpPr>
          <p:cNvPr id="8" name="Rectangle 7"/>
          <p:cNvSpPr/>
          <p:nvPr/>
        </p:nvSpPr>
        <p:spPr>
          <a:xfrm>
            <a:off x="6916058" y="6453143"/>
            <a:ext cx="4949371" cy="215444"/>
          </a:xfrm>
          <a:prstGeom prst="rect">
            <a:avLst/>
          </a:prstGeom>
        </p:spPr>
        <p:txBody>
          <a:bodyPr wrap="square">
            <a:spAutoFit/>
          </a:bodyPr>
          <a:lstStyle/>
          <a:p>
            <a:r>
              <a:rPr lang="en-GB" sz="800" dirty="0"/>
              <a:t>The Master of Erfurt, The Virgin Weaving, Upper Rhine, ca 1400. </a:t>
            </a:r>
            <a:r>
              <a:rPr lang="en-GB" sz="800" dirty="0" err="1"/>
              <a:t>Gemäldegalerie</a:t>
            </a:r>
            <a:r>
              <a:rPr lang="en-GB" sz="800" dirty="0"/>
              <a:t>, Staatliche </a:t>
            </a:r>
            <a:r>
              <a:rPr lang="en-GB" sz="800" dirty="0" err="1"/>
              <a:t>Museen</a:t>
            </a:r>
            <a:r>
              <a:rPr lang="en-GB" sz="800" dirty="0"/>
              <a:t> </a:t>
            </a:r>
            <a:r>
              <a:rPr lang="en-GB" sz="800" dirty="0" err="1"/>
              <a:t>zu</a:t>
            </a:r>
            <a:r>
              <a:rPr lang="en-GB" sz="800" dirty="0"/>
              <a:t> Berlin</a:t>
            </a:r>
          </a:p>
        </p:txBody>
      </p:sp>
    </p:spTree>
    <p:extLst>
      <p:ext uri="{BB962C8B-B14F-4D97-AF65-F5344CB8AC3E}">
        <p14:creationId xmlns:p14="http://schemas.microsoft.com/office/powerpoint/2010/main" val="363428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2737994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657724" y="689435"/>
            <a:ext cx="6132286" cy="4801314"/>
          </a:xfrm>
          <a:prstGeom prst="rect">
            <a:avLst/>
          </a:prstGeom>
          <a:noFill/>
        </p:spPr>
        <p:txBody>
          <a:bodyPr wrap="square" rtlCol="0" anchor="t">
            <a:spAutoFit/>
          </a:bodyPr>
          <a:lstStyle/>
          <a:p>
            <a:pPr lvl="0" algn="ctr"/>
            <a:r>
              <a:rPr lang="en-GB" sz="3200" dirty="0">
                <a:solidFill>
                  <a:srgbClr val="FFFF00"/>
                </a:solidFill>
              </a:rPr>
              <a:t>Six</a:t>
            </a:r>
          </a:p>
          <a:p>
            <a:pPr lvl="0" algn="ctr"/>
            <a:endParaRPr lang="en-GB" dirty="0">
              <a:solidFill>
                <a:srgbClr val="FFFF00"/>
              </a:solidFill>
            </a:endParaRPr>
          </a:p>
          <a:p>
            <a:pPr lvl="0" algn="ctr"/>
            <a:r>
              <a:rPr lang="en-GB" sz="3200" dirty="0">
                <a:solidFill>
                  <a:schemeClr val="bg1"/>
                </a:solidFill>
              </a:rPr>
              <a:t>Then Mary said:  "My being proclaims the greatness of the Lord, my spirit finds joy in God my Saviour."</a:t>
            </a:r>
          </a:p>
          <a:p>
            <a:pPr algn="ctr"/>
            <a:endParaRPr lang="en-US" sz="3200" dirty="0">
              <a:solidFill>
                <a:schemeClr val="accent5">
                  <a:lumMod val="50000"/>
                </a:schemeClr>
              </a:solidFill>
              <a:ea typeface="+mn-lt"/>
              <a:cs typeface="+mn-lt"/>
            </a:endParaRPr>
          </a:p>
          <a:p>
            <a:pPr algn="ctr"/>
            <a:r>
              <a:rPr lang="en-US" sz="3200" dirty="0">
                <a:ea typeface="+mn-lt"/>
                <a:cs typeface="+mn-lt"/>
              </a:rPr>
              <a:t>Help us to proclaim the greatness of the Lord and fill our spirits with the joy of our salvation.</a:t>
            </a:r>
            <a:endParaRPr lang="en-GB" sz="3200" dirty="0">
              <a:ea typeface="+mn-lt"/>
              <a:cs typeface="+mn-lt"/>
            </a:endParaRP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21338"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4095"/>
          <a:stretch/>
        </p:blipFill>
        <p:spPr>
          <a:xfrm>
            <a:off x="7558681" y="341092"/>
            <a:ext cx="4200070" cy="6096000"/>
          </a:xfrm>
          <a:prstGeom prst="rect">
            <a:avLst/>
          </a:prstGeom>
          <a:ln>
            <a:noFill/>
          </a:ln>
          <a:effectLst>
            <a:outerShdw blurRad="190500" algn="tl" rotWithShape="0">
              <a:srgbClr val="000000">
                <a:alpha val="70000"/>
              </a:srgbClr>
            </a:outerShdw>
          </a:effectLst>
        </p:spPr>
      </p:pic>
      <p:sp>
        <p:nvSpPr>
          <p:cNvPr id="6" name="Rectangle 5"/>
          <p:cNvSpPr/>
          <p:nvPr/>
        </p:nvSpPr>
        <p:spPr>
          <a:xfrm>
            <a:off x="7558681" y="6509435"/>
            <a:ext cx="4325257" cy="217936"/>
          </a:xfrm>
          <a:prstGeom prst="rect">
            <a:avLst/>
          </a:prstGeom>
        </p:spPr>
        <p:txBody>
          <a:bodyPr wrap="square">
            <a:spAutoFit/>
          </a:bodyPr>
          <a:lstStyle/>
          <a:p>
            <a:r>
              <a:rPr lang="en-GB" sz="800" dirty="0"/>
              <a:t>The Embrace of Elizabeth and the Virgin Mary. St. George Church, </a:t>
            </a:r>
            <a:r>
              <a:rPr lang="en-GB" sz="800" dirty="0" err="1"/>
              <a:t>Kurbinovo</a:t>
            </a:r>
            <a:r>
              <a:rPr lang="en-GB" sz="800" dirty="0"/>
              <a:t>, North Macedonia</a:t>
            </a:r>
          </a:p>
        </p:txBody>
      </p:sp>
    </p:spTree>
    <p:extLst>
      <p:ext uri="{BB962C8B-B14F-4D97-AF65-F5344CB8AC3E}">
        <p14:creationId xmlns:p14="http://schemas.microsoft.com/office/powerpoint/2010/main" val="1727716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2797437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508000" y="682172"/>
            <a:ext cx="6524172" cy="5293757"/>
          </a:xfrm>
          <a:prstGeom prst="rect">
            <a:avLst/>
          </a:prstGeom>
          <a:noFill/>
        </p:spPr>
        <p:txBody>
          <a:bodyPr wrap="square" rtlCol="0" anchor="t">
            <a:spAutoFit/>
          </a:bodyPr>
          <a:lstStyle/>
          <a:p>
            <a:pPr lvl="0" algn="ctr"/>
            <a:r>
              <a:rPr lang="en-GB" sz="3200" dirty="0">
                <a:solidFill>
                  <a:srgbClr val="FFFF00"/>
                </a:solidFill>
              </a:rPr>
              <a:t>Seven</a:t>
            </a:r>
          </a:p>
          <a:p>
            <a:pPr lvl="0" algn="ctr"/>
            <a:endParaRPr lang="en-GB" dirty="0">
              <a:solidFill>
                <a:srgbClr val="FFFF00"/>
              </a:solidFill>
            </a:endParaRPr>
          </a:p>
          <a:p>
            <a:pPr lvl="0" algn="ctr"/>
            <a:r>
              <a:rPr lang="en-GB" sz="3200" dirty="0">
                <a:solidFill>
                  <a:schemeClr val="bg1"/>
                </a:solidFill>
              </a:rPr>
              <a:t>"For he has looked upon his servant in her lowliness;  all ages to come shall call me blessed.”</a:t>
            </a:r>
          </a:p>
          <a:p>
            <a:pPr lvl="0" algn="ctr"/>
            <a:endParaRPr lang="en-GB" sz="3200" dirty="0">
              <a:solidFill>
                <a:schemeClr val="bg1"/>
              </a:solidFill>
            </a:endParaRPr>
          </a:p>
          <a:p>
            <a:pPr lvl="0" algn="ctr"/>
            <a:r>
              <a:rPr lang="en-GB" sz="3200" dirty="0"/>
              <a:t>God can bless us all, even those who feel unworthy.</a:t>
            </a:r>
          </a:p>
          <a:p>
            <a:pPr lvl="0" algn="ctr"/>
            <a:r>
              <a:rPr lang="en-GB" sz="3200" dirty="0"/>
              <a:t>May we be like Mary and Elizabeth, trusting and open to God’s plan.</a:t>
            </a:r>
          </a:p>
          <a:p>
            <a:pPr lvl="0" algn="ctr"/>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5950217"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1943" y="493486"/>
            <a:ext cx="4064453" cy="5837634"/>
          </a:xfrm>
          <a:prstGeom prst="rect">
            <a:avLst/>
          </a:prstGeom>
          <a:ln>
            <a:noFill/>
          </a:ln>
          <a:effectLst>
            <a:outerShdw blurRad="190500" algn="tl" rotWithShape="0">
              <a:srgbClr val="000000">
                <a:alpha val="70000"/>
              </a:srgbClr>
            </a:outerShdw>
          </a:effectLst>
        </p:spPr>
      </p:pic>
      <p:sp>
        <p:nvSpPr>
          <p:cNvPr id="7" name="Rectangle 6"/>
          <p:cNvSpPr/>
          <p:nvPr/>
        </p:nvSpPr>
        <p:spPr>
          <a:xfrm>
            <a:off x="8715829" y="6407835"/>
            <a:ext cx="3062514" cy="217936"/>
          </a:xfrm>
          <a:prstGeom prst="rect">
            <a:avLst/>
          </a:prstGeom>
        </p:spPr>
        <p:txBody>
          <a:bodyPr wrap="square">
            <a:spAutoFit/>
          </a:bodyPr>
          <a:lstStyle/>
          <a:p>
            <a:r>
              <a:rPr lang="en-GB" sz="800" dirty="0"/>
              <a:t>Anonymous, Printmaker </a:t>
            </a:r>
            <a:r>
              <a:rPr lang="en-GB" sz="800" dirty="0" err="1"/>
              <a:t>Bämler</a:t>
            </a:r>
            <a:r>
              <a:rPr lang="en-GB" sz="800" dirty="0"/>
              <a:t>, Johann, d. ca. 1508, Printmaker</a:t>
            </a:r>
          </a:p>
        </p:txBody>
      </p:sp>
    </p:spTree>
    <p:extLst>
      <p:ext uri="{BB962C8B-B14F-4D97-AF65-F5344CB8AC3E}">
        <p14:creationId xmlns:p14="http://schemas.microsoft.com/office/powerpoint/2010/main" val="3594345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2434399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010925"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768804" y="760145"/>
            <a:ext cx="5693561" cy="6032421"/>
          </a:xfrm>
          <a:prstGeom prst="rect">
            <a:avLst/>
          </a:prstGeom>
          <a:noFill/>
        </p:spPr>
        <p:txBody>
          <a:bodyPr wrap="square" rtlCol="0">
            <a:spAutoFit/>
          </a:bodyPr>
          <a:lstStyle/>
          <a:p>
            <a:pPr lvl="0" algn="ctr"/>
            <a:r>
              <a:rPr lang="en-GB" sz="3200" dirty="0">
                <a:solidFill>
                  <a:srgbClr val="FFFF00"/>
                </a:solidFill>
                <a:latin typeface="Candara" panose="020E0502030303020204" pitchFamily="34" charset="0"/>
              </a:rPr>
              <a:t>Eight</a:t>
            </a:r>
          </a:p>
          <a:p>
            <a:pPr lvl="0" algn="ctr"/>
            <a:endParaRPr lang="en-GB" sz="2000" dirty="0">
              <a:solidFill>
                <a:srgbClr val="FFFF00"/>
              </a:solidFill>
              <a:latin typeface="Candara" panose="020E0502030303020204" pitchFamily="34" charset="0"/>
            </a:endParaRPr>
          </a:p>
          <a:p>
            <a:pPr lvl="0" algn="ctr"/>
            <a:r>
              <a:rPr lang="en-GB" sz="3200" dirty="0">
                <a:solidFill>
                  <a:schemeClr val="bg1"/>
                </a:solidFill>
                <a:latin typeface="Candara" panose="020E0502030303020204" pitchFamily="34" charset="0"/>
              </a:rPr>
              <a:t>"God who is mighty has done great things for me, holy is his name." </a:t>
            </a:r>
          </a:p>
          <a:p>
            <a:pPr lvl="0" algn="ctr"/>
            <a:endParaRPr lang="en-GB" sz="3200" dirty="0">
              <a:solidFill>
                <a:schemeClr val="bg1"/>
              </a:solidFill>
              <a:latin typeface="Candara" panose="020E0502030303020204" pitchFamily="34" charset="0"/>
            </a:endParaRPr>
          </a:p>
          <a:p>
            <a:pPr lvl="0" algn="ctr"/>
            <a:r>
              <a:rPr lang="en-GB" sz="3200" dirty="0">
                <a:latin typeface="Candara" panose="020E0502030303020204" pitchFamily="34" charset="0"/>
              </a:rPr>
              <a:t>In the midst of this time of insecurity, may we recognise all the blessings God has given us and praise his name. </a:t>
            </a:r>
          </a:p>
          <a:p>
            <a:pPr lvl="0" algn="ctr"/>
            <a:endParaRPr lang="en-GB" sz="3000" dirty="0">
              <a:solidFill>
                <a:schemeClr val="bg1"/>
              </a:solidFill>
              <a:latin typeface="Candara" panose="020E0502030303020204" pitchFamily="34" charset="0"/>
            </a:endParaRPr>
          </a:p>
          <a:p>
            <a:pPr lvl="0" algn="ctr"/>
            <a:endParaRPr lang="en-GB" sz="3000" dirty="0">
              <a:solidFill>
                <a:schemeClr val="bg1"/>
              </a:solidFill>
              <a:latin typeface="Candara" panose="020E0502030303020204" pitchFamily="34" charset="0"/>
            </a:endParaRPr>
          </a:p>
          <a:p>
            <a:pPr lvl="0" algn="ctr"/>
            <a:endParaRPr lang="en-GB" dirty="0">
              <a:solidFill>
                <a:schemeClr val="bg1"/>
              </a:solidFill>
            </a:endParaRPr>
          </a:p>
        </p:txBody>
      </p:sp>
      <p:pic>
        <p:nvPicPr>
          <p:cNvPr id="5" name="Picture 4"/>
          <p:cNvPicPr>
            <a:picLocks noChangeAspect="1"/>
          </p:cNvPicPr>
          <p:nvPr/>
        </p:nvPicPr>
        <p:blipFill>
          <a:blip r:embed="rId3"/>
          <a:stretch>
            <a:fillRect/>
          </a:stretch>
        </p:blipFill>
        <p:spPr>
          <a:xfrm>
            <a:off x="7366000" y="416606"/>
            <a:ext cx="4338486" cy="5860823"/>
          </a:xfrm>
          <a:prstGeom prst="rect">
            <a:avLst/>
          </a:prstGeom>
          <a:ln>
            <a:noFill/>
          </a:ln>
          <a:effectLst>
            <a:outerShdw blurRad="190500" algn="tl" rotWithShape="0">
              <a:srgbClr val="000000">
                <a:alpha val="70000"/>
              </a:srgbClr>
            </a:outerShdw>
          </a:effectLst>
        </p:spPr>
      </p:pic>
      <p:sp>
        <p:nvSpPr>
          <p:cNvPr id="7" name="Rectangle 6"/>
          <p:cNvSpPr/>
          <p:nvPr/>
        </p:nvSpPr>
        <p:spPr>
          <a:xfrm>
            <a:off x="9284739" y="6377067"/>
            <a:ext cx="2448106" cy="215444"/>
          </a:xfrm>
          <a:prstGeom prst="rect">
            <a:avLst/>
          </a:prstGeom>
        </p:spPr>
        <p:txBody>
          <a:bodyPr wrap="none">
            <a:spAutoFit/>
          </a:bodyPr>
          <a:lstStyle/>
          <a:p>
            <a:r>
              <a:rPr lang="en-GB" sz="800" dirty="0"/>
              <a:t>Marten Schwartz - The Visitation, from </a:t>
            </a:r>
            <a:r>
              <a:rPr lang="en-GB" sz="800" dirty="0" err="1"/>
              <a:t>Selmecbánya</a:t>
            </a:r>
            <a:endParaRPr lang="en-GB" sz="800" dirty="0"/>
          </a:p>
        </p:txBody>
      </p:sp>
    </p:spTree>
    <p:extLst>
      <p:ext uri="{BB962C8B-B14F-4D97-AF65-F5344CB8AC3E}">
        <p14:creationId xmlns:p14="http://schemas.microsoft.com/office/powerpoint/2010/main" val="3757170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3494088"/>
            <a:ext cx="2835275" cy="2322512"/>
          </a:xfrm>
        </p:spPr>
        <p:txBody>
          <a:bodyPr/>
          <a:lstStyle/>
          <a:p>
            <a:r>
              <a:rPr lang="en-GB" dirty="0"/>
              <a:t>- </a:t>
            </a:r>
          </a:p>
        </p:txBody>
      </p:sp>
      <p:sp>
        <p:nvSpPr>
          <p:cNvPr id="3" name="TextBox 2">
            <a:extLst>
              <a:ext uri="{FF2B5EF4-FFF2-40B4-BE49-F238E27FC236}">
                <a16:creationId xmlns:a16="http://schemas.microsoft.com/office/drawing/2014/main" id="{80847DBE-3995-4A7D-88A5-606FA61B670D}"/>
              </a:ext>
            </a:extLst>
          </p:cNvPr>
          <p:cNvSpPr txBox="1"/>
          <p:nvPr/>
        </p:nvSpPr>
        <p:spPr>
          <a:xfrm>
            <a:off x="804710" y="718995"/>
            <a:ext cx="5907495" cy="5386090"/>
          </a:xfrm>
          <a:prstGeom prst="rect">
            <a:avLst/>
          </a:prstGeom>
          <a:noFill/>
        </p:spPr>
        <p:txBody>
          <a:bodyPr wrap="square" rtlCol="0" anchor="t">
            <a:spAutoFit/>
          </a:bodyPr>
          <a:lstStyle/>
          <a:p>
            <a:pPr algn="ctr"/>
            <a:r>
              <a:rPr lang="en-GB" sz="4000" dirty="0">
                <a:solidFill>
                  <a:schemeClr val="bg1"/>
                </a:solidFill>
                <a:ea typeface="+mn-lt"/>
                <a:cs typeface="+mn-lt"/>
              </a:rPr>
              <a:t>"Contemplating the face of Christ with the heart of Mary, our mother, will make us even more united as a spiritual family and will help us overcome this time of trial.“</a:t>
            </a:r>
          </a:p>
          <a:p>
            <a:pPr algn="ctr"/>
            <a:br>
              <a:rPr lang="en-GB" sz="3600" dirty="0">
                <a:solidFill>
                  <a:schemeClr val="bg1"/>
                </a:solidFill>
              </a:rPr>
            </a:br>
            <a:r>
              <a:rPr lang="en-GB" sz="2800" dirty="0">
                <a:solidFill>
                  <a:srgbClr val="FFFF00"/>
                </a:solidFill>
              </a:rPr>
              <a:t>Pope Francis (May 2020)</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3472" y="490735"/>
            <a:ext cx="4381957" cy="5842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837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2343605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866588" y="532802"/>
            <a:ext cx="6347012" cy="6032421"/>
          </a:xfrm>
          <a:prstGeom prst="rect">
            <a:avLst/>
          </a:prstGeom>
          <a:noFill/>
        </p:spPr>
        <p:txBody>
          <a:bodyPr wrap="square" rtlCol="0" anchor="t">
            <a:spAutoFit/>
          </a:bodyPr>
          <a:lstStyle/>
          <a:p>
            <a:pPr lvl="0" algn="ctr"/>
            <a:r>
              <a:rPr lang="en-GB" sz="3200" dirty="0">
                <a:solidFill>
                  <a:srgbClr val="FFFF00"/>
                </a:solidFill>
                <a:latin typeface="+mj-lt"/>
              </a:rPr>
              <a:t>Nine</a:t>
            </a:r>
          </a:p>
          <a:p>
            <a:pPr lvl="0" algn="ctr"/>
            <a:endParaRPr lang="en-GB" dirty="0">
              <a:solidFill>
                <a:srgbClr val="FFFF00"/>
              </a:solidFill>
              <a:latin typeface="+mj-lt"/>
            </a:endParaRPr>
          </a:p>
          <a:p>
            <a:pPr lvl="0" algn="ctr"/>
            <a:r>
              <a:rPr lang="en-GB" sz="3200" dirty="0">
                <a:solidFill>
                  <a:schemeClr val="bg1"/>
                </a:solidFill>
                <a:latin typeface="+mj-lt"/>
              </a:rPr>
              <a:t>"His mercy is from age to age on those who fear him." </a:t>
            </a:r>
          </a:p>
          <a:p>
            <a:pPr lvl="0" algn="ctr"/>
            <a:endParaRPr lang="en-GB" sz="3200" dirty="0">
              <a:solidFill>
                <a:schemeClr val="bg1"/>
              </a:solidFill>
              <a:latin typeface="+mj-lt"/>
              <a:ea typeface="+mn-lt"/>
              <a:cs typeface="+mn-lt"/>
            </a:endParaRPr>
          </a:p>
          <a:p>
            <a:pPr lvl="0" algn="ctr"/>
            <a:r>
              <a:rPr lang="en-GB" sz="3200" dirty="0">
                <a:latin typeface="+mj-lt"/>
                <a:ea typeface="+mn-lt"/>
                <a:cs typeface="+mn-lt"/>
              </a:rPr>
              <a:t>Oh Lord, we cry out for mercy, may the pandemic continue to ease here and across the world. </a:t>
            </a:r>
          </a:p>
          <a:p>
            <a:pPr lvl="0" algn="ctr"/>
            <a:r>
              <a:rPr lang="en-GB" sz="3200" dirty="0">
                <a:latin typeface="+mj-lt"/>
                <a:ea typeface="+mn-lt"/>
                <a:cs typeface="+mn-lt"/>
              </a:rPr>
              <a:t>Help us to find ways to ensure it does not return and cause so much suffering and grief again. </a:t>
            </a:r>
            <a:endParaRPr lang="en-GB" sz="3200" dirty="0">
              <a:latin typeface="proxima-nova"/>
              <a:ea typeface="+mn-lt"/>
              <a:cs typeface="+mn-lt"/>
            </a:endParaRPr>
          </a:p>
          <a:p>
            <a:endParaRPr lang="en-GB" sz="3000" dirty="0">
              <a:solidFill>
                <a:schemeClr val="accent5">
                  <a:lumMod val="50000"/>
                </a:schemeClr>
              </a:solidFill>
              <a:latin typeface="proxima-nova"/>
              <a:ea typeface="+mn-lt"/>
              <a:cs typeface="+mn-lt"/>
            </a:endParaRPr>
          </a:p>
          <a:p>
            <a:endParaRPr lang="en-GB" dirty="0">
              <a:ea typeface="+mn-lt"/>
              <a:cs typeface="+mn-lt"/>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010893"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44000" y="638175"/>
            <a:ext cx="3934343" cy="5581650"/>
          </a:xfrm>
          <a:prstGeom prst="rect">
            <a:avLst/>
          </a:prstGeom>
          <a:ln>
            <a:noFill/>
          </a:ln>
          <a:effectLst>
            <a:outerShdw blurRad="190500" algn="tl" rotWithShape="0">
              <a:srgbClr val="000000">
                <a:alpha val="70000"/>
              </a:srgbClr>
            </a:outerShdw>
          </a:effectLst>
        </p:spPr>
      </p:pic>
      <p:sp>
        <p:nvSpPr>
          <p:cNvPr id="7" name="Rectangle 6"/>
          <p:cNvSpPr/>
          <p:nvPr/>
        </p:nvSpPr>
        <p:spPr>
          <a:xfrm>
            <a:off x="8984342" y="6349779"/>
            <a:ext cx="3077029" cy="215444"/>
          </a:xfrm>
          <a:prstGeom prst="rect">
            <a:avLst/>
          </a:prstGeom>
        </p:spPr>
        <p:txBody>
          <a:bodyPr wrap="square">
            <a:spAutoFit/>
          </a:bodyPr>
          <a:lstStyle/>
          <a:p>
            <a:r>
              <a:rPr lang="en-GB" sz="800" dirty="0"/>
              <a:t>Annunciation, Visitation, and Nativity from BL Sloane 1977, f. 2</a:t>
            </a:r>
          </a:p>
        </p:txBody>
      </p:sp>
    </p:spTree>
    <p:extLst>
      <p:ext uri="{BB962C8B-B14F-4D97-AF65-F5344CB8AC3E}">
        <p14:creationId xmlns:p14="http://schemas.microsoft.com/office/powerpoint/2010/main" val="1695362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38558357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FE25D63-2706-4018-B664-C5A12DB44CA1}"/>
              </a:ext>
            </a:extLst>
          </p:cNvPr>
          <p:cNvCxnSpPr/>
          <p:nvPr/>
        </p:nvCxnSpPr>
        <p:spPr>
          <a:xfrm>
            <a:off x="5979032" y="-1"/>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376517" y="699412"/>
            <a:ext cx="7257997" cy="5786199"/>
          </a:xfrm>
          <a:prstGeom prst="rect">
            <a:avLst/>
          </a:prstGeom>
          <a:noFill/>
        </p:spPr>
        <p:txBody>
          <a:bodyPr wrap="square" rtlCol="0" anchor="t">
            <a:spAutoFit/>
          </a:bodyPr>
          <a:lstStyle/>
          <a:p>
            <a:pPr lvl="0" algn="ctr"/>
            <a:r>
              <a:rPr lang="en-GB" sz="3200" dirty="0">
                <a:solidFill>
                  <a:srgbClr val="FFFF00"/>
                </a:solidFill>
              </a:rPr>
              <a:t>Ten</a:t>
            </a:r>
          </a:p>
          <a:p>
            <a:pPr lvl="0" algn="ctr"/>
            <a:endParaRPr lang="en-GB" dirty="0">
              <a:solidFill>
                <a:srgbClr val="FFFF00"/>
              </a:solidFill>
            </a:endParaRPr>
          </a:p>
          <a:p>
            <a:pPr lvl="0" algn="ctr"/>
            <a:r>
              <a:rPr lang="en-GB" sz="3200" i="1" dirty="0">
                <a:solidFill>
                  <a:schemeClr val="accent2">
                    <a:lumMod val="40000"/>
                    <a:lumOff val="60000"/>
                  </a:schemeClr>
                </a:solidFill>
              </a:rPr>
              <a:t> </a:t>
            </a:r>
            <a:r>
              <a:rPr lang="en-GB" sz="3200" dirty="0">
                <a:solidFill>
                  <a:schemeClr val="bg1"/>
                </a:solidFill>
              </a:rPr>
              <a:t>Mary remained with Elizabeth for about three months and then returned home.</a:t>
            </a:r>
          </a:p>
          <a:p>
            <a:pPr lvl="0" algn="ctr"/>
            <a:endParaRPr lang="en-GB" sz="3200" dirty="0">
              <a:solidFill>
                <a:schemeClr val="bg1"/>
              </a:solidFill>
            </a:endParaRPr>
          </a:p>
          <a:p>
            <a:pPr lvl="0" algn="ctr"/>
            <a:r>
              <a:rPr lang="en-GB" sz="3200" dirty="0"/>
              <a:t>Be with those separated from loved ones due to the pandemic. </a:t>
            </a:r>
          </a:p>
          <a:p>
            <a:pPr lvl="0" algn="ctr"/>
            <a:r>
              <a:rPr lang="en-GB" sz="3200" dirty="0"/>
              <a:t>Provide them with people who will offer love and support, just as both Elizabeth and Mary did, until they can return home. </a:t>
            </a:r>
          </a:p>
          <a:p>
            <a:pPr lvl="0"/>
            <a:endParaRPr lang="en-GB" sz="3200" dirty="0">
              <a:solidFill>
                <a:srgbClr val="FF000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1659" y="445412"/>
            <a:ext cx="3722666" cy="5646056"/>
          </a:xfrm>
          <a:prstGeom prst="rect">
            <a:avLst/>
          </a:prstGeom>
          <a:ln>
            <a:noFill/>
          </a:ln>
          <a:effectLst>
            <a:outerShdw blurRad="190500" algn="tl" rotWithShape="0">
              <a:srgbClr val="000000">
                <a:alpha val="70000"/>
              </a:srgbClr>
            </a:outerShdw>
          </a:effectLst>
        </p:spPr>
      </p:pic>
      <p:sp>
        <p:nvSpPr>
          <p:cNvPr id="5" name="Rectangle 4"/>
          <p:cNvSpPr/>
          <p:nvPr/>
        </p:nvSpPr>
        <p:spPr>
          <a:xfrm>
            <a:off x="8161487" y="6154225"/>
            <a:ext cx="3722666" cy="1015663"/>
          </a:xfrm>
          <a:prstGeom prst="rect">
            <a:avLst/>
          </a:prstGeom>
        </p:spPr>
        <p:txBody>
          <a:bodyPr wrap="square">
            <a:spAutoFit/>
          </a:bodyPr>
          <a:lstStyle/>
          <a:p>
            <a:pPr algn="r"/>
            <a:r>
              <a:rPr lang="en-GB" sz="800" dirty="0"/>
              <a:t>This beautiful gilded wood carving of the Visitation dates to 1300, and it was made for the Dominican convent of </a:t>
            </a:r>
            <a:r>
              <a:rPr lang="en-GB" sz="800" dirty="0" err="1"/>
              <a:t>Katharinenthal.It</a:t>
            </a:r>
            <a:r>
              <a:rPr lang="en-GB" sz="800" dirty="0"/>
              <a:t> is attributed to Meister Heinrich of Constance and is now in the Metropolitan Museum of Art in NYC.</a:t>
            </a:r>
          </a:p>
          <a:p>
            <a:endParaRPr lang="en-GB" dirty="0"/>
          </a:p>
          <a:p>
            <a:r>
              <a:rPr lang="en-GB" dirty="0"/>
              <a:t> </a:t>
            </a:r>
          </a:p>
        </p:txBody>
      </p:sp>
    </p:spTree>
    <p:extLst>
      <p:ext uri="{BB962C8B-B14F-4D97-AF65-F5344CB8AC3E}">
        <p14:creationId xmlns:p14="http://schemas.microsoft.com/office/powerpoint/2010/main" val="2496951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392435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F171AF-D9B7-4CC8-8013-869D6744705A}"/>
              </a:ext>
            </a:extLst>
          </p:cNvPr>
          <p:cNvSpPr txBox="1"/>
          <p:nvPr/>
        </p:nvSpPr>
        <p:spPr>
          <a:xfrm>
            <a:off x="490074" y="745855"/>
            <a:ext cx="4328669" cy="5355312"/>
          </a:xfrm>
          <a:prstGeom prst="rect">
            <a:avLst/>
          </a:prstGeom>
          <a:noFill/>
        </p:spPr>
        <p:txBody>
          <a:bodyPr wrap="square" rtlCol="0" anchor="t">
            <a:spAutoFit/>
          </a:bodyPr>
          <a:lstStyle/>
          <a:p>
            <a:pPr algn="ctr"/>
            <a:r>
              <a:rPr lang="en-GB" sz="3600" i="1" dirty="0">
                <a:solidFill>
                  <a:schemeClr val="bg1"/>
                </a:solidFill>
                <a:latin typeface="Candara"/>
              </a:rPr>
              <a:t>Glory be to the Father</a:t>
            </a:r>
            <a:endParaRPr lang="en-US" sz="3600" i="1" dirty="0">
              <a:solidFill>
                <a:schemeClr val="bg1"/>
              </a:solidFill>
              <a:latin typeface="Candara"/>
              <a:ea typeface="+mn-lt"/>
              <a:cs typeface="+mn-lt"/>
            </a:endParaRPr>
          </a:p>
          <a:p>
            <a:pPr algn="ctr"/>
            <a:r>
              <a:rPr lang="en-GB" sz="3600" i="1" dirty="0">
                <a:solidFill>
                  <a:schemeClr val="bg1"/>
                </a:solidFill>
                <a:latin typeface="Candara"/>
              </a:rPr>
              <a:t>and to the Son</a:t>
            </a:r>
            <a:endParaRPr lang="en-US" sz="3600" i="1" dirty="0">
              <a:solidFill>
                <a:schemeClr val="bg1"/>
              </a:solidFill>
              <a:ea typeface="+mn-lt"/>
              <a:cs typeface="+mn-lt"/>
            </a:endParaRPr>
          </a:p>
          <a:p>
            <a:pPr algn="ctr"/>
            <a:r>
              <a:rPr lang="en-GB" sz="3600" i="1" dirty="0">
                <a:solidFill>
                  <a:schemeClr val="bg1"/>
                </a:solidFill>
                <a:latin typeface="Candara"/>
              </a:rPr>
              <a:t>and to the Holy Spirit;</a:t>
            </a:r>
            <a:endParaRPr lang="en-US" sz="3600" i="1" dirty="0">
              <a:solidFill>
                <a:schemeClr val="bg1"/>
              </a:solidFill>
              <a:ea typeface="+mn-lt"/>
              <a:cs typeface="+mn-lt"/>
            </a:endParaRPr>
          </a:p>
          <a:p>
            <a:pPr algn="ctr"/>
            <a:r>
              <a:rPr lang="en-GB" sz="3600" i="1" dirty="0">
                <a:solidFill>
                  <a:schemeClr val="bg1"/>
                </a:solidFill>
                <a:latin typeface="Candara"/>
              </a:rPr>
              <a:t>as it was in the beginning</a:t>
            </a:r>
            <a:endParaRPr lang="en-US" sz="3600" i="1" dirty="0">
              <a:solidFill>
                <a:schemeClr val="bg1"/>
              </a:solidFill>
              <a:ea typeface="+mn-lt"/>
              <a:cs typeface="+mn-lt"/>
            </a:endParaRPr>
          </a:p>
          <a:p>
            <a:pPr algn="ctr"/>
            <a:r>
              <a:rPr lang="en-GB" sz="3600" i="1" dirty="0">
                <a:solidFill>
                  <a:schemeClr val="bg1"/>
                </a:solidFill>
                <a:latin typeface="Candara"/>
              </a:rPr>
              <a:t>is now and ever shall be</a:t>
            </a:r>
            <a:endParaRPr lang="en-US" sz="3600" i="1" dirty="0">
              <a:solidFill>
                <a:schemeClr val="bg1"/>
              </a:solidFill>
              <a:ea typeface="+mn-lt"/>
              <a:cs typeface="+mn-lt"/>
            </a:endParaRPr>
          </a:p>
          <a:p>
            <a:pPr algn="ctr"/>
            <a:r>
              <a:rPr lang="en-GB" sz="3600" i="1" dirty="0">
                <a:solidFill>
                  <a:schemeClr val="bg1"/>
                </a:solidFill>
                <a:latin typeface="Candara"/>
              </a:rPr>
              <a:t>world without end.</a:t>
            </a:r>
            <a:endParaRPr lang="en-US" sz="3600" i="1" dirty="0">
              <a:solidFill>
                <a:schemeClr val="bg1"/>
              </a:solidFill>
              <a:latin typeface="Candara"/>
              <a:ea typeface="+mn-lt"/>
              <a:cs typeface="+mn-lt"/>
            </a:endParaRPr>
          </a:p>
          <a:p>
            <a:pPr algn="ctr"/>
            <a:r>
              <a:rPr lang="en-GB" sz="3600" i="1" dirty="0">
                <a:solidFill>
                  <a:schemeClr val="bg1"/>
                </a:solidFill>
                <a:latin typeface="Candara"/>
              </a:rPr>
              <a:t>Amen.</a:t>
            </a:r>
            <a:endParaRPr lang="en-GB" sz="3200" dirty="0">
              <a:solidFill>
                <a:schemeClr val="bg1"/>
              </a:solidFill>
              <a:latin typeface="Candara" panose="020E0502030303020204" pitchFamily="34" charset="0"/>
            </a:endParaRPr>
          </a:p>
          <a:p>
            <a:endParaRPr lang="en-GB"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9829" y="742319"/>
            <a:ext cx="6503290" cy="5358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6823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27406" y="1220446"/>
            <a:ext cx="5922593" cy="4247317"/>
          </a:xfrm>
          <a:prstGeom prst="rect">
            <a:avLst/>
          </a:prstGeom>
          <a:noFill/>
        </p:spPr>
        <p:txBody>
          <a:bodyPr wrap="square" rtlCol="0" anchor="t">
            <a:spAutoFit/>
          </a:bodyPr>
          <a:lstStyle/>
          <a:p>
            <a:pPr algn="ctr"/>
            <a:r>
              <a:rPr lang="en-GB" sz="3600" dirty="0">
                <a:solidFill>
                  <a:schemeClr val="bg1"/>
                </a:solidFill>
                <a:ea typeface="+mn-lt"/>
                <a:cs typeface="+mn-lt"/>
              </a:rPr>
              <a:t>To you, who shine on our journey as a sign of salvation and hope, do we entrust ourselves, O Clement, </a:t>
            </a:r>
          </a:p>
          <a:p>
            <a:pPr algn="ctr"/>
            <a:r>
              <a:rPr lang="en-GB" sz="3600" dirty="0">
                <a:solidFill>
                  <a:schemeClr val="bg1"/>
                </a:solidFill>
                <a:ea typeface="+mn-lt"/>
                <a:cs typeface="+mn-lt"/>
              </a:rPr>
              <a:t>O Loving, </a:t>
            </a:r>
          </a:p>
          <a:p>
            <a:pPr algn="ctr"/>
            <a:r>
              <a:rPr lang="en-GB" sz="3600" dirty="0">
                <a:solidFill>
                  <a:schemeClr val="bg1"/>
                </a:solidFill>
                <a:ea typeface="+mn-lt"/>
                <a:cs typeface="+mn-lt"/>
              </a:rPr>
              <a:t>O Sweet Virgin Mary.  </a:t>
            </a:r>
          </a:p>
          <a:p>
            <a:pPr algn="ctr"/>
            <a:r>
              <a:rPr lang="en-GB" sz="3600" dirty="0">
                <a:solidFill>
                  <a:schemeClr val="bg1"/>
                </a:solidFill>
                <a:ea typeface="+mn-lt"/>
                <a:cs typeface="+mn-lt"/>
              </a:rPr>
              <a:t>Amen.</a:t>
            </a:r>
            <a:endParaRPr lang="en-GB" sz="3200" dirty="0">
              <a:latin typeface="Candara" panose="020E0502030303020204" pitchFamily="34" charset="0"/>
            </a:endParaRPr>
          </a:p>
          <a:p>
            <a:pPr algn="ctr"/>
            <a:endParaRPr lang="en-GB" dirty="0"/>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5904614"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7543" y="471714"/>
            <a:ext cx="5094514" cy="59798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3551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68965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pic>
        <p:nvPicPr>
          <p:cNvPr id="3" name="Picture Placeholder 2"/>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761581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3494088"/>
            <a:ext cx="2835275" cy="2322512"/>
          </a:xfrm>
        </p:spPr>
        <p:txBody>
          <a:bodyPr/>
          <a:lstStyle/>
          <a:p>
            <a:r>
              <a:rPr lang="en-GB" dirty="0"/>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407714" y="1115271"/>
            <a:ext cx="6263885" cy="5170646"/>
          </a:xfrm>
          <a:prstGeom prst="rect">
            <a:avLst/>
          </a:prstGeom>
          <a:noFill/>
        </p:spPr>
        <p:txBody>
          <a:bodyPr wrap="square" rtlCol="0">
            <a:spAutoFit/>
          </a:bodyPr>
          <a:lstStyle/>
          <a:p>
            <a:pPr algn="ctr"/>
            <a:r>
              <a:rPr lang="en-GB" sz="4000" dirty="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4970" y="298934"/>
            <a:ext cx="4773582" cy="6230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8688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F171AF-D9B7-4CC8-8013-869D6744705A}"/>
              </a:ext>
            </a:extLst>
          </p:cNvPr>
          <p:cNvSpPr txBox="1"/>
          <p:nvPr/>
        </p:nvSpPr>
        <p:spPr>
          <a:xfrm>
            <a:off x="263331" y="558800"/>
            <a:ext cx="4969069" cy="6463308"/>
          </a:xfrm>
          <a:prstGeom prst="rect">
            <a:avLst/>
          </a:prstGeom>
          <a:noFill/>
        </p:spPr>
        <p:txBody>
          <a:bodyPr wrap="square" rtlCol="0">
            <a:spAutoFit/>
          </a:bodyPr>
          <a:lstStyle/>
          <a:p>
            <a:pPr algn="ctr"/>
            <a:r>
              <a:rPr lang="en-GB" sz="2800" i="1" dirty="0">
                <a:solidFill>
                  <a:schemeClr val="bg1"/>
                </a:solidFill>
                <a:latin typeface="Candara" panose="020E0502030303020204" pitchFamily="34" charset="0"/>
              </a:rPr>
              <a:t>Our Father</a:t>
            </a:r>
          </a:p>
          <a:p>
            <a:pPr algn="ctr"/>
            <a:r>
              <a:rPr lang="en-GB" sz="2800" i="1" dirty="0">
                <a:solidFill>
                  <a:schemeClr val="bg1"/>
                </a:solidFill>
                <a:latin typeface="Candara" panose="020E0502030303020204" pitchFamily="34" charset="0"/>
              </a:rPr>
              <a:t>Who art in heaven</a:t>
            </a:r>
          </a:p>
          <a:p>
            <a:pPr algn="ctr"/>
            <a:r>
              <a:rPr lang="en-GB" sz="2800" i="1" dirty="0">
                <a:solidFill>
                  <a:schemeClr val="bg1"/>
                </a:solidFill>
                <a:latin typeface="Candara" panose="020E0502030303020204" pitchFamily="34" charset="0"/>
              </a:rPr>
              <a:t>Hallowed be thy name</a:t>
            </a:r>
          </a:p>
          <a:p>
            <a:pPr algn="ctr"/>
            <a:r>
              <a:rPr lang="en-GB" sz="2800" i="1" dirty="0">
                <a:solidFill>
                  <a:schemeClr val="bg1"/>
                </a:solidFill>
                <a:latin typeface="Candara" panose="020E0502030303020204" pitchFamily="34" charset="0"/>
              </a:rPr>
              <a:t>Thy kingdom come</a:t>
            </a:r>
          </a:p>
          <a:p>
            <a:pPr algn="ctr"/>
            <a:r>
              <a:rPr lang="en-GB" sz="2800" i="1" dirty="0">
                <a:solidFill>
                  <a:schemeClr val="bg1"/>
                </a:solidFill>
                <a:latin typeface="Candara" panose="020E0502030303020204" pitchFamily="34" charset="0"/>
              </a:rPr>
              <a:t>Thy will be done </a:t>
            </a:r>
          </a:p>
          <a:p>
            <a:pPr algn="ctr"/>
            <a:r>
              <a:rPr lang="en-GB" sz="2800" i="1" dirty="0">
                <a:solidFill>
                  <a:schemeClr val="bg1"/>
                </a:solidFill>
                <a:latin typeface="Candara" panose="020E0502030303020204" pitchFamily="34" charset="0"/>
              </a:rPr>
              <a:t>On earth as it is in heaven</a:t>
            </a:r>
          </a:p>
          <a:p>
            <a:pPr algn="ctr"/>
            <a:r>
              <a:rPr lang="en-GB" sz="2800" i="1" dirty="0">
                <a:solidFill>
                  <a:schemeClr val="bg1"/>
                </a:solidFill>
                <a:latin typeface="Candara" panose="020E0502030303020204" pitchFamily="34" charset="0"/>
              </a:rPr>
              <a:t>Give us this day our daily bread</a:t>
            </a:r>
          </a:p>
          <a:p>
            <a:pPr algn="ctr"/>
            <a:r>
              <a:rPr lang="en-GB" sz="2800" i="1" dirty="0">
                <a:solidFill>
                  <a:schemeClr val="bg1"/>
                </a:solidFill>
                <a:latin typeface="Candara" panose="020E0502030303020204" pitchFamily="34" charset="0"/>
              </a:rPr>
              <a:t>And forgive us our trespasses</a:t>
            </a:r>
          </a:p>
          <a:p>
            <a:pPr algn="ctr"/>
            <a:r>
              <a:rPr lang="en-GB" sz="2800" i="1" dirty="0">
                <a:solidFill>
                  <a:schemeClr val="bg1"/>
                </a:solidFill>
                <a:latin typeface="Candara" panose="020E0502030303020204" pitchFamily="34" charset="0"/>
              </a:rPr>
              <a:t>As we forgive those </a:t>
            </a:r>
          </a:p>
          <a:p>
            <a:pPr algn="ctr"/>
            <a:r>
              <a:rPr lang="en-GB" sz="2800" i="1" dirty="0">
                <a:solidFill>
                  <a:schemeClr val="bg1"/>
                </a:solidFill>
                <a:latin typeface="Candara" panose="020E0502030303020204" pitchFamily="34" charset="0"/>
              </a:rPr>
              <a:t>who trespass against us</a:t>
            </a:r>
          </a:p>
          <a:p>
            <a:pPr algn="ctr"/>
            <a:r>
              <a:rPr lang="en-GB" sz="2800" i="1" dirty="0">
                <a:solidFill>
                  <a:schemeClr val="bg1"/>
                </a:solidFill>
                <a:latin typeface="Candara" panose="020E0502030303020204" pitchFamily="34" charset="0"/>
              </a:rPr>
              <a:t>And lead us not into temptation</a:t>
            </a:r>
          </a:p>
          <a:p>
            <a:pPr algn="ctr"/>
            <a:r>
              <a:rPr lang="en-GB" sz="2800" i="1" dirty="0">
                <a:solidFill>
                  <a:schemeClr val="bg1"/>
                </a:solidFill>
                <a:latin typeface="Candara" panose="020E0502030303020204" pitchFamily="34" charset="0"/>
              </a:rPr>
              <a:t>But deliver us from evil. </a:t>
            </a:r>
          </a:p>
          <a:p>
            <a:pPr algn="ctr"/>
            <a:r>
              <a:rPr lang="en-GB" sz="2800" i="1" dirty="0">
                <a:solidFill>
                  <a:schemeClr val="bg1"/>
                </a:solidFill>
                <a:latin typeface="Candara" panose="020E0502030303020204" pitchFamily="34" charset="0"/>
              </a:rPr>
              <a:t>Amen.</a:t>
            </a:r>
          </a:p>
          <a:p>
            <a:endParaRPr lang="en-GB" sz="3200" dirty="0">
              <a:solidFill>
                <a:schemeClr val="bg1"/>
              </a:solidFill>
              <a:latin typeface="Candara" panose="020E0502030303020204" pitchFamily="34" charset="0"/>
            </a:endParaRPr>
          </a:p>
          <a:p>
            <a:endParaRPr lang="en-GB"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2856" y="558800"/>
            <a:ext cx="6219373" cy="580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1652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72572" y="258361"/>
            <a:ext cx="5802222" cy="6709529"/>
          </a:xfrm>
          <a:prstGeom prst="rect">
            <a:avLst/>
          </a:prstGeom>
          <a:noFill/>
        </p:spPr>
        <p:txBody>
          <a:bodyPr wrap="square" rtlCol="0" anchor="t">
            <a:spAutoFit/>
          </a:bodyPr>
          <a:lstStyle/>
          <a:p>
            <a:pPr algn="ctr"/>
            <a:r>
              <a:rPr lang="en-GB" sz="3200" dirty="0">
                <a:solidFill>
                  <a:srgbClr val="FFFF00"/>
                </a:solidFill>
              </a:rPr>
              <a:t>One</a:t>
            </a:r>
          </a:p>
          <a:p>
            <a:pPr algn="ctr"/>
            <a:endParaRPr lang="en-GB" dirty="0">
              <a:solidFill>
                <a:srgbClr val="FFFF00"/>
              </a:solidFill>
            </a:endParaRPr>
          </a:p>
          <a:p>
            <a:pPr algn="ctr"/>
            <a:r>
              <a:rPr lang="en-GB" sz="3200" dirty="0">
                <a:solidFill>
                  <a:schemeClr val="bg1"/>
                </a:solidFill>
              </a:rPr>
              <a:t>Mary set out, proceeding in haste into the hill country to a town of Judah, where she entered Zechariah's house and greeted Elizabeth. </a:t>
            </a:r>
          </a:p>
          <a:p>
            <a:pPr algn="ctr"/>
            <a:endParaRPr lang="en-GB" sz="3200" dirty="0">
              <a:solidFill>
                <a:schemeClr val="bg1"/>
              </a:solidFill>
            </a:endParaRPr>
          </a:p>
          <a:p>
            <a:pPr algn="ctr"/>
            <a:r>
              <a:rPr lang="en-GB" sz="3200" dirty="0"/>
              <a:t>As we begin to slowly open our homes again to family and friends, may we welcome them as warmly as Elizabeth welcomed Mary.</a:t>
            </a:r>
          </a:p>
          <a:p>
            <a:pPr algn="ctr"/>
            <a:endParaRPr lang="en-GB" sz="2800" dirty="0">
              <a:solidFill>
                <a:schemeClr val="bg1"/>
              </a:solidFill>
            </a:endParaRP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5973451"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3451" y="449630"/>
            <a:ext cx="5797635" cy="5835055"/>
          </a:xfrm>
          <a:prstGeom prst="rect">
            <a:avLst/>
          </a:prstGeom>
          <a:ln>
            <a:noFill/>
          </a:ln>
          <a:effectLst>
            <a:outerShdw blurRad="190500" algn="tl" rotWithShape="0">
              <a:srgbClr val="000000">
                <a:alpha val="70000"/>
              </a:srgbClr>
            </a:outerShdw>
          </a:effectLst>
        </p:spPr>
      </p:pic>
      <p:sp>
        <p:nvSpPr>
          <p:cNvPr id="12" name="Rectangle 11"/>
          <p:cNvSpPr/>
          <p:nvPr/>
        </p:nvSpPr>
        <p:spPr>
          <a:xfrm>
            <a:off x="8505372" y="6417741"/>
            <a:ext cx="3541486" cy="215444"/>
          </a:xfrm>
          <a:prstGeom prst="rect">
            <a:avLst/>
          </a:prstGeom>
        </p:spPr>
        <p:txBody>
          <a:bodyPr wrap="square">
            <a:spAutoFit/>
          </a:bodyPr>
          <a:lstStyle/>
          <a:p>
            <a:r>
              <a:rPr lang="it-IT" sz="800" dirty="0"/>
              <a:t>Fra Angelico - John Pope-Hennessy, Beato Angelico, Scala, Firenze 1981.</a:t>
            </a:r>
            <a:endParaRPr lang="en-GB" sz="800" dirty="0"/>
          </a:p>
        </p:txBody>
      </p:sp>
    </p:spTree>
    <p:extLst>
      <p:ext uri="{BB962C8B-B14F-4D97-AF65-F5344CB8AC3E}">
        <p14:creationId xmlns:p14="http://schemas.microsoft.com/office/powerpoint/2010/main" val="571872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3262991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83186" y="549085"/>
            <a:ext cx="5926208" cy="5262979"/>
          </a:xfrm>
          <a:prstGeom prst="rect">
            <a:avLst/>
          </a:prstGeom>
          <a:noFill/>
        </p:spPr>
        <p:txBody>
          <a:bodyPr wrap="square" rtlCol="0" anchor="t">
            <a:spAutoFit/>
          </a:bodyPr>
          <a:lstStyle/>
          <a:p>
            <a:pPr algn="ctr"/>
            <a:r>
              <a:rPr lang="en-GB" sz="3000" dirty="0">
                <a:solidFill>
                  <a:srgbClr val="FFFF00"/>
                </a:solidFill>
              </a:rPr>
              <a:t>Two</a:t>
            </a:r>
          </a:p>
          <a:p>
            <a:pPr algn="ctr"/>
            <a:endParaRPr lang="en-GB" dirty="0">
              <a:solidFill>
                <a:srgbClr val="FFFF00"/>
              </a:solidFill>
            </a:endParaRPr>
          </a:p>
          <a:p>
            <a:pPr algn="ctr"/>
            <a:r>
              <a:rPr lang="en-GB" sz="3200" dirty="0">
                <a:solidFill>
                  <a:schemeClr val="bg1"/>
                </a:solidFill>
              </a:rPr>
              <a:t>When Elizabeth heard Mary's greeting, the baby leapt in her womb.</a:t>
            </a:r>
          </a:p>
          <a:p>
            <a:pPr algn="ctr"/>
            <a:endParaRPr lang="en-GB" sz="3200" dirty="0">
              <a:solidFill>
                <a:schemeClr val="bg1"/>
              </a:solidFill>
            </a:endParaRPr>
          </a:p>
          <a:p>
            <a:pPr algn="ctr"/>
            <a:r>
              <a:rPr lang="en-GB" sz="3200" dirty="0"/>
              <a:t>May we rejoice with those who are pregnant and comfort those who do not hold their child in their arms. </a:t>
            </a:r>
          </a:p>
          <a:p>
            <a:endParaRPr lang="en-GB" sz="3200" dirty="0">
              <a:solidFill>
                <a:srgbClr val="FF0000"/>
              </a:solidFill>
            </a:endParaRP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5829300"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9486" y="371698"/>
            <a:ext cx="5305949" cy="5956308"/>
          </a:xfrm>
          <a:prstGeom prst="rect">
            <a:avLst/>
          </a:prstGeom>
          <a:ln>
            <a:noFill/>
          </a:ln>
          <a:effectLst>
            <a:outerShdw blurRad="190500" algn="tl" rotWithShape="0">
              <a:srgbClr val="000000">
                <a:alpha val="70000"/>
              </a:srgbClr>
            </a:outerShdw>
          </a:effectLst>
        </p:spPr>
      </p:pic>
      <p:sp>
        <p:nvSpPr>
          <p:cNvPr id="10" name="Rectangle 9"/>
          <p:cNvSpPr/>
          <p:nvPr/>
        </p:nvSpPr>
        <p:spPr>
          <a:xfrm>
            <a:off x="6706088" y="6328006"/>
            <a:ext cx="5072743" cy="215444"/>
          </a:xfrm>
          <a:prstGeom prst="rect">
            <a:avLst/>
          </a:prstGeom>
        </p:spPr>
        <p:txBody>
          <a:bodyPr wrap="square">
            <a:spAutoFit/>
          </a:bodyPr>
          <a:lstStyle/>
          <a:p>
            <a:r>
              <a:rPr lang="en-GB" sz="800" dirty="0"/>
              <a:t>By Photo: User:FA2010 - Own work, Public Domain, https://commons.wikimedia.org/w/index.php?curid=15258834</a:t>
            </a:r>
          </a:p>
        </p:txBody>
      </p:sp>
    </p:spTree>
    <p:extLst>
      <p:ext uri="{BB962C8B-B14F-4D97-AF65-F5344CB8AC3E}">
        <p14:creationId xmlns:p14="http://schemas.microsoft.com/office/powerpoint/2010/main" val="1504298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r="7440"/>
          <a:stretch/>
        </p:blipFill>
        <p:spPr>
          <a:xfrm>
            <a:off x="1" y="-174172"/>
            <a:ext cx="12192000" cy="7141030"/>
          </a:xfrm>
          <a:prstGeom prst="rect">
            <a:avLst/>
          </a:prstGeom>
        </p:spPr>
      </p:pic>
    </p:spTree>
    <p:extLst>
      <p:ext uri="{BB962C8B-B14F-4D97-AF65-F5344CB8AC3E}">
        <p14:creationId xmlns:p14="http://schemas.microsoft.com/office/powerpoint/2010/main" val="2782371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547444" y="783633"/>
            <a:ext cx="6080238" cy="4308872"/>
          </a:xfrm>
          <a:prstGeom prst="rect">
            <a:avLst/>
          </a:prstGeom>
          <a:noFill/>
        </p:spPr>
        <p:txBody>
          <a:bodyPr wrap="square" rtlCol="0">
            <a:spAutoFit/>
          </a:bodyPr>
          <a:lstStyle/>
          <a:p>
            <a:pPr algn="ctr"/>
            <a:r>
              <a:rPr lang="en-GB" sz="3200" dirty="0">
                <a:solidFill>
                  <a:srgbClr val="FFFF00"/>
                </a:solidFill>
                <a:latin typeface="Candara" panose="020E0502030303020204" pitchFamily="34" charset="0"/>
              </a:rPr>
              <a:t>Three</a:t>
            </a:r>
          </a:p>
          <a:p>
            <a:pPr algn="ctr"/>
            <a:endParaRPr lang="en-GB" dirty="0">
              <a:solidFill>
                <a:srgbClr val="FFFF00"/>
              </a:solidFill>
              <a:latin typeface="Candara" panose="020E0502030303020204" pitchFamily="34" charset="0"/>
            </a:endParaRPr>
          </a:p>
          <a:p>
            <a:pPr algn="ctr"/>
            <a:r>
              <a:rPr lang="en-GB" sz="3200" dirty="0">
                <a:solidFill>
                  <a:schemeClr val="accent2">
                    <a:lumMod val="40000"/>
                    <a:lumOff val="60000"/>
                  </a:schemeClr>
                </a:solidFill>
              </a:rPr>
              <a:t> </a:t>
            </a:r>
            <a:r>
              <a:rPr lang="en-GB" sz="3200" dirty="0">
                <a:solidFill>
                  <a:schemeClr val="bg1"/>
                </a:solidFill>
              </a:rPr>
              <a:t>Elizabeth was filled with the Holy Spirit. </a:t>
            </a:r>
          </a:p>
          <a:p>
            <a:pPr algn="ctr"/>
            <a:endParaRPr lang="en-GB" sz="3200" dirty="0">
              <a:solidFill>
                <a:schemeClr val="accent2">
                  <a:lumMod val="40000"/>
                  <a:lumOff val="60000"/>
                </a:schemeClr>
              </a:solidFill>
            </a:endParaRPr>
          </a:p>
          <a:p>
            <a:pPr algn="ctr"/>
            <a:r>
              <a:rPr lang="en-GB" sz="3200" dirty="0"/>
              <a:t>We give thanks for older people in our lives who are guided by the Holy Spirit and give us strength and wisdom.</a:t>
            </a:r>
            <a:endParaRPr lang="en-GB" dirty="0"/>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5997114" y="0"/>
            <a:ext cx="0" cy="6858000"/>
          </a:xfrm>
          <a:prstGeom prst="line">
            <a:avLst/>
          </a:prstGeom>
          <a:ln w="31750">
            <a:no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7397176" y="526684"/>
            <a:ext cx="4180237" cy="58467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1655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F446858901D4B8AFDB2919DD12F8C" ma:contentTypeVersion="7" ma:contentTypeDescription="Create a new document." ma:contentTypeScope="" ma:versionID="6eb763c8a913c6c68e00d992384707ab">
  <xsd:schema xmlns:xsd="http://www.w3.org/2001/XMLSchema" xmlns:xs="http://www.w3.org/2001/XMLSchema" xmlns:p="http://schemas.microsoft.com/office/2006/metadata/properties" xmlns:ns3="4b059342-3a0e-4d21-af66-c3938e0b4bcc" xmlns:ns4="c8f9b87a-6b54-4568-9ed5-8475f8e7335a" targetNamespace="http://schemas.microsoft.com/office/2006/metadata/properties" ma:root="true" ma:fieldsID="06a98a9fc6753cead4c4e781afedf547" ns3:_="" ns4:_="">
    <xsd:import namespace="4b059342-3a0e-4d21-af66-c3938e0b4bcc"/>
    <xsd:import namespace="c8f9b87a-6b54-4568-9ed5-8475f8e7335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59342-3a0e-4d21-af66-c3938e0b4bc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f9b87a-6b54-4568-9ed5-8475f8e7335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9325E3-15FC-4F31-825D-7E7C6E4F6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59342-3a0e-4d21-af66-c3938e0b4bcc"/>
    <ds:schemaRef ds:uri="c8f9b87a-6b54-4568-9ed5-8475f8e73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1CA466-BE02-45A5-B7F1-9536EA40384B}">
  <ds:schemaRef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c8f9b87a-6b54-4568-9ed5-8475f8e7335a"/>
    <ds:schemaRef ds:uri="4b059342-3a0e-4d21-af66-c3938e0b4bcc"/>
    <ds:schemaRef ds:uri="http://schemas.microsoft.com/office/2006/metadata/properties"/>
  </ds:schemaRefs>
</ds:datastoreItem>
</file>

<file path=customXml/itemProps3.xml><?xml version="1.0" encoding="utf-8"?>
<ds:datastoreItem xmlns:ds="http://schemas.openxmlformats.org/officeDocument/2006/customXml" ds:itemID="{3B53D1DA-8AE7-4AC0-9401-B0F4235E93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4620</TotalTime>
  <Words>854</Words>
  <Application>Microsoft Office PowerPoint</Application>
  <PresentationFormat>Widescreen</PresentationFormat>
  <Paragraphs>114</Paragraphs>
  <Slides>27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proxima-nova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Tony Gorton</cp:lastModifiedBy>
  <cp:revision>129</cp:revision>
  <dcterms:created xsi:type="dcterms:W3CDTF">2020-04-02T15:09:21Z</dcterms:created>
  <dcterms:modified xsi:type="dcterms:W3CDTF">2020-06-26T19:07:56Z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0x010100600F446858901D4B8AFDB2919DD12F8C</vt:lpwstr>
  </property>
</Properties>
</file>