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8" r:id="rId4"/>
  </p:sldMasterIdLst>
  <p:notesMasterIdLst>
    <p:notesMasterId r:id="rId34"/>
  </p:notesMasterIdLst>
  <p:sldIdLst>
    <p:sldId id="484" r:id="rId5"/>
    <p:sldId id="2601" r:id="rId6"/>
    <p:sldId id="2648" r:id="rId7"/>
    <p:sldId id="2604" r:id="rId8"/>
    <p:sldId id="2603" r:id="rId9"/>
    <p:sldId id="2638" r:id="rId10"/>
    <p:sldId id="2605" r:id="rId11"/>
    <p:sldId id="2639" r:id="rId12"/>
    <p:sldId id="2607" r:id="rId13"/>
    <p:sldId id="2640" r:id="rId14"/>
    <p:sldId id="2609" r:id="rId15"/>
    <p:sldId id="2641" r:id="rId16"/>
    <p:sldId id="2611" r:id="rId17"/>
    <p:sldId id="2642" r:id="rId18"/>
    <p:sldId id="2613" r:id="rId19"/>
    <p:sldId id="2644" r:id="rId20"/>
    <p:sldId id="2615" r:id="rId21"/>
    <p:sldId id="2645" r:id="rId22"/>
    <p:sldId id="2617" r:id="rId23"/>
    <p:sldId id="2643" r:id="rId24"/>
    <p:sldId id="2619" r:id="rId25"/>
    <p:sldId id="2647" r:id="rId26"/>
    <p:sldId id="2621" r:id="rId27"/>
    <p:sldId id="2649" r:id="rId28"/>
    <p:sldId id="2623" r:id="rId29"/>
    <p:sldId id="2650" r:id="rId30"/>
    <p:sldId id="2625" r:id="rId31"/>
    <p:sldId id="2599" r:id="rId32"/>
    <p:sldId id="265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C754BF-328E-95EE-EF95-D5236C36A50F}" v="220" dt="2020-06-08T14:15:37.326"/>
    <p1510:client id="{75317814-716F-4E2D-B769-2FAB8039C369}" v="66" dt="2020-06-09T12:45:59.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82" autoAdjust="0"/>
    <p:restoredTop sz="94660"/>
  </p:normalViewPr>
  <p:slideViewPr>
    <p:cSldViewPr snapToGrid="0">
      <p:cViewPr varScale="1">
        <p:scale>
          <a:sx n="67" d="100"/>
          <a:sy n="67" d="100"/>
        </p:scale>
        <p:origin x="38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54DB-1033-46CD-8473-206FFE4DC221}" type="datetimeFigureOut">
              <a:rPr lang="en-GB" smtClean="0"/>
              <a:t>16/06/2020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BB0A-9914-4E0C-967F-F5C22C54D633}" type="slidenum">
              <a:rPr lang="en-GB" smtClean="0"/>
              <a:t>‹#›</a:t>
            </a:fld>
            <a:endParaRPr lang="en-GB"/>
          </a:p>
        </p:txBody>
      </p:sp>
    </p:spTree>
    <p:extLst>
      <p:ext uri="{BB962C8B-B14F-4D97-AF65-F5344CB8AC3E}">
        <p14:creationId xmlns:p14="http://schemas.microsoft.com/office/powerpoint/2010/main" val="2929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8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15</a:t>
            </a:fld>
            <a:endParaRPr lang="en-GB"/>
          </a:p>
        </p:txBody>
      </p:sp>
    </p:spTree>
    <p:extLst>
      <p:ext uri="{BB962C8B-B14F-4D97-AF65-F5344CB8AC3E}">
        <p14:creationId xmlns:p14="http://schemas.microsoft.com/office/powerpoint/2010/main" val="320596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17</a:t>
            </a:fld>
            <a:endParaRPr lang="en-GB"/>
          </a:p>
        </p:txBody>
      </p:sp>
    </p:spTree>
    <p:extLst>
      <p:ext uri="{BB962C8B-B14F-4D97-AF65-F5344CB8AC3E}">
        <p14:creationId xmlns:p14="http://schemas.microsoft.com/office/powerpoint/2010/main" val="3815813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19</a:t>
            </a:fld>
            <a:endParaRPr lang="en-GB"/>
          </a:p>
        </p:txBody>
      </p:sp>
    </p:spTree>
    <p:extLst>
      <p:ext uri="{BB962C8B-B14F-4D97-AF65-F5344CB8AC3E}">
        <p14:creationId xmlns:p14="http://schemas.microsoft.com/office/powerpoint/2010/main" val="841158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21</a:t>
            </a:fld>
            <a:endParaRPr lang="en-GB"/>
          </a:p>
        </p:txBody>
      </p:sp>
    </p:spTree>
    <p:extLst>
      <p:ext uri="{BB962C8B-B14F-4D97-AF65-F5344CB8AC3E}">
        <p14:creationId xmlns:p14="http://schemas.microsoft.com/office/powerpoint/2010/main" val="153229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23</a:t>
            </a:fld>
            <a:endParaRPr lang="en-GB"/>
          </a:p>
        </p:txBody>
      </p:sp>
    </p:spTree>
    <p:extLst>
      <p:ext uri="{BB962C8B-B14F-4D97-AF65-F5344CB8AC3E}">
        <p14:creationId xmlns:p14="http://schemas.microsoft.com/office/powerpoint/2010/main" val="231463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25</a:t>
            </a:fld>
            <a:endParaRPr lang="en-GB"/>
          </a:p>
        </p:txBody>
      </p:sp>
    </p:spTree>
    <p:extLst>
      <p:ext uri="{BB962C8B-B14F-4D97-AF65-F5344CB8AC3E}">
        <p14:creationId xmlns:p14="http://schemas.microsoft.com/office/powerpoint/2010/main" val="613969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26</a:t>
            </a:fld>
            <a:endParaRPr lang="en-GB"/>
          </a:p>
        </p:txBody>
      </p:sp>
    </p:spTree>
    <p:extLst>
      <p:ext uri="{BB962C8B-B14F-4D97-AF65-F5344CB8AC3E}">
        <p14:creationId xmlns:p14="http://schemas.microsoft.com/office/powerpoint/2010/main" val="4279623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27</a:t>
            </a:fld>
            <a:endParaRPr lang="en-GB"/>
          </a:p>
        </p:txBody>
      </p:sp>
    </p:spTree>
    <p:extLst>
      <p:ext uri="{BB962C8B-B14F-4D97-AF65-F5344CB8AC3E}">
        <p14:creationId xmlns:p14="http://schemas.microsoft.com/office/powerpoint/2010/main" val="1057116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8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02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2</a:t>
            </a:fld>
            <a:endParaRPr lang="en-GB"/>
          </a:p>
        </p:txBody>
      </p:sp>
    </p:spTree>
    <p:extLst>
      <p:ext uri="{BB962C8B-B14F-4D97-AF65-F5344CB8AC3E}">
        <p14:creationId xmlns:p14="http://schemas.microsoft.com/office/powerpoint/2010/main" val="175517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3</a:t>
            </a:fld>
            <a:endParaRPr lang="en-GB"/>
          </a:p>
        </p:txBody>
      </p:sp>
    </p:spTree>
    <p:extLst>
      <p:ext uri="{BB962C8B-B14F-4D97-AF65-F5344CB8AC3E}">
        <p14:creationId xmlns:p14="http://schemas.microsoft.com/office/powerpoint/2010/main" val="342847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4</a:t>
            </a:fld>
            <a:endParaRPr lang="en-GB"/>
          </a:p>
        </p:txBody>
      </p:sp>
    </p:spTree>
    <p:extLst>
      <p:ext uri="{BB962C8B-B14F-4D97-AF65-F5344CB8AC3E}">
        <p14:creationId xmlns:p14="http://schemas.microsoft.com/office/powerpoint/2010/main" val="149062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5</a:t>
            </a:fld>
            <a:endParaRPr lang="en-GB"/>
          </a:p>
        </p:txBody>
      </p:sp>
    </p:spTree>
    <p:extLst>
      <p:ext uri="{BB962C8B-B14F-4D97-AF65-F5344CB8AC3E}">
        <p14:creationId xmlns:p14="http://schemas.microsoft.com/office/powerpoint/2010/main" val="2457815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7</a:t>
            </a:fld>
            <a:endParaRPr lang="en-GB"/>
          </a:p>
        </p:txBody>
      </p:sp>
    </p:spTree>
    <p:extLst>
      <p:ext uri="{BB962C8B-B14F-4D97-AF65-F5344CB8AC3E}">
        <p14:creationId xmlns:p14="http://schemas.microsoft.com/office/powerpoint/2010/main" val="3601849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9</a:t>
            </a:fld>
            <a:endParaRPr lang="en-GB"/>
          </a:p>
        </p:txBody>
      </p:sp>
    </p:spTree>
    <p:extLst>
      <p:ext uri="{BB962C8B-B14F-4D97-AF65-F5344CB8AC3E}">
        <p14:creationId xmlns:p14="http://schemas.microsoft.com/office/powerpoint/2010/main" val="231925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11</a:t>
            </a:fld>
            <a:endParaRPr lang="en-GB"/>
          </a:p>
        </p:txBody>
      </p:sp>
    </p:spTree>
    <p:extLst>
      <p:ext uri="{BB962C8B-B14F-4D97-AF65-F5344CB8AC3E}">
        <p14:creationId xmlns:p14="http://schemas.microsoft.com/office/powerpoint/2010/main" val="288533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13</a:t>
            </a:fld>
            <a:endParaRPr lang="en-GB"/>
          </a:p>
        </p:txBody>
      </p:sp>
    </p:spTree>
    <p:extLst>
      <p:ext uri="{BB962C8B-B14F-4D97-AF65-F5344CB8AC3E}">
        <p14:creationId xmlns:p14="http://schemas.microsoft.com/office/powerpoint/2010/main" val="208027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16/06/2020</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3000347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F7C7E-CCA8-4A80-9E6F-3FA66FD9C4BD}"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977173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F7C7E-CCA8-4A80-9E6F-3FA66FD9C4BD}"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675215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F7C7E-CCA8-4A80-9E6F-3FA66FD9C4BD}"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91028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F7C7E-CCA8-4A80-9E6F-3FA66FD9C4BD}" type="datetimeFigureOut">
              <a:rPr lang="en-GB" smtClean="0"/>
              <a:t>16/06/2020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412537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DF7C7E-CCA8-4A80-9E6F-3FA66FD9C4BD}" type="datetimeFigureOut">
              <a:rPr lang="en-GB" smtClean="0"/>
              <a:t>16/06/2020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1782182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DF7C7E-CCA8-4A80-9E6F-3FA66FD9C4BD}" type="datetimeFigureOut">
              <a:rPr lang="en-GB" smtClean="0"/>
              <a:t>16/06/2020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609095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DF7C7E-CCA8-4A80-9E6F-3FA66FD9C4BD}" type="datetimeFigureOut">
              <a:rPr lang="en-GB" smtClean="0"/>
              <a:t>16/06/2020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536086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F7C7E-CCA8-4A80-9E6F-3FA66FD9C4BD}" type="datetimeFigureOut">
              <a:rPr lang="en-GB" smtClean="0"/>
              <a:t>16/06/2020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4008614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4DF7C7E-CCA8-4A80-9E6F-3FA66FD9C4BD}" type="datetimeFigureOut">
              <a:rPr lang="en-GB" smtClean="0"/>
              <a:t>16/06/2020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43006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16/06/2020</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90187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4DF7C7E-CCA8-4A80-9E6F-3FA66FD9C4BD}" type="datetimeFigureOut">
              <a:rPr lang="en-GB" smtClean="0"/>
              <a:t>16/06/2020</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8019904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ru.wikipedia.org/wiki/%D0%A7%D1%91%D1%82%D0%BA%D0%B8"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en.wikipedia.org/wiki/Rosar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8" Type="http://schemas.openxmlformats.org/officeDocument/2006/relationships/hyperlink" Target="https://pixabay.com/images/search/rosary/" TargetMode="External"/><Relationship Id="rId3" Type="http://schemas.openxmlformats.org/officeDocument/2006/relationships/image" Target="../media/image1.png"/><Relationship Id="rId7" Type="http://schemas.openxmlformats.org/officeDocument/2006/relationships/hyperlink" Target="https://useum.org/"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www.rosarycenter.org/homepage-2/rosary/how-to-pray-the-rosary/joyful-mysteries-without-distractions/" TargetMode="External"/><Relationship Id="rId5" Type="http://schemas.openxmlformats.org/officeDocument/2006/relationships/hyperlink" Target="https://mycatholic.life/catholic-prayers/a-prayer-for-healing-and-hope/#rosary"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ru.wikipedia.org/wiki/%D0%A7%D1%91%D1%82%D0%BA%D0%B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en.wikipedia.org/wiki/Rosa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379196"/>
            <a:ext cx="10841730" cy="114072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Praying the Rosary with the Diocese of Westminster</a:t>
            </a:r>
          </a:p>
        </p:txBody>
      </p:sp>
      <p:sp>
        <p:nvSpPr>
          <p:cNvPr id="13" name="Subtitle 2">
            <a:extLst>
              <a:ext uri="{FF2B5EF4-FFF2-40B4-BE49-F238E27FC236}">
                <a16:creationId xmlns:a16="http://schemas.microsoft.com/office/drawing/2014/main" id="{710E07FC-40E7-4D33-B4CB-54B9BE54169A}"/>
              </a:ext>
            </a:extLst>
          </p:cNvPr>
          <p:cNvSpPr txBox="1">
            <a:spLocks/>
          </p:cNvSpPr>
          <p:nvPr/>
        </p:nvSpPr>
        <p:spPr>
          <a:xfrm>
            <a:off x="179196" y="6062724"/>
            <a:ext cx="11109595" cy="91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dirty="0">
                <a:solidFill>
                  <a:srgbClr val="FFFF00"/>
                </a:solidFill>
                <a:latin typeface="Candara" panose="020E0502030303020204" pitchFamily="34" charset="0"/>
              </a:rPr>
              <a:t>The Annunciation - Friday 26</a:t>
            </a:r>
            <a:r>
              <a:rPr lang="en-GB" sz="3200" baseline="30000" dirty="0">
                <a:solidFill>
                  <a:srgbClr val="FFFF00"/>
                </a:solidFill>
                <a:latin typeface="Candara" panose="020E0502030303020204" pitchFamily="34" charset="0"/>
              </a:rPr>
              <a:t>th</a:t>
            </a:r>
            <a:r>
              <a:rPr lang="en-GB" sz="3200" dirty="0">
                <a:solidFill>
                  <a:srgbClr val="FFFF00"/>
                </a:solidFill>
                <a:latin typeface="Candara" panose="020E0502030303020204" pitchFamily="34" charset="0"/>
              </a:rPr>
              <a:t> June</a:t>
            </a:r>
            <a:endParaRPr kumimoji="0" lang="en-GB" sz="3200" b="0" i="0" u="none" strike="noStrike" kern="1200" cap="none" spc="0" normalizeH="0" baseline="0" noProof="0" dirty="0">
              <a:ln>
                <a:noFill/>
              </a:ln>
              <a:solidFill>
                <a:srgbClr val="FFFF00"/>
              </a:solidFill>
              <a:effectLst/>
              <a:uLnTx/>
              <a:uFillTx/>
              <a:latin typeface="Candara" panose="020E0502030303020204" pitchFamily="34" charset="0"/>
              <a:ea typeface="+mn-ea"/>
              <a:cs typeface="Arial" panose="020B0604020202020204" pitchFamily="34" charset="0"/>
            </a:endParaRPr>
          </a:p>
        </p:txBody>
      </p:sp>
      <p:pic>
        <p:nvPicPr>
          <p:cNvPr id="15362" name="Picture 2" descr="Rosary, Cross, Bible, Jesus, Jesus Christ, Wooden Cross"/>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17207" b="17207"/>
          <a:stretch>
            <a:fillRect/>
          </a:stretch>
        </p:blipFill>
        <p:spPr bwMode="auto">
          <a:xfrm>
            <a:off x="0" y="0"/>
            <a:ext cx="12192000"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4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136053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68003" y="370633"/>
            <a:ext cx="6698018" cy="6401753"/>
          </a:xfrm>
          <a:prstGeom prst="rect">
            <a:avLst/>
          </a:prstGeom>
          <a:noFill/>
        </p:spPr>
        <p:txBody>
          <a:bodyPr wrap="square" rtlCol="0" anchor="t">
            <a:spAutoFit/>
          </a:bodyPr>
          <a:lstStyle/>
          <a:p>
            <a:pPr lvl="0" algn="ctr"/>
            <a:r>
              <a:rPr lang="en-GB" sz="3200" dirty="0">
                <a:solidFill>
                  <a:schemeClr val="accent2">
                    <a:lumMod val="40000"/>
                    <a:lumOff val="60000"/>
                  </a:schemeClr>
                </a:solidFill>
                <a:latin typeface="+mj-lt"/>
              </a:rPr>
              <a:t>4</a:t>
            </a:r>
          </a:p>
          <a:p>
            <a:pPr lvl="0" algn="ctr"/>
            <a:endParaRPr lang="en-GB" sz="3200" dirty="0">
              <a:solidFill>
                <a:schemeClr val="accent2">
                  <a:lumMod val="40000"/>
                  <a:lumOff val="60000"/>
                </a:schemeClr>
              </a:solidFill>
              <a:latin typeface="+mj-lt"/>
            </a:endParaRPr>
          </a:p>
          <a:p>
            <a:pPr lvl="0" algn="ctr"/>
            <a:r>
              <a:rPr lang="en-GB" sz="3200" dirty="0">
                <a:solidFill>
                  <a:schemeClr val="accent2">
                    <a:lumMod val="40000"/>
                    <a:lumOff val="60000"/>
                  </a:schemeClr>
                </a:solidFill>
                <a:latin typeface="+mj-lt"/>
              </a:rPr>
              <a:t> Mary wonders at this salutation.</a:t>
            </a:r>
          </a:p>
          <a:p>
            <a:endParaRPr lang="en-GB" sz="3600" dirty="0">
              <a:latin typeface="Candara" panose="020E0502030303020204" pitchFamily="34" charset="0"/>
            </a:endParaRPr>
          </a:p>
          <a:p>
            <a:pPr algn="ctr"/>
            <a:r>
              <a:rPr lang="en-GB" sz="3600" dirty="0">
                <a:solidFill>
                  <a:schemeClr val="accent5">
                    <a:lumMod val="50000"/>
                  </a:schemeClr>
                </a:solidFill>
                <a:ea typeface="+mn-lt"/>
                <a:cs typeface="+mn-lt"/>
              </a:rPr>
              <a:t>Be close to those who assist the sick night and day, and to priests who, in their pastoral concern and fidelity to the Gospel, are trying to help and support everyone.</a:t>
            </a:r>
            <a:endParaRPr lang="en-GB" sz="3600" dirty="0">
              <a:solidFill>
                <a:schemeClr val="accent5">
                  <a:lumMod val="50000"/>
                </a:schemeClr>
              </a:solidFill>
            </a:endParaRPr>
          </a:p>
          <a:p>
            <a:endParaRPr lang="en-GB" sz="3200" dirty="0">
              <a:latin typeface="Candara" panose="020E0502030303020204" pitchFamily="34" charset="0"/>
            </a:endParaRPr>
          </a:p>
          <a:p>
            <a:endParaRPr lang="en-GB" dirty="0"/>
          </a:p>
        </p:txBody>
      </p:sp>
      <p:cxnSp>
        <p:nvCxnSpPr>
          <p:cNvPr id="6" name="Straight Connector 5">
            <a:extLst>
              <a:ext uri="{FF2B5EF4-FFF2-40B4-BE49-F238E27FC236}">
                <a16:creationId xmlns:a16="http://schemas.microsoft.com/office/drawing/2014/main" id="{8CD24B66-E219-452C-8D40-328F20B00CD9}"/>
              </a:ext>
            </a:extLst>
          </p:cNvPr>
          <p:cNvCxnSpPr/>
          <p:nvPr/>
        </p:nvCxnSpPr>
        <p:spPr>
          <a:xfrm>
            <a:off x="5932738"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364099" y="6225757"/>
            <a:ext cx="2209800" cy="523220"/>
          </a:xfrm>
          <a:prstGeom prst="rect">
            <a:avLst/>
          </a:prstGeom>
          <a:noFill/>
        </p:spPr>
        <p:txBody>
          <a:bodyPr wrap="square" rtlCol="0">
            <a:spAutoFit/>
          </a:bodyPr>
          <a:lstStyle/>
          <a:p>
            <a:r>
              <a:rPr lang="en-GB" sz="1000" i="1" dirty="0">
                <a:latin typeface="+mj-lt"/>
              </a:rPr>
              <a:t>(Image: Jan van Eyck</a:t>
            </a:r>
            <a:r>
              <a:rPr lang="en-US" sz="1000" i="1" dirty="0">
                <a:latin typeface="+mj-lt"/>
              </a:rPr>
              <a:t>)</a:t>
            </a:r>
          </a:p>
          <a:p>
            <a:endParaRPr lang="en-US" dirty="0"/>
          </a:p>
        </p:txBody>
      </p:sp>
      <p:pic>
        <p:nvPicPr>
          <p:cNvPr id="5" name="Picture 4">
            <a:extLst>
              <a:ext uri="{FF2B5EF4-FFF2-40B4-BE49-F238E27FC236}">
                <a16:creationId xmlns:a16="http://schemas.microsoft.com/office/drawing/2014/main" id="{38754643-D867-43FE-B128-F6F2DE8B595C}"/>
              </a:ext>
            </a:extLst>
          </p:cNvPr>
          <p:cNvPicPr>
            <a:picLocks noChangeAspect="1"/>
          </p:cNvPicPr>
          <p:nvPr/>
        </p:nvPicPr>
        <p:blipFill rotWithShape="1">
          <a:blip r:embed="rId3"/>
          <a:srcRect l="37786" t="30323" r="51551" b="32561"/>
          <a:stretch/>
        </p:blipFill>
        <p:spPr>
          <a:xfrm>
            <a:off x="7486374" y="370633"/>
            <a:ext cx="2918560" cy="5714335"/>
          </a:xfrm>
          <a:prstGeom prst="rect">
            <a:avLst/>
          </a:prstGeom>
          <a:effectLst>
            <a:glow rad="63500">
              <a:schemeClr val="bg1">
                <a:alpha val="40000"/>
              </a:schemeClr>
            </a:glow>
            <a:softEdge rad="50800"/>
          </a:effectLst>
        </p:spPr>
      </p:pic>
    </p:spTree>
    <p:extLst>
      <p:ext uri="{BB962C8B-B14F-4D97-AF65-F5344CB8AC3E}">
        <p14:creationId xmlns:p14="http://schemas.microsoft.com/office/powerpoint/2010/main" val="281167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44145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456486" y="64168"/>
            <a:ext cx="5744500" cy="4524315"/>
          </a:xfrm>
          <a:prstGeom prst="rect">
            <a:avLst/>
          </a:prstGeom>
          <a:noFill/>
        </p:spPr>
        <p:txBody>
          <a:bodyPr wrap="square" rtlCol="0" anchor="t">
            <a:spAutoFit/>
          </a:bodyPr>
          <a:lstStyle/>
          <a:p>
            <a:pPr algn="ctr"/>
            <a:r>
              <a:rPr lang="en-GB" sz="3200" dirty="0">
                <a:solidFill>
                  <a:schemeClr val="accent2">
                    <a:lumMod val="40000"/>
                    <a:lumOff val="60000"/>
                  </a:schemeClr>
                </a:solidFill>
                <a:latin typeface="Candara"/>
              </a:rPr>
              <a:t>5</a:t>
            </a:r>
          </a:p>
          <a:p>
            <a:pPr algn="ctr"/>
            <a:r>
              <a:rPr lang="en-GB" sz="3200" dirty="0">
                <a:solidFill>
                  <a:schemeClr val="accent2">
                    <a:lumMod val="40000"/>
                    <a:lumOff val="60000"/>
                  </a:schemeClr>
                </a:solidFill>
              </a:rPr>
              <a:t>The Angel assures her:</a:t>
            </a:r>
          </a:p>
          <a:p>
            <a:pPr algn="ctr"/>
            <a:r>
              <a:rPr lang="en-GB" sz="3200" dirty="0">
                <a:solidFill>
                  <a:schemeClr val="accent2">
                    <a:lumMod val="40000"/>
                    <a:lumOff val="60000"/>
                  </a:schemeClr>
                </a:solidFill>
              </a:rPr>
              <a:t> “Fear not . . . you shall conceive in your womb, and give birth to a Son.”</a:t>
            </a:r>
          </a:p>
          <a:p>
            <a:pPr lvl="0"/>
            <a:endParaRPr lang="en-GB" sz="3200" dirty="0">
              <a:solidFill>
                <a:srgbClr val="FF0000"/>
              </a:solidFill>
            </a:endParaRPr>
          </a:p>
          <a:p>
            <a:pPr lvl="0"/>
            <a:endParaRPr lang="en-GB" sz="3200" dirty="0">
              <a:solidFill>
                <a:srgbClr val="FF0000"/>
              </a:solidFill>
            </a:endParaRPr>
          </a:p>
          <a:p>
            <a:pPr lvl="0"/>
            <a:endParaRPr lang="en-US" sz="3200" dirty="0">
              <a:solidFill>
                <a:srgbClr val="FF0000"/>
              </a:solidFill>
            </a:endParaRPr>
          </a:p>
          <a:p>
            <a:endParaRPr lang="en-GB" sz="3200" dirty="0">
              <a:latin typeface="Candara" panose="020E0502030303020204" pitchFamily="34" charset="0"/>
            </a:endParaRPr>
          </a:p>
        </p:txBody>
      </p:sp>
      <p:cxnSp>
        <p:nvCxnSpPr>
          <p:cNvPr id="6" name="Straight Connector 5">
            <a:extLst>
              <a:ext uri="{FF2B5EF4-FFF2-40B4-BE49-F238E27FC236}">
                <a16:creationId xmlns:a16="http://schemas.microsoft.com/office/drawing/2014/main" id="{4044EF77-4484-4E4E-9DAE-35948DC1B0D1}"/>
              </a:ext>
            </a:extLst>
          </p:cNvPr>
          <p:cNvCxnSpPr/>
          <p:nvPr/>
        </p:nvCxnSpPr>
        <p:spPr>
          <a:xfrm>
            <a:off x="5920179"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5170613-3091-433B-A251-EDDEDAE09721}"/>
              </a:ext>
            </a:extLst>
          </p:cNvPr>
          <p:cNvSpPr/>
          <p:nvPr/>
        </p:nvSpPr>
        <p:spPr>
          <a:xfrm>
            <a:off x="216377" y="2636714"/>
            <a:ext cx="6432884" cy="4031873"/>
          </a:xfrm>
          <a:prstGeom prst="rect">
            <a:avLst/>
          </a:prstGeom>
        </p:spPr>
        <p:txBody>
          <a:bodyPr wrap="square" anchor="t">
            <a:spAutoFit/>
          </a:bodyPr>
          <a:lstStyle/>
          <a:p>
            <a:pPr algn="ctr"/>
            <a:r>
              <a:rPr lang="en-GB" sz="3200" dirty="0">
                <a:solidFill>
                  <a:schemeClr val="accent5">
                    <a:lumMod val="50000"/>
                  </a:schemeClr>
                </a:solidFill>
                <a:ea typeface="+mn-lt"/>
                <a:cs typeface="+mn-lt"/>
              </a:rPr>
              <a:t>Protect those doctors, nurses, health workers and volunteers who are on the frontline of this emergency, and are risking their lives to save others.  Support their heroic effort and grant them strength, generosity and continued health.</a:t>
            </a:r>
            <a:endParaRPr lang="en-US" sz="3200" dirty="0">
              <a:solidFill>
                <a:schemeClr val="accent5">
                  <a:lumMod val="50000"/>
                </a:schemeClr>
              </a:solidFill>
              <a:ea typeface="+mn-lt"/>
              <a:cs typeface="+mn-lt"/>
            </a:endParaRPr>
          </a:p>
        </p:txBody>
      </p:sp>
      <p:sp>
        <p:nvSpPr>
          <p:cNvPr id="5" name="TextBox 4"/>
          <p:cNvSpPr txBox="1"/>
          <p:nvPr/>
        </p:nvSpPr>
        <p:spPr>
          <a:xfrm>
            <a:off x="8688667" y="5428929"/>
            <a:ext cx="1688283" cy="246221"/>
          </a:xfrm>
          <a:prstGeom prst="rect">
            <a:avLst/>
          </a:prstGeom>
          <a:noFill/>
        </p:spPr>
        <p:txBody>
          <a:bodyPr wrap="none" rtlCol="0">
            <a:spAutoFit/>
          </a:bodyPr>
          <a:lstStyle/>
          <a:p>
            <a:r>
              <a:rPr lang="en-GB" sz="1000" i="1" dirty="0"/>
              <a:t>(Image: </a:t>
            </a:r>
            <a:r>
              <a:rPr lang="en-GB" sz="1000" dirty="0"/>
              <a:t>by Sandra Botticelli)</a:t>
            </a:r>
            <a:endParaRPr lang="en-US" sz="1000" i="1" dirty="0"/>
          </a:p>
        </p:txBody>
      </p:sp>
      <p:pic>
        <p:nvPicPr>
          <p:cNvPr id="7" name="Picture 6">
            <a:extLst>
              <a:ext uri="{FF2B5EF4-FFF2-40B4-BE49-F238E27FC236}">
                <a16:creationId xmlns:a16="http://schemas.microsoft.com/office/drawing/2014/main" id="{011DF8DA-6867-4F89-B4AD-708C0283224D}"/>
              </a:ext>
            </a:extLst>
          </p:cNvPr>
          <p:cNvPicPr>
            <a:picLocks noChangeAspect="1"/>
          </p:cNvPicPr>
          <p:nvPr/>
        </p:nvPicPr>
        <p:blipFill rotWithShape="1">
          <a:blip r:embed="rId3"/>
          <a:srcRect l="30925" t="26850" r="31987" b="10502"/>
          <a:stretch/>
        </p:blipFill>
        <p:spPr>
          <a:xfrm>
            <a:off x="7097536" y="951977"/>
            <a:ext cx="4521896" cy="4296427"/>
          </a:xfrm>
          <a:prstGeom prst="rect">
            <a:avLst/>
          </a:prstGeom>
          <a:effectLst>
            <a:glow rad="88900">
              <a:schemeClr val="bg1">
                <a:alpha val="40000"/>
              </a:schemeClr>
            </a:glow>
            <a:softEdge rad="63500"/>
          </a:effectLst>
        </p:spPr>
      </p:pic>
    </p:spTree>
    <p:extLst>
      <p:ext uri="{BB962C8B-B14F-4D97-AF65-F5344CB8AC3E}">
        <p14:creationId xmlns:p14="http://schemas.microsoft.com/office/powerpoint/2010/main" val="3634287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15143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83925" y="415056"/>
            <a:ext cx="7207737" cy="6001643"/>
          </a:xfrm>
          <a:prstGeom prst="rect">
            <a:avLst/>
          </a:prstGeom>
          <a:noFill/>
        </p:spPr>
        <p:txBody>
          <a:bodyPr wrap="square" rtlCol="0" anchor="t">
            <a:spAutoFit/>
          </a:bodyPr>
          <a:lstStyle/>
          <a:p>
            <a:pPr lvl="0" algn="ctr"/>
            <a:r>
              <a:rPr lang="en-GB" sz="3200" dirty="0">
                <a:solidFill>
                  <a:schemeClr val="accent2">
                    <a:lumMod val="40000"/>
                    <a:lumOff val="60000"/>
                  </a:schemeClr>
                </a:solidFill>
              </a:rPr>
              <a:t>6</a:t>
            </a:r>
          </a:p>
          <a:p>
            <a:pPr lvl="0" algn="ctr"/>
            <a:r>
              <a:rPr lang="en-GB" sz="3200" dirty="0">
                <a:solidFill>
                  <a:schemeClr val="accent2">
                    <a:lumMod val="40000"/>
                    <a:lumOff val="60000"/>
                  </a:schemeClr>
                </a:solidFill>
              </a:rPr>
              <a:t>Mary is troubled for she has made a vow of virginity.</a:t>
            </a:r>
          </a:p>
          <a:p>
            <a:pPr lvl="0"/>
            <a:endParaRPr lang="en-GB" sz="3200" dirty="0">
              <a:solidFill>
                <a:srgbClr val="FF0000"/>
              </a:solidFill>
            </a:endParaRPr>
          </a:p>
          <a:p>
            <a:pPr algn="ctr"/>
            <a:r>
              <a:rPr lang="en-US" sz="3200" dirty="0">
                <a:solidFill>
                  <a:schemeClr val="accent5">
                    <a:lumMod val="50000"/>
                  </a:schemeClr>
                </a:solidFill>
                <a:ea typeface="+mn-lt"/>
                <a:cs typeface="+mn-lt"/>
              </a:rPr>
              <a:t>Mother of God and our Mother, pray for us to God, the Father of mercies, that this great suffering may end and that hope, and peace may dawn anew.  Plead with your divine Son, as you did at Cana, so that the families of the sick and the victims be comforted, and their hearts be opened to confidence and trust.</a:t>
            </a:r>
            <a:endParaRPr lang="en-GB" sz="3200" dirty="0">
              <a:solidFill>
                <a:schemeClr val="accent5">
                  <a:lumMod val="50000"/>
                </a:schemeClr>
              </a:solidFill>
              <a:ea typeface="+mn-lt"/>
              <a:cs typeface="+mn-lt"/>
            </a:endParaRPr>
          </a:p>
        </p:txBody>
      </p:sp>
      <p:cxnSp>
        <p:nvCxnSpPr>
          <p:cNvPr id="8" name="Straight Connector 7">
            <a:extLst>
              <a:ext uri="{FF2B5EF4-FFF2-40B4-BE49-F238E27FC236}">
                <a16:creationId xmlns:a16="http://schemas.microsoft.com/office/drawing/2014/main" id="{82E06AB0-DE20-45BC-8479-E7DD11A48621}"/>
              </a:ext>
            </a:extLst>
          </p:cNvPr>
          <p:cNvCxnSpPr/>
          <p:nvPr/>
        </p:nvCxnSpPr>
        <p:spPr>
          <a:xfrm>
            <a:off x="6021338"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359738" y="5601091"/>
            <a:ext cx="1832553" cy="523220"/>
          </a:xfrm>
          <a:prstGeom prst="rect">
            <a:avLst/>
          </a:prstGeom>
          <a:noFill/>
        </p:spPr>
        <p:txBody>
          <a:bodyPr wrap="none" rtlCol="0">
            <a:spAutoFit/>
          </a:bodyPr>
          <a:lstStyle/>
          <a:p>
            <a:r>
              <a:rPr lang="en-GB" sz="1000" i="1" dirty="0">
                <a:latin typeface="+mj-lt"/>
              </a:rPr>
              <a:t>(Image:  Dante Gabriel Rossetti</a:t>
            </a:r>
            <a:r>
              <a:rPr lang="en-US" sz="1000" i="1" dirty="0">
                <a:latin typeface="+mj-lt"/>
              </a:rPr>
              <a:t>)</a:t>
            </a:r>
          </a:p>
          <a:p>
            <a:endParaRPr lang="en-US" dirty="0"/>
          </a:p>
        </p:txBody>
      </p:sp>
      <p:pic>
        <p:nvPicPr>
          <p:cNvPr id="5" name="Picture 4">
            <a:extLst>
              <a:ext uri="{FF2B5EF4-FFF2-40B4-BE49-F238E27FC236}">
                <a16:creationId xmlns:a16="http://schemas.microsoft.com/office/drawing/2014/main" id="{B3ED31AD-2679-486B-A87F-BBF744B1AE1E}"/>
              </a:ext>
            </a:extLst>
          </p:cNvPr>
          <p:cNvPicPr>
            <a:picLocks noChangeAspect="1"/>
          </p:cNvPicPr>
          <p:nvPr/>
        </p:nvPicPr>
        <p:blipFill rotWithShape="1">
          <a:blip r:embed="rId3"/>
          <a:srcRect l="34829" t="16986" r="48630" b="31507"/>
          <a:stretch/>
        </p:blipFill>
        <p:spPr>
          <a:xfrm>
            <a:off x="7929964" y="782153"/>
            <a:ext cx="2692103" cy="4715358"/>
          </a:xfrm>
          <a:prstGeom prst="rect">
            <a:avLst/>
          </a:prstGeom>
          <a:effectLst>
            <a:glow rad="63500">
              <a:schemeClr val="bg1">
                <a:alpha val="40000"/>
              </a:schemeClr>
            </a:glow>
            <a:softEdge rad="76200"/>
          </a:effectLst>
        </p:spPr>
      </p:pic>
    </p:spTree>
    <p:extLst>
      <p:ext uri="{BB962C8B-B14F-4D97-AF65-F5344CB8AC3E}">
        <p14:creationId xmlns:p14="http://schemas.microsoft.com/office/powerpoint/2010/main" val="1727716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1713574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16058" y="247528"/>
            <a:ext cx="5618006" cy="7263527"/>
          </a:xfrm>
          <a:prstGeom prst="rect">
            <a:avLst/>
          </a:prstGeom>
          <a:noFill/>
        </p:spPr>
        <p:txBody>
          <a:bodyPr wrap="square" rtlCol="0" anchor="t">
            <a:spAutoFit/>
          </a:bodyPr>
          <a:lstStyle/>
          <a:p>
            <a:pPr lvl="0" algn="ctr"/>
            <a:r>
              <a:rPr lang="en-GB" sz="3200" dirty="0">
                <a:solidFill>
                  <a:schemeClr val="accent2">
                    <a:lumMod val="40000"/>
                    <a:lumOff val="60000"/>
                  </a:schemeClr>
                </a:solidFill>
              </a:rPr>
              <a:t>7</a:t>
            </a:r>
          </a:p>
          <a:p>
            <a:pPr lvl="0" algn="ctr"/>
            <a:r>
              <a:rPr lang="en-GB" sz="3200" dirty="0">
                <a:solidFill>
                  <a:schemeClr val="accent2">
                    <a:lumMod val="40000"/>
                    <a:lumOff val="60000"/>
                  </a:schemeClr>
                </a:solidFill>
              </a:rPr>
              <a:t>The Angel answers that she will conceive by the power of the Holy Spirit, and her Son will be called the Son of God.</a:t>
            </a:r>
            <a:endParaRPr lang="en-US" sz="3200" dirty="0">
              <a:solidFill>
                <a:schemeClr val="accent2">
                  <a:lumMod val="40000"/>
                  <a:lumOff val="60000"/>
                </a:schemeClr>
              </a:solidFill>
            </a:endParaRPr>
          </a:p>
          <a:p>
            <a:endParaRPr lang="en-GB" sz="3200" dirty="0">
              <a:latin typeface="Candara" panose="020E0502030303020204" pitchFamily="34" charset="0"/>
            </a:endParaRPr>
          </a:p>
          <a:p>
            <a:pPr algn="ctr"/>
            <a:r>
              <a:rPr lang="en-GB" sz="3200" dirty="0">
                <a:solidFill>
                  <a:schemeClr val="accent5">
                    <a:lumMod val="50000"/>
                  </a:schemeClr>
                </a:solidFill>
                <a:ea typeface="+mn-lt"/>
                <a:cs typeface="+mn-lt"/>
              </a:rPr>
              <a:t>Blessed Virgin, illuminate the minds of men and women engaged in scientific research, that they may find effective solutions to overcome this virus.</a:t>
            </a:r>
          </a:p>
          <a:p>
            <a:endParaRPr lang="en-GB" sz="3200" dirty="0">
              <a:latin typeface="Candara" panose="020E0502030303020204" pitchFamily="34" charset="0"/>
            </a:endParaRPr>
          </a:p>
          <a:p>
            <a:pPr lvl="0"/>
            <a:endParaRPr lang="en-GB" sz="3200" dirty="0">
              <a:latin typeface="Candara" panose="020E0502030303020204" pitchFamily="34" charset="0"/>
            </a:endParaRPr>
          </a:p>
          <a:p>
            <a:endParaRPr lang="en-GB" dirty="0"/>
          </a:p>
        </p:txBody>
      </p:sp>
      <p:cxnSp>
        <p:nvCxnSpPr>
          <p:cNvPr id="6" name="Straight Connector 5">
            <a:extLst>
              <a:ext uri="{FF2B5EF4-FFF2-40B4-BE49-F238E27FC236}">
                <a16:creationId xmlns:a16="http://schemas.microsoft.com/office/drawing/2014/main" id="{A6DFA0F8-9442-4772-A7D0-0D6576D5B8E0}"/>
              </a:ext>
            </a:extLst>
          </p:cNvPr>
          <p:cNvCxnSpPr/>
          <p:nvPr/>
        </p:nvCxnSpPr>
        <p:spPr>
          <a:xfrm>
            <a:off x="5950217"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303289" y="5570135"/>
            <a:ext cx="2790139" cy="246221"/>
          </a:xfrm>
          <a:prstGeom prst="rect">
            <a:avLst/>
          </a:prstGeom>
          <a:noFill/>
        </p:spPr>
        <p:txBody>
          <a:bodyPr wrap="square" rtlCol="0">
            <a:spAutoFit/>
          </a:bodyPr>
          <a:lstStyle/>
          <a:p>
            <a:r>
              <a:rPr lang="en-GB" sz="1000" i="1" dirty="0"/>
              <a:t>(Image: Claudio </a:t>
            </a:r>
            <a:r>
              <a:rPr lang="en-GB" sz="1000" i="1" dirty="0" err="1"/>
              <a:t>Sacchii</a:t>
            </a:r>
            <a:r>
              <a:rPr lang="en-GB" sz="1000" i="1" dirty="0"/>
              <a:t>)</a:t>
            </a:r>
            <a:endParaRPr lang="en-US" sz="1000" dirty="0"/>
          </a:p>
        </p:txBody>
      </p:sp>
      <p:pic>
        <p:nvPicPr>
          <p:cNvPr id="5" name="Picture 4">
            <a:extLst>
              <a:ext uri="{FF2B5EF4-FFF2-40B4-BE49-F238E27FC236}">
                <a16:creationId xmlns:a16="http://schemas.microsoft.com/office/drawing/2014/main" id="{B2118D8E-CF72-442B-A374-B6D1F96C3985}"/>
              </a:ext>
            </a:extLst>
          </p:cNvPr>
          <p:cNvPicPr>
            <a:picLocks noChangeAspect="1"/>
          </p:cNvPicPr>
          <p:nvPr/>
        </p:nvPicPr>
        <p:blipFill rotWithShape="1">
          <a:blip r:embed="rId3"/>
          <a:srcRect l="32363" t="27215" r="34015" b="30411"/>
          <a:stretch/>
        </p:blipFill>
        <p:spPr>
          <a:xfrm>
            <a:off x="6045219" y="1265128"/>
            <a:ext cx="5830723" cy="4133589"/>
          </a:xfrm>
          <a:prstGeom prst="rect">
            <a:avLst/>
          </a:prstGeom>
          <a:effectLst>
            <a:glow rad="63500">
              <a:schemeClr val="bg1">
                <a:alpha val="40000"/>
              </a:schemeClr>
            </a:glow>
            <a:softEdge rad="76200"/>
          </a:effectLst>
        </p:spPr>
      </p:pic>
    </p:spTree>
    <p:extLst>
      <p:ext uri="{BB962C8B-B14F-4D97-AF65-F5344CB8AC3E}">
        <p14:creationId xmlns:p14="http://schemas.microsoft.com/office/powerpoint/2010/main" val="3594345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465936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07DEA40-3000-4A2F-A02C-5CBCD65DCE8C}"/>
              </a:ext>
            </a:extLst>
          </p:cNvPr>
          <p:cNvCxnSpPr/>
          <p:nvPr/>
        </p:nvCxnSpPr>
        <p:spPr>
          <a:xfrm>
            <a:off x="6010925"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5577888-1F81-4EFC-80D1-F1E3BE21842B}"/>
              </a:ext>
            </a:extLst>
          </p:cNvPr>
          <p:cNvSpPr txBox="1"/>
          <p:nvPr/>
        </p:nvSpPr>
        <p:spPr>
          <a:xfrm>
            <a:off x="317364" y="156935"/>
            <a:ext cx="5693561" cy="1754326"/>
          </a:xfrm>
          <a:prstGeom prst="rect">
            <a:avLst/>
          </a:prstGeom>
          <a:noFill/>
        </p:spPr>
        <p:txBody>
          <a:bodyPr wrap="square" rtlCol="0">
            <a:spAutoFit/>
          </a:bodyPr>
          <a:lstStyle/>
          <a:p>
            <a:pPr lvl="0" algn="ctr"/>
            <a:r>
              <a:rPr lang="en-GB" sz="3000" dirty="0">
                <a:solidFill>
                  <a:schemeClr val="accent2">
                    <a:lumMod val="40000"/>
                    <a:lumOff val="60000"/>
                  </a:schemeClr>
                </a:solidFill>
                <a:latin typeface="Candara" panose="020E0502030303020204" pitchFamily="34" charset="0"/>
              </a:rPr>
              <a:t>8</a:t>
            </a:r>
          </a:p>
          <a:p>
            <a:pPr lvl="0" algn="ctr"/>
            <a:r>
              <a:rPr lang="en-GB" sz="3000" dirty="0">
                <a:solidFill>
                  <a:schemeClr val="accent2">
                    <a:lumMod val="40000"/>
                    <a:lumOff val="60000"/>
                  </a:schemeClr>
                </a:solidFill>
              </a:rPr>
              <a:t>The Incarnation awaits Mary’s consent.</a:t>
            </a:r>
          </a:p>
          <a:p>
            <a:endParaRPr lang="en-GB" dirty="0"/>
          </a:p>
        </p:txBody>
      </p:sp>
      <p:sp>
        <p:nvSpPr>
          <p:cNvPr id="2" name="Rectangle 1">
            <a:extLst>
              <a:ext uri="{FF2B5EF4-FFF2-40B4-BE49-F238E27FC236}">
                <a16:creationId xmlns:a16="http://schemas.microsoft.com/office/drawing/2014/main" id="{8CBC95E4-7BB8-4422-A7C6-AB62E0982444}"/>
              </a:ext>
            </a:extLst>
          </p:cNvPr>
          <p:cNvSpPr/>
          <p:nvPr/>
        </p:nvSpPr>
        <p:spPr>
          <a:xfrm>
            <a:off x="112296" y="2068196"/>
            <a:ext cx="6513094" cy="4524315"/>
          </a:xfrm>
          <a:prstGeom prst="rect">
            <a:avLst/>
          </a:prstGeom>
        </p:spPr>
        <p:txBody>
          <a:bodyPr wrap="square" anchor="t">
            <a:spAutoFit/>
          </a:bodyPr>
          <a:lstStyle/>
          <a:p>
            <a:pPr algn="ctr"/>
            <a:r>
              <a:rPr lang="en-GB" sz="3200" dirty="0">
                <a:solidFill>
                  <a:schemeClr val="accent5">
                    <a:lumMod val="50000"/>
                  </a:schemeClr>
                </a:solidFill>
                <a:ea typeface="+mn-lt"/>
                <a:cs typeface="+mn-lt"/>
              </a:rPr>
              <a:t>Beloved Mother, help us realize that we are all members of one great family and to recognise the bond that unites us, so that, in a spirit of fraternity and solidarity, we can help to alleviate countless situations of poverty and need.  Make us strong in faith, persevering in service, constant in prayer.</a:t>
            </a:r>
            <a:endParaRPr lang="en-US" sz="3200" dirty="0">
              <a:solidFill>
                <a:schemeClr val="accent5">
                  <a:lumMod val="50000"/>
                </a:schemeClr>
              </a:solidFill>
              <a:ea typeface="+mn-lt"/>
              <a:cs typeface="+mn-lt"/>
            </a:endParaRPr>
          </a:p>
        </p:txBody>
      </p:sp>
      <p:sp>
        <p:nvSpPr>
          <p:cNvPr id="3" name="TextBox 2"/>
          <p:cNvSpPr txBox="1"/>
          <p:nvPr/>
        </p:nvSpPr>
        <p:spPr>
          <a:xfrm>
            <a:off x="8975861" y="6069291"/>
            <a:ext cx="1345240" cy="523220"/>
          </a:xfrm>
          <a:prstGeom prst="rect">
            <a:avLst/>
          </a:prstGeom>
          <a:noFill/>
        </p:spPr>
        <p:txBody>
          <a:bodyPr wrap="none" rtlCol="0">
            <a:spAutoFit/>
          </a:bodyPr>
          <a:lstStyle/>
          <a:p>
            <a:r>
              <a:rPr lang="en-GB" sz="1000" i="1" dirty="0"/>
              <a:t>(Image:  Fra Angelico </a:t>
            </a:r>
            <a:r>
              <a:rPr lang="en-US" sz="1000" i="1" dirty="0"/>
              <a:t>)</a:t>
            </a:r>
          </a:p>
          <a:p>
            <a:endParaRPr lang="en-US" dirty="0"/>
          </a:p>
        </p:txBody>
      </p:sp>
      <p:pic>
        <p:nvPicPr>
          <p:cNvPr id="4" name="Picture 3">
            <a:extLst>
              <a:ext uri="{FF2B5EF4-FFF2-40B4-BE49-F238E27FC236}">
                <a16:creationId xmlns:a16="http://schemas.microsoft.com/office/drawing/2014/main" id="{671F47CA-C21B-4C9D-B2FA-42586CAE5200}"/>
              </a:ext>
            </a:extLst>
          </p:cNvPr>
          <p:cNvPicPr>
            <a:picLocks noChangeAspect="1"/>
          </p:cNvPicPr>
          <p:nvPr/>
        </p:nvPicPr>
        <p:blipFill rotWithShape="1">
          <a:blip r:embed="rId3"/>
          <a:srcRect l="32465" t="16804" r="33220" b="9224"/>
          <a:stretch/>
        </p:blipFill>
        <p:spPr>
          <a:xfrm>
            <a:off x="7112756" y="378358"/>
            <a:ext cx="4591730" cy="5567823"/>
          </a:xfrm>
          <a:prstGeom prst="rect">
            <a:avLst/>
          </a:prstGeom>
          <a:effectLst>
            <a:glow rad="114300">
              <a:schemeClr val="accent1">
                <a:lumMod val="20000"/>
                <a:lumOff val="80000"/>
                <a:alpha val="40000"/>
              </a:schemeClr>
            </a:glow>
            <a:softEdge rad="76200"/>
          </a:effectLst>
        </p:spPr>
      </p:pic>
    </p:spTree>
    <p:extLst>
      <p:ext uri="{BB962C8B-B14F-4D97-AF65-F5344CB8AC3E}">
        <p14:creationId xmlns:p14="http://schemas.microsoft.com/office/powerpoint/2010/main" val="375717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7494105" y="432594"/>
            <a:ext cx="4494608" cy="5992811"/>
          </a:xfrm>
          <a:prstGeom prst="rect">
            <a:avLst/>
          </a:prstGeom>
          <a:noFill/>
          <a:effectLst>
            <a:glow rad="88900">
              <a:schemeClr val="accent1">
                <a:lumMod val="20000"/>
                <a:lumOff val="80000"/>
                <a:alpha val="40000"/>
              </a:schemeClr>
            </a:glow>
            <a:softEdge rad="50800"/>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4294967295"/>
          </p:nvPr>
        </p:nvSpPr>
        <p:spPr>
          <a:xfrm>
            <a:off x="0" y="3494088"/>
            <a:ext cx="2835275" cy="2322512"/>
          </a:xfrm>
        </p:spPr>
        <p:txBody>
          <a:bodyPr/>
          <a:lstStyle/>
          <a:p>
            <a:r>
              <a:rPr lang="en-GB" dirty="0"/>
              <a:t>- </a:t>
            </a:r>
          </a:p>
        </p:txBody>
      </p:sp>
      <p:sp>
        <p:nvSpPr>
          <p:cNvPr id="2" name="TextBox 1">
            <a:extLst>
              <a:ext uri="{FF2B5EF4-FFF2-40B4-BE49-F238E27FC236}">
                <a16:creationId xmlns:a16="http://schemas.microsoft.com/office/drawing/2014/main" id="{64F171AF-D9B7-4CC8-8013-869D6744705A}"/>
              </a:ext>
            </a:extLst>
          </p:cNvPr>
          <p:cNvSpPr txBox="1"/>
          <p:nvPr/>
        </p:nvSpPr>
        <p:spPr>
          <a:xfrm>
            <a:off x="358587" y="699247"/>
            <a:ext cx="6263885" cy="1538883"/>
          </a:xfrm>
          <a:prstGeom prst="rect">
            <a:avLst/>
          </a:prstGeom>
          <a:noFill/>
        </p:spPr>
        <p:txBody>
          <a:bodyPr wrap="square" rtlCol="0" anchor="t">
            <a:spAutoFit/>
          </a:bodyPr>
          <a:lstStyle/>
          <a:p>
            <a:endParaRPr lang="en-GB" sz="4400" dirty="0">
              <a:solidFill>
                <a:schemeClr val="bg1"/>
              </a:solidFill>
              <a:latin typeface="Candara" panose="020E0502030303020204" pitchFamily="34" charset="0"/>
            </a:endParaRPr>
          </a:p>
          <a:p>
            <a:endParaRPr lang="en-GB" sz="3200" dirty="0">
              <a:latin typeface="Candara" panose="020E0502030303020204" pitchFamily="34" charset="0"/>
            </a:endParaRPr>
          </a:p>
          <a:p>
            <a:endParaRPr lang="en-GB" dirty="0"/>
          </a:p>
        </p:txBody>
      </p:sp>
      <p:sp>
        <p:nvSpPr>
          <p:cNvPr id="3" name="TextBox 2">
            <a:extLst>
              <a:ext uri="{FF2B5EF4-FFF2-40B4-BE49-F238E27FC236}">
                <a16:creationId xmlns:a16="http://schemas.microsoft.com/office/drawing/2014/main" id="{80847DBE-3995-4A7D-88A5-606FA61B670D}"/>
              </a:ext>
            </a:extLst>
          </p:cNvPr>
          <p:cNvSpPr txBox="1"/>
          <p:nvPr/>
        </p:nvSpPr>
        <p:spPr>
          <a:xfrm>
            <a:off x="877282" y="939775"/>
            <a:ext cx="5907495" cy="5509200"/>
          </a:xfrm>
          <a:prstGeom prst="rect">
            <a:avLst/>
          </a:prstGeom>
          <a:noFill/>
        </p:spPr>
        <p:txBody>
          <a:bodyPr wrap="square" rtlCol="0" anchor="t">
            <a:spAutoFit/>
          </a:bodyPr>
          <a:lstStyle/>
          <a:p>
            <a:pPr algn="ctr"/>
            <a:r>
              <a:rPr lang="en-GB" sz="4000" dirty="0">
                <a:solidFill>
                  <a:schemeClr val="bg1"/>
                </a:solidFill>
                <a:ea typeface="+mn-lt"/>
                <a:cs typeface="+mn-lt"/>
              </a:rPr>
              <a:t>"Contemplating the face of Christ with the heart of Mary, our mother, will make us even more united as a spiritual family and will help us overcome this time of trial."</a:t>
            </a:r>
            <a:br>
              <a:rPr lang="en-GB" sz="3600" dirty="0"/>
            </a:br>
            <a:endParaRPr lang="en-GB" sz="3600" dirty="0"/>
          </a:p>
          <a:p>
            <a:pPr algn="r"/>
            <a:r>
              <a:rPr lang="en-GB" sz="3600" dirty="0">
                <a:solidFill>
                  <a:srgbClr val="FFFF00"/>
                </a:solidFill>
              </a:rPr>
              <a:t>Pope Francis (May 2020)</a:t>
            </a:r>
            <a:endParaRPr lang="en-GB" sz="1200" dirty="0">
              <a:solidFill>
                <a:srgbClr val="FFFF00"/>
              </a:solidFill>
            </a:endParaRPr>
          </a:p>
        </p:txBody>
      </p:sp>
    </p:spTree>
    <p:extLst>
      <p:ext uri="{BB962C8B-B14F-4D97-AF65-F5344CB8AC3E}">
        <p14:creationId xmlns:p14="http://schemas.microsoft.com/office/powerpoint/2010/main" val="173837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13425549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58588" y="319983"/>
            <a:ext cx="6347012" cy="6740307"/>
          </a:xfrm>
          <a:prstGeom prst="rect">
            <a:avLst/>
          </a:prstGeom>
          <a:noFill/>
        </p:spPr>
        <p:txBody>
          <a:bodyPr wrap="square" rtlCol="0" anchor="t">
            <a:spAutoFit/>
          </a:bodyPr>
          <a:lstStyle/>
          <a:p>
            <a:pPr lvl="0" algn="ctr"/>
            <a:r>
              <a:rPr lang="en-GB" sz="3200" i="1" dirty="0">
                <a:solidFill>
                  <a:schemeClr val="accent2">
                    <a:lumMod val="40000"/>
                    <a:lumOff val="60000"/>
                  </a:schemeClr>
                </a:solidFill>
                <a:latin typeface="+mj-lt"/>
              </a:rPr>
              <a:t>9</a:t>
            </a:r>
          </a:p>
          <a:p>
            <a:pPr lvl="0" algn="ctr"/>
            <a:r>
              <a:rPr lang="en-GB" sz="3200" dirty="0">
                <a:solidFill>
                  <a:schemeClr val="accent2">
                    <a:lumMod val="40000"/>
                    <a:lumOff val="60000"/>
                  </a:schemeClr>
                </a:solidFill>
                <a:latin typeface="+mj-lt"/>
              </a:rPr>
              <a:t>Mary answers: Behold the handmaid of the Lord. Be it done unto me according to your word.</a:t>
            </a:r>
          </a:p>
          <a:p>
            <a:endParaRPr lang="en-GB" sz="3200" dirty="0">
              <a:solidFill>
                <a:srgbClr val="50535A"/>
              </a:solidFill>
              <a:latin typeface="proxima-nova"/>
              <a:ea typeface="+mn-lt"/>
              <a:cs typeface="+mn-lt"/>
            </a:endParaRPr>
          </a:p>
          <a:p>
            <a:pPr algn="ctr"/>
            <a:r>
              <a:rPr lang="en-GB" sz="3200" dirty="0">
                <a:solidFill>
                  <a:schemeClr val="accent5">
                    <a:lumMod val="50000"/>
                  </a:schemeClr>
                </a:solidFill>
                <a:latin typeface="Candara"/>
                <a:ea typeface="+mn-lt"/>
                <a:cs typeface="+mn-lt"/>
              </a:rPr>
              <a:t>Support national leaders, that with wisdom and generosity they may come to the aid of those lacking the basic necessities of life and may devise social and economic solutions inspired by farsightedness and solidarity.</a:t>
            </a:r>
            <a:endParaRPr lang="en-GB" sz="3200" dirty="0">
              <a:solidFill>
                <a:schemeClr val="accent5">
                  <a:lumMod val="50000"/>
                </a:schemeClr>
              </a:solidFill>
              <a:ea typeface="+mn-lt"/>
              <a:cs typeface="+mn-lt"/>
            </a:endParaRPr>
          </a:p>
          <a:p>
            <a:endParaRPr lang="en-GB" sz="3000" dirty="0">
              <a:solidFill>
                <a:schemeClr val="accent5">
                  <a:lumMod val="50000"/>
                </a:schemeClr>
              </a:solidFill>
              <a:latin typeface="proxima-nova"/>
              <a:ea typeface="+mn-lt"/>
              <a:cs typeface="+mn-lt"/>
            </a:endParaRPr>
          </a:p>
          <a:p>
            <a:endParaRPr lang="en-GB" dirty="0">
              <a:ea typeface="+mn-lt"/>
              <a:cs typeface="+mn-lt"/>
            </a:endParaRPr>
          </a:p>
        </p:txBody>
      </p:sp>
      <p:cxnSp>
        <p:nvCxnSpPr>
          <p:cNvPr id="6" name="Straight Connector 5">
            <a:extLst>
              <a:ext uri="{FF2B5EF4-FFF2-40B4-BE49-F238E27FC236}">
                <a16:creationId xmlns:a16="http://schemas.microsoft.com/office/drawing/2014/main" id="{E48B8096-D6AD-498D-B80B-1420A2350970}"/>
              </a:ext>
            </a:extLst>
          </p:cNvPr>
          <p:cNvCxnSpPr/>
          <p:nvPr/>
        </p:nvCxnSpPr>
        <p:spPr>
          <a:xfrm>
            <a:off x="6010893"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496930" y="5960824"/>
            <a:ext cx="3517900" cy="523220"/>
          </a:xfrm>
          <a:prstGeom prst="rect">
            <a:avLst/>
          </a:prstGeom>
          <a:noFill/>
        </p:spPr>
        <p:txBody>
          <a:bodyPr wrap="square" rtlCol="0">
            <a:spAutoFit/>
          </a:bodyPr>
          <a:lstStyle/>
          <a:p>
            <a:r>
              <a:rPr lang="en-GB" sz="1000" i="1" dirty="0"/>
              <a:t>(Image:  Anthony van Dyck) </a:t>
            </a:r>
            <a:r>
              <a:rPr lang="en-GB" sz="1000" dirty="0"/>
              <a:t> </a:t>
            </a:r>
            <a:endParaRPr lang="en-US" sz="1000" i="1" dirty="0"/>
          </a:p>
          <a:p>
            <a:endParaRPr lang="en-US" dirty="0"/>
          </a:p>
        </p:txBody>
      </p:sp>
      <p:pic>
        <p:nvPicPr>
          <p:cNvPr id="5" name="Picture 4">
            <a:extLst>
              <a:ext uri="{FF2B5EF4-FFF2-40B4-BE49-F238E27FC236}">
                <a16:creationId xmlns:a16="http://schemas.microsoft.com/office/drawing/2014/main" id="{427BD3BF-E8BD-422C-862D-201CF5CB04C0}"/>
              </a:ext>
            </a:extLst>
          </p:cNvPr>
          <p:cNvPicPr>
            <a:picLocks noChangeAspect="1"/>
          </p:cNvPicPr>
          <p:nvPr/>
        </p:nvPicPr>
        <p:blipFill rotWithShape="1">
          <a:blip r:embed="rId3"/>
          <a:srcRect l="32979" t="16621" r="33939" b="11266"/>
          <a:stretch/>
        </p:blipFill>
        <p:spPr>
          <a:xfrm>
            <a:off x="7064680" y="524315"/>
            <a:ext cx="4376680" cy="5366424"/>
          </a:xfrm>
          <a:prstGeom prst="rect">
            <a:avLst/>
          </a:prstGeom>
          <a:effectLst>
            <a:glow rad="88900">
              <a:schemeClr val="bg1">
                <a:alpha val="40000"/>
              </a:schemeClr>
            </a:glow>
            <a:softEdge rad="76200"/>
          </a:effectLst>
        </p:spPr>
      </p:pic>
    </p:spTree>
    <p:extLst>
      <p:ext uri="{BB962C8B-B14F-4D97-AF65-F5344CB8AC3E}">
        <p14:creationId xmlns:p14="http://schemas.microsoft.com/office/powerpoint/2010/main" val="1695362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2530195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FE25D63-2706-4018-B664-C5A12DB44CA1}"/>
              </a:ext>
            </a:extLst>
          </p:cNvPr>
          <p:cNvCxnSpPr/>
          <p:nvPr/>
        </p:nvCxnSpPr>
        <p:spPr>
          <a:xfrm>
            <a:off x="5979032" y="-1"/>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65F17F-E742-452C-8A37-80E61D8252E5}"/>
              </a:ext>
            </a:extLst>
          </p:cNvPr>
          <p:cNvSpPr txBox="1"/>
          <p:nvPr/>
        </p:nvSpPr>
        <p:spPr>
          <a:xfrm>
            <a:off x="340232" y="445412"/>
            <a:ext cx="6718294" cy="6370975"/>
          </a:xfrm>
          <a:prstGeom prst="rect">
            <a:avLst/>
          </a:prstGeom>
          <a:noFill/>
        </p:spPr>
        <p:txBody>
          <a:bodyPr wrap="square" rtlCol="0" anchor="t">
            <a:spAutoFit/>
          </a:bodyPr>
          <a:lstStyle/>
          <a:p>
            <a:pPr lvl="0" algn="ctr"/>
            <a:r>
              <a:rPr lang="en-GB" sz="3200" i="1" dirty="0">
                <a:solidFill>
                  <a:schemeClr val="accent2">
                    <a:lumMod val="40000"/>
                    <a:lumOff val="60000"/>
                  </a:schemeClr>
                </a:solidFill>
              </a:rPr>
              <a:t>10</a:t>
            </a:r>
          </a:p>
          <a:p>
            <a:pPr lvl="0" algn="ctr"/>
            <a:r>
              <a:rPr lang="en-GB" sz="3200" i="1" dirty="0">
                <a:solidFill>
                  <a:schemeClr val="accent2">
                    <a:lumMod val="40000"/>
                    <a:lumOff val="60000"/>
                  </a:schemeClr>
                </a:solidFill>
              </a:rPr>
              <a:t> </a:t>
            </a:r>
            <a:r>
              <a:rPr lang="en-GB" sz="3200" dirty="0">
                <a:solidFill>
                  <a:schemeClr val="accent2">
                    <a:lumMod val="40000"/>
                    <a:lumOff val="60000"/>
                  </a:schemeClr>
                </a:solidFill>
              </a:rPr>
              <a:t>The Word was made flesh and dwelt among us.</a:t>
            </a:r>
          </a:p>
          <a:p>
            <a:pPr lvl="0"/>
            <a:endParaRPr lang="en-GB" sz="3200" dirty="0">
              <a:solidFill>
                <a:srgbClr val="FF0000"/>
              </a:solidFill>
            </a:endParaRPr>
          </a:p>
          <a:p>
            <a:pPr algn="ctr"/>
            <a:r>
              <a:rPr lang="en-GB" sz="3200" dirty="0">
                <a:solidFill>
                  <a:schemeClr val="accent5">
                    <a:lumMod val="50000"/>
                  </a:schemeClr>
                </a:solidFill>
              </a:rPr>
              <a:t>Mary, Consolation of the afflicted, embrace all your children in distress and pray that God will stretch out his all-powerful hand and free us from this terrible pandemic, so that life can serenely resume its normal course.</a:t>
            </a:r>
            <a:endParaRPr lang="en-GB" sz="3200" dirty="0">
              <a:solidFill>
                <a:schemeClr val="accent5">
                  <a:lumMod val="50000"/>
                </a:schemeClr>
              </a:solidFill>
              <a:ea typeface="+mn-lt"/>
              <a:cs typeface="+mn-lt"/>
            </a:endParaRPr>
          </a:p>
          <a:p>
            <a:endParaRPr lang="en-GB" sz="2800" dirty="0">
              <a:ea typeface="+mn-lt"/>
              <a:cs typeface="+mn-lt"/>
            </a:endParaRPr>
          </a:p>
          <a:p>
            <a:pPr lvl="0"/>
            <a:endParaRPr lang="en-GB" sz="2800" dirty="0">
              <a:solidFill>
                <a:srgbClr val="0070C0"/>
              </a:solidFill>
              <a:latin typeface="Candara" panose="020E0502030303020204" pitchFamily="34" charset="0"/>
            </a:endParaRPr>
          </a:p>
        </p:txBody>
      </p:sp>
      <p:sp>
        <p:nvSpPr>
          <p:cNvPr id="2" name="TextBox 1"/>
          <p:cNvSpPr txBox="1"/>
          <p:nvPr/>
        </p:nvSpPr>
        <p:spPr>
          <a:xfrm>
            <a:off x="8411315" y="6334779"/>
            <a:ext cx="2230098" cy="523220"/>
          </a:xfrm>
          <a:prstGeom prst="rect">
            <a:avLst/>
          </a:prstGeom>
          <a:noFill/>
        </p:spPr>
        <p:txBody>
          <a:bodyPr wrap="none" rtlCol="0">
            <a:spAutoFit/>
          </a:bodyPr>
          <a:lstStyle/>
          <a:p>
            <a:r>
              <a:rPr lang="en-GB" sz="1000" i="1" dirty="0"/>
              <a:t>(Image:  William-Adolphe Bouguereau </a:t>
            </a:r>
            <a:r>
              <a:rPr lang="en-US" sz="1000" i="1" dirty="0"/>
              <a:t>)</a:t>
            </a:r>
          </a:p>
          <a:p>
            <a:endParaRPr lang="en-US" dirty="0"/>
          </a:p>
        </p:txBody>
      </p:sp>
      <p:pic>
        <p:nvPicPr>
          <p:cNvPr id="3" name="Picture 2">
            <a:extLst>
              <a:ext uri="{FF2B5EF4-FFF2-40B4-BE49-F238E27FC236}">
                <a16:creationId xmlns:a16="http://schemas.microsoft.com/office/drawing/2014/main" id="{7105835F-8847-4079-8E3D-8444C6270506}"/>
              </a:ext>
            </a:extLst>
          </p:cNvPr>
          <p:cNvPicPr>
            <a:picLocks noChangeAspect="1"/>
          </p:cNvPicPr>
          <p:nvPr/>
        </p:nvPicPr>
        <p:blipFill rotWithShape="1">
          <a:blip r:embed="rId3"/>
          <a:srcRect l="36986" t="15707" r="37946" b="11964"/>
          <a:stretch/>
        </p:blipFill>
        <p:spPr>
          <a:xfrm>
            <a:off x="7552996" y="139687"/>
            <a:ext cx="3688059" cy="5985540"/>
          </a:xfrm>
          <a:prstGeom prst="rect">
            <a:avLst/>
          </a:prstGeom>
          <a:effectLst>
            <a:glow rad="88900">
              <a:schemeClr val="bg1">
                <a:alpha val="40000"/>
              </a:schemeClr>
            </a:glow>
            <a:softEdge rad="76200"/>
          </a:effectLst>
        </p:spPr>
      </p:pic>
    </p:spTree>
    <p:extLst>
      <p:ext uri="{BB962C8B-B14F-4D97-AF65-F5344CB8AC3E}">
        <p14:creationId xmlns:p14="http://schemas.microsoft.com/office/powerpoint/2010/main" val="2496951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4063141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449178" y="1387361"/>
            <a:ext cx="6192253" cy="5232202"/>
          </a:xfrm>
          <a:prstGeom prst="rect">
            <a:avLst/>
          </a:prstGeom>
          <a:noFill/>
        </p:spPr>
        <p:txBody>
          <a:bodyPr wrap="square" rtlCol="0" anchor="t">
            <a:spAutoFit/>
          </a:bodyPr>
          <a:lstStyle/>
          <a:p>
            <a:pPr algn="ctr"/>
            <a:r>
              <a:rPr lang="en-GB" sz="3600" dirty="0">
                <a:solidFill>
                  <a:schemeClr val="bg1"/>
                </a:solidFill>
                <a:ea typeface="+mn-lt"/>
                <a:cs typeface="+mn-lt"/>
              </a:rPr>
              <a:t>To you, who shine on our journey as a sign of salvation and hope, do we entrust ourselves, O Clement, O Loving, O Sweet Virgin Mary.  </a:t>
            </a:r>
          </a:p>
          <a:p>
            <a:pPr algn="ctr"/>
            <a:r>
              <a:rPr lang="en-GB" sz="3600" dirty="0">
                <a:solidFill>
                  <a:schemeClr val="bg1"/>
                </a:solidFill>
                <a:ea typeface="+mn-lt"/>
                <a:cs typeface="+mn-lt"/>
              </a:rPr>
              <a:t>Amen.</a:t>
            </a:r>
            <a:endParaRPr lang="en-US" sz="3600" dirty="0">
              <a:solidFill>
                <a:schemeClr val="bg1"/>
              </a:solidFill>
              <a:ea typeface="+mn-lt"/>
              <a:cs typeface="+mn-lt"/>
            </a:endParaRPr>
          </a:p>
          <a:p>
            <a:pPr algn="ctr"/>
            <a:br>
              <a:rPr lang="en-US" dirty="0"/>
            </a:br>
            <a:endParaRPr lang="en-US" dirty="0"/>
          </a:p>
          <a:p>
            <a:pPr algn="ctr"/>
            <a:endParaRPr lang="en-GB" sz="3200" dirty="0">
              <a:latin typeface="Candara" panose="020E0502030303020204" pitchFamily="34" charset="0"/>
            </a:endParaRPr>
          </a:p>
          <a:p>
            <a:pPr algn="ctr"/>
            <a:endParaRPr lang="en-GB" sz="3200" dirty="0">
              <a:latin typeface="Candara" panose="020E0502030303020204" pitchFamily="34" charset="0"/>
            </a:endParaRPr>
          </a:p>
          <a:p>
            <a:pPr algn="ctr"/>
            <a:endParaRPr lang="en-GB" dirty="0"/>
          </a:p>
        </p:txBody>
      </p:sp>
      <p:cxnSp>
        <p:nvCxnSpPr>
          <p:cNvPr id="8" name="Straight Connector 7">
            <a:extLst>
              <a:ext uri="{FF2B5EF4-FFF2-40B4-BE49-F238E27FC236}">
                <a16:creationId xmlns:a16="http://schemas.microsoft.com/office/drawing/2014/main" id="{B04160B2-7170-48A0-9854-D11E6FE14DFC}"/>
              </a:ext>
            </a:extLst>
          </p:cNvPr>
          <p:cNvCxnSpPr/>
          <p:nvPr/>
        </p:nvCxnSpPr>
        <p:spPr>
          <a:xfrm>
            <a:off x="5904614"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464020" y="6181489"/>
            <a:ext cx="1571264" cy="261610"/>
          </a:xfrm>
          <a:prstGeom prst="rect">
            <a:avLst/>
          </a:prstGeom>
          <a:noFill/>
        </p:spPr>
        <p:txBody>
          <a:bodyPr wrap="none" rtlCol="0">
            <a:spAutoFit/>
          </a:bodyPr>
          <a:lstStyle/>
          <a:p>
            <a:r>
              <a:rPr lang="en-GB" sz="1100" i="1" dirty="0"/>
              <a:t>(Image:  Hans Memling )</a:t>
            </a:r>
            <a:endParaRPr lang="en-US" sz="1100" i="1" dirty="0"/>
          </a:p>
        </p:txBody>
      </p:sp>
      <p:pic>
        <p:nvPicPr>
          <p:cNvPr id="4" name="Picture 3">
            <a:extLst>
              <a:ext uri="{FF2B5EF4-FFF2-40B4-BE49-F238E27FC236}">
                <a16:creationId xmlns:a16="http://schemas.microsoft.com/office/drawing/2014/main" id="{252785FB-3EC2-4612-BF80-265286F8444B}"/>
              </a:ext>
            </a:extLst>
          </p:cNvPr>
          <p:cNvPicPr>
            <a:picLocks noChangeAspect="1"/>
          </p:cNvPicPr>
          <p:nvPr/>
        </p:nvPicPr>
        <p:blipFill rotWithShape="1">
          <a:blip r:embed="rId3"/>
          <a:srcRect l="33390" t="15629" r="34658" b="11599"/>
          <a:stretch/>
        </p:blipFill>
        <p:spPr>
          <a:xfrm>
            <a:off x="7100635" y="545706"/>
            <a:ext cx="4298035" cy="5506380"/>
          </a:xfrm>
          <a:prstGeom prst="rect">
            <a:avLst/>
          </a:prstGeom>
          <a:effectLst>
            <a:glow rad="88900">
              <a:schemeClr val="bg1">
                <a:alpha val="40000"/>
              </a:schemeClr>
            </a:glow>
            <a:softEdge rad="76200"/>
          </a:effectLst>
        </p:spPr>
      </p:pic>
    </p:spTree>
    <p:extLst>
      <p:ext uri="{BB962C8B-B14F-4D97-AF65-F5344CB8AC3E}">
        <p14:creationId xmlns:p14="http://schemas.microsoft.com/office/powerpoint/2010/main" val="1453551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4122135" y="218661"/>
            <a:ext cx="7826673" cy="6420678"/>
          </a:xfrm>
          <a:prstGeom prst="rect">
            <a:avLst/>
          </a:prstGeom>
          <a:noFill/>
          <a:effectLst>
            <a:glow rad="127000">
              <a:schemeClr val="bg2"/>
            </a:glow>
            <a:softEdge rad="1143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3846" y="1691021"/>
            <a:ext cx="3890751" cy="3816429"/>
          </a:xfrm>
          <a:prstGeom prst="rect">
            <a:avLst/>
          </a:prstGeom>
          <a:noFill/>
        </p:spPr>
        <p:txBody>
          <a:bodyPr wrap="square" rtlCol="0" anchor="t">
            <a:spAutoFit/>
          </a:bodyPr>
          <a:lstStyle/>
          <a:p>
            <a:pPr algn="ctr"/>
            <a:r>
              <a:rPr lang="en-GB" sz="2400" dirty="0">
                <a:solidFill>
                  <a:schemeClr val="bg1"/>
                </a:solidFill>
                <a:latin typeface="Candara"/>
              </a:rPr>
              <a:t>Glory be to the Father</a:t>
            </a:r>
            <a:endParaRPr lang="en-US" sz="2400" dirty="0">
              <a:solidFill>
                <a:schemeClr val="bg1"/>
              </a:solidFill>
              <a:latin typeface="Candara"/>
              <a:ea typeface="+mn-lt"/>
              <a:cs typeface="+mn-lt"/>
            </a:endParaRPr>
          </a:p>
          <a:p>
            <a:pPr algn="ctr"/>
            <a:r>
              <a:rPr lang="en-GB" sz="2400" dirty="0">
                <a:solidFill>
                  <a:schemeClr val="bg1"/>
                </a:solidFill>
                <a:latin typeface="Candara"/>
              </a:rPr>
              <a:t>and to the Son</a:t>
            </a:r>
            <a:endParaRPr lang="en-US" sz="2400" dirty="0">
              <a:solidFill>
                <a:schemeClr val="bg1"/>
              </a:solidFill>
              <a:ea typeface="+mn-lt"/>
              <a:cs typeface="+mn-lt"/>
            </a:endParaRPr>
          </a:p>
          <a:p>
            <a:pPr algn="ctr"/>
            <a:r>
              <a:rPr lang="en-GB" sz="2400" dirty="0">
                <a:solidFill>
                  <a:schemeClr val="bg1"/>
                </a:solidFill>
                <a:latin typeface="Candara"/>
              </a:rPr>
              <a:t>and to the Holy Spirit;</a:t>
            </a:r>
            <a:endParaRPr lang="en-US" sz="2400" dirty="0">
              <a:solidFill>
                <a:schemeClr val="bg1"/>
              </a:solidFill>
              <a:ea typeface="+mn-lt"/>
              <a:cs typeface="+mn-lt"/>
            </a:endParaRPr>
          </a:p>
          <a:p>
            <a:pPr algn="ctr"/>
            <a:r>
              <a:rPr lang="en-GB" sz="2400" dirty="0">
                <a:solidFill>
                  <a:schemeClr val="bg1"/>
                </a:solidFill>
                <a:latin typeface="Candara"/>
              </a:rPr>
              <a:t>as it was in the beginning</a:t>
            </a:r>
            <a:endParaRPr lang="en-US" sz="2400" dirty="0">
              <a:solidFill>
                <a:schemeClr val="bg1"/>
              </a:solidFill>
              <a:ea typeface="+mn-lt"/>
              <a:cs typeface="+mn-lt"/>
            </a:endParaRPr>
          </a:p>
          <a:p>
            <a:pPr algn="ctr"/>
            <a:r>
              <a:rPr lang="en-GB" sz="2400" dirty="0">
                <a:solidFill>
                  <a:schemeClr val="bg1"/>
                </a:solidFill>
                <a:latin typeface="Candara"/>
              </a:rPr>
              <a:t>is now and ever shall be</a:t>
            </a:r>
            <a:endParaRPr lang="en-US" sz="2400" dirty="0">
              <a:solidFill>
                <a:schemeClr val="bg1"/>
              </a:solidFill>
              <a:ea typeface="+mn-lt"/>
              <a:cs typeface="+mn-lt"/>
            </a:endParaRPr>
          </a:p>
          <a:p>
            <a:pPr algn="ctr"/>
            <a:r>
              <a:rPr lang="en-GB" sz="2400" dirty="0">
                <a:solidFill>
                  <a:schemeClr val="bg1"/>
                </a:solidFill>
                <a:latin typeface="Candara"/>
              </a:rPr>
              <a:t>world without end.</a:t>
            </a:r>
            <a:endParaRPr lang="en-US" sz="2400" dirty="0">
              <a:solidFill>
                <a:schemeClr val="bg1"/>
              </a:solidFill>
              <a:latin typeface="Candara"/>
              <a:ea typeface="+mn-lt"/>
              <a:cs typeface="+mn-lt"/>
            </a:endParaRPr>
          </a:p>
          <a:p>
            <a:pPr algn="ctr"/>
            <a:r>
              <a:rPr lang="en-GB" sz="2400" dirty="0">
                <a:solidFill>
                  <a:schemeClr val="bg1"/>
                </a:solidFill>
                <a:latin typeface="Candara"/>
              </a:rPr>
              <a:t>Amen.</a:t>
            </a:r>
            <a:endParaRPr lang="en-GB" sz="2400" dirty="0">
              <a:solidFill>
                <a:schemeClr val="bg1"/>
              </a:solidFill>
              <a:latin typeface="Candara"/>
              <a:ea typeface="+mn-lt"/>
              <a:cs typeface="+mn-lt"/>
            </a:endParaRPr>
          </a:p>
          <a:p>
            <a:endParaRPr lang="en-GB" sz="2400" b="1" i="1" dirty="0">
              <a:solidFill>
                <a:schemeClr val="tx2">
                  <a:lumMod val="10000"/>
                  <a:lumOff val="90000"/>
                </a:schemeClr>
              </a:solidFill>
              <a:latin typeface="Candara" panose="020E0502030303020204" pitchFamily="34" charset="0"/>
            </a:endParaRPr>
          </a:p>
          <a:p>
            <a:endParaRPr lang="en-GB" sz="3200" dirty="0">
              <a:solidFill>
                <a:schemeClr val="bg1"/>
              </a:solidFill>
              <a:latin typeface="Candara" panose="020E0502030303020204" pitchFamily="34" charset="0"/>
            </a:endParaRPr>
          </a:p>
          <a:p>
            <a:endParaRPr lang="en-GB" dirty="0"/>
          </a:p>
        </p:txBody>
      </p:sp>
    </p:spTree>
    <p:extLst>
      <p:ext uri="{BB962C8B-B14F-4D97-AF65-F5344CB8AC3E}">
        <p14:creationId xmlns:p14="http://schemas.microsoft.com/office/powerpoint/2010/main" val="3396823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12295" y="-202764"/>
            <a:ext cx="7170821" cy="7571303"/>
          </a:xfrm>
          <a:prstGeom prst="rect">
            <a:avLst/>
          </a:prstGeom>
          <a:noFill/>
        </p:spPr>
        <p:txBody>
          <a:bodyPr wrap="square" rtlCol="0" anchor="t">
            <a:spAutoFit/>
          </a:bodyPr>
          <a:lstStyle/>
          <a:p>
            <a:endParaRPr lang="en-GB" sz="3200" i="1" dirty="0">
              <a:solidFill>
                <a:srgbClr val="000000"/>
              </a:solidFill>
              <a:latin typeface="Candara" panose="020E0502030303020204" pitchFamily="34" charset="0"/>
            </a:endParaRPr>
          </a:p>
          <a:p>
            <a:pPr algn="ctr"/>
            <a:r>
              <a:rPr lang="en-GB" sz="3200" dirty="0">
                <a:solidFill>
                  <a:schemeClr val="bg1"/>
                </a:solidFill>
                <a:ea typeface="+mn-lt"/>
                <a:cs typeface="+mn-lt"/>
              </a:rPr>
              <a:t>Our Lady, Queen of Peace, </a:t>
            </a:r>
          </a:p>
          <a:p>
            <a:pPr algn="ctr"/>
            <a:r>
              <a:rPr lang="en-GB" sz="3200" dirty="0">
                <a:solidFill>
                  <a:schemeClr val="bg1"/>
                </a:solidFill>
                <a:ea typeface="+mn-lt"/>
                <a:cs typeface="+mn-lt"/>
              </a:rPr>
              <a:t>pray for us.</a:t>
            </a:r>
            <a:br>
              <a:rPr lang="en-GB" sz="3200" dirty="0">
                <a:solidFill>
                  <a:schemeClr val="bg1"/>
                </a:solidFill>
                <a:ea typeface="+mn-lt"/>
                <a:cs typeface="+mn-lt"/>
              </a:rPr>
            </a:br>
            <a:r>
              <a:rPr lang="en-GB" sz="3200" dirty="0">
                <a:solidFill>
                  <a:schemeClr val="bg1"/>
                </a:solidFill>
                <a:ea typeface="+mn-lt"/>
                <a:cs typeface="+mn-lt"/>
              </a:rPr>
              <a:t>Our Lady, Comforter of the Afflicted, pray for us.</a:t>
            </a:r>
            <a:br>
              <a:rPr lang="en-GB" sz="3200" dirty="0">
                <a:solidFill>
                  <a:schemeClr val="bg1"/>
                </a:solidFill>
                <a:ea typeface="+mn-lt"/>
                <a:cs typeface="+mn-lt"/>
              </a:rPr>
            </a:br>
            <a:r>
              <a:rPr lang="en-GB" sz="3200" dirty="0">
                <a:solidFill>
                  <a:schemeClr val="bg1"/>
                </a:solidFill>
                <a:ea typeface="+mn-lt"/>
                <a:cs typeface="+mn-lt"/>
              </a:rPr>
              <a:t>Our Lady, Help of Christians, </a:t>
            </a:r>
          </a:p>
          <a:p>
            <a:pPr algn="ctr"/>
            <a:r>
              <a:rPr lang="en-GB" sz="3200" dirty="0">
                <a:solidFill>
                  <a:schemeClr val="bg1"/>
                </a:solidFill>
                <a:ea typeface="+mn-lt"/>
                <a:cs typeface="+mn-lt"/>
              </a:rPr>
              <a:t>pray for us.</a:t>
            </a:r>
            <a:br>
              <a:rPr lang="en-GB" sz="3200" dirty="0">
                <a:solidFill>
                  <a:schemeClr val="bg1"/>
                </a:solidFill>
                <a:ea typeface="+mn-lt"/>
                <a:cs typeface="+mn-lt"/>
              </a:rPr>
            </a:br>
            <a:r>
              <a:rPr lang="en-GB" sz="3200" dirty="0">
                <a:solidFill>
                  <a:schemeClr val="bg1"/>
                </a:solidFill>
                <a:ea typeface="+mn-lt"/>
                <a:cs typeface="+mn-lt"/>
              </a:rPr>
              <a:t>Our Lady, Health of the Sick, </a:t>
            </a:r>
          </a:p>
          <a:p>
            <a:pPr algn="ctr"/>
            <a:r>
              <a:rPr lang="en-GB" sz="3200" dirty="0">
                <a:solidFill>
                  <a:schemeClr val="bg1"/>
                </a:solidFill>
                <a:ea typeface="+mn-lt"/>
                <a:cs typeface="+mn-lt"/>
              </a:rPr>
              <a:t>pray for us.</a:t>
            </a:r>
            <a:br>
              <a:rPr lang="en-GB" sz="3200" dirty="0">
                <a:solidFill>
                  <a:schemeClr val="bg1"/>
                </a:solidFill>
                <a:ea typeface="+mn-lt"/>
                <a:cs typeface="+mn-lt"/>
              </a:rPr>
            </a:br>
            <a:r>
              <a:rPr lang="en-GB" sz="3200" dirty="0">
                <a:solidFill>
                  <a:schemeClr val="bg1"/>
                </a:solidFill>
                <a:ea typeface="+mn-lt"/>
                <a:cs typeface="+mn-lt"/>
              </a:rPr>
              <a:t>Our Lady, Seat of Wisdom, </a:t>
            </a:r>
          </a:p>
          <a:p>
            <a:pPr algn="ctr"/>
            <a:r>
              <a:rPr lang="en-GB" sz="3200" dirty="0">
                <a:solidFill>
                  <a:schemeClr val="bg1"/>
                </a:solidFill>
                <a:ea typeface="+mn-lt"/>
                <a:cs typeface="+mn-lt"/>
              </a:rPr>
              <a:t>pray for us.</a:t>
            </a:r>
            <a:br>
              <a:rPr lang="en-GB" sz="3200" dirty="0">
                <a:solidFill>
                  <a:schemeClr val="bg1"/>
                </a:solidFill>
                <a:ea typeface="+mn-lt"/>
                <a:cs typeface="+mn-lt"/>
              </a:rPr>
            </a:br>
            <a:r>
              <a:rPr lang="en-GB" sz="3200" dirty="0">
                <a:solidFill>
                  <a:schemeClr val="bg1"/>
                </a:solidFill>
                <a:ea typeface="+mn-lt"/>
                <a:cs typeface="+mn-lt"/>
              </a:rPr>
              <a:t>Our Lady, Queen of Heaven and Earth, pray for us.</a:t>
            </a:r>
            <a:endParaRPr lang="en-GB" sz="3200" dirty="0">
              <a:solidFill>
                <a:schemeClr val="bg1"/>
              </a:solidFill>
            </a:endParaRPr>
          </a:p>
          <a:p>
            <a:pPr algn="ctr"/>
            <a:r>
              <a:rPr lang="en-GB" sz="3200" dirty="0">
                <a:solidFill>
                  <a:schemeClr val="bg1"/>
                </a:solidFill>
                <a:ea typeface="+mn-lt"/>
                <a:cs typeface="+mn-lt"/>
              </a:rPr>
              <a:t>Amen.</a:t>
            </a:r>
          </a:p>
          <a:p>
            <a:endParaRPr lang="en-GB" sz="2400" i="1" dirty="0">
              <a:latin typeface="Candara" panose="020E0502030303020204" pitchFamily="34" charset="0"/>
            </a:endParaRPr>
          </a:p>
          <a:p>
            <a:endParaRPr lang="en-GB" sz="1400" dirty="0"/>
          </a:p>
        </p:txBody>
      </p:sp>
      <p:cxnSp>
        <p:nvCxnSpPr>
          <p:cNvPr id="8" name="Straight Connector 7">
            <a:extLst>
              <a:ext uri="{FF2B5EF4-FFF2-40B4-BE49-F238E27FC236}">
                <a16:creationId xmlns:a16="http://schemas.microsoft.com/office/drawing/2014/main" id="{E836C756-80C9-44B9-A7BC-B500FBD2D446}"/>
              </a:ext>
            </a:extLst>
          </p:cNvPr>
          <p:cNvCxnSpPr/>
          <p:nvPr/>
        </p:nvCxnSpPr>
        <p:spPr>
          <a:xfrm>
            <a:off x="5867178"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605562" y="6519268"/>
            <a:ext cx="1308371" cy="246221"/>
          </a:xfrm>
          <a:prstGeom prst="rect">
            <a:avLst/>
          </a:prstGeom>
        </p:spPr>
        <p:txBody>
          <a:bodyPr wrap="none">
            <a:spAutoFit/>
          </a:bodyPr>
          <a:lstStyle/>
          <a:p>
            <a:r>
              <a:rPr lang="en-US" sz="1000" i="1" dirty="0">
                <a:solidFill>
                  <a:srgbClr val="202122"/>
                </a:solidFill>
              </a:rPr>
              <a:t>(Image: </a:t>
            </a:r>
            <a:r>
              <a:rPr lang="en-US" sz="1000" i="1" dirty="0"/>
              <a:t>Jan van Eyck</a:t>
            </a:r>
            <a:r>
              <a:rPr lang="en-US" sz="1000" i="1" dirty="0">
                <a:solidFill>
                  <a:srgbClr val="202122"/>
                </a:solidFill>
              </a:rPr>
              <a:t>)</a:t>
            </a:r>
            <a:endParaRPr lang="en-US" sz="1000" i="1" dirty="0"/>
          </a:p>
        </p:txBody>
      </p:sp>
      <p:pic>
        <p:nvPicPr>
          <p:cNvPr id="9220" name="Picture 4" descr="en:Mary Untier of Kn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0776" y="215621"/>
            <a:ext cx="3594963" cy="6175506"/>
          </a:xfrm>
          <a:prstGeom prst="rect">
            <a:avLst/>
          </a:prstGeom>
          <a:noFill/>
          <a:ln w="25400">
            <a:solidFill>
              <a:schemeClr val="tx1"/>
            </a:solidFill>
          </a:ln>
          <a:effectLst>
            <a:glow rad="101600">
              <a:schemeClr val="bg1">
                <a:alpha val="40000"/>
              </a:schemeClr>
            </a:glow>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18162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245871" y="5534425"/>
            <a:ext cx="10841730" cy="1140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Thank you for joining us today…</a:t>
            </a:r>
          </a:p>
        </p:txBody>
      </p:sp>
      <p:sp>
        <p:nvSpPr>
          <p:cNvPr id="2" name="Picture Placeholder 1"/>
          <p:cNvSpPr>
            <a:spLocks noGrp="1"/>
          </p:cNvSpPr>
          <p:nvPr>
            <p:ph type="pic" idx="1"/>
          </p:nvPr>
        </p:nvSpPr>
        <p:spPr/>
      </p:sp>
      <p:pic>
        <p:nvPicPr>
          <p:cNvPr id="5" name="Picture 2" descr="Rosary, Cross, Bible, Jesus, Jesus Christ, Wooden Cross"/>
          <p:cNvPicPr>
            <a:picLocks noChangeAspect="1" noChangeArrowheads="1"/>
          </p:cNvPicPr>
          <p:nvPr/>
        </p:nvPicPr>
        <p:blipFill>
          <a:blip r:embed="rId4">
            <a:extLst>
              <a:ext uri="{28A0092B-C50C-407E-A947-70E740481C1C}">
                <a14:useLocalDpi xmlns:a14="http://schemas.microsoft.com/office/drawing/2010/main" val="0"/>
              </a:ext>
            </a:extLst>
          </a:blip>
          <a:srcRect t="17207" b="17207"/>
          <a:stretch>
            <a:fillRect/>
          </a:stretch>
        </p:blipFill>
        <p:spPr bwMode="auto">
          <a:xfrm>
            <a:off x="0" y="0"/>
            <a:ext cx="12192000"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8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391894"/>
            <a:ext cx="10841730" cy="1140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endParaRPr>
          </a:p>
        </p:txBody>
      </p:sp>
      <p:sp>
        <p:nvSpPr>
          <p:cNvPr id="2" name="Picture Placeholder 1"/>
          <p:cNvSpPr>
            <a:spLocks noGrp="1"/>
          </p:cNvSpPr>
          <p:nvPr>
            <p:ph type="pic" idx="1"/>
          </p:nvPr>
        </p:nvSpPr>
        <p:spPr/>
      </p:sp>
      <p:pic>
        <p:nvPicPr>
          <p:cNvPr id="5" name="Picture 2" descr="Rosary, Cross, Bible, Jesus, Jesus Christ, Wooden Cross"/>
          <p:cNvPicPr>
            <a:picLocks noChangeAspect="1" noChangeArrowheads="1"/>
          </p:cNvPicPr>
          <p:nvPr/>
        </p:nvPicPr>
        <p:blipFill>
          <a:blip r:embed="rId4">
            <a:extLst>
              <a:ext uri="{28A0092B-C50C-407E-A947-70E740481C1C}">
                <a14:useLocalDpi xmlns:a14="http://schemas.microsoft.com/office/drawing/2010/main" val="0"/>
              </a:ext>
            </a:extLst>
          </a:blip>
          <a:srcRect t="17207" b="17207"/>
          <a:stretch>
            <a:fillRect/>
          </a:stretch>
        </p:blipFill>
        <p:spPr bwMode="auto">
          <a:xfrm>
            <a:off x="0" y="-60942"/>
            <a:ext cx="12192000" cy="53309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F8780C-DEA5-4A4C-B5E5-A18AFEEF1977}"/>
              </a:ext>
            </a:extLst>
          </p:cNvPr>
          <p:cNvSpPr/>
          <p:nvPr/>
        </p:nvSpPr>
        <p:spPr>
          <a:xfrm>
            <a:off x="179196" y="5726224"/>
            <a:ext cx="10536859" cy="757130"/>
          </a:xfrm>
          <a:prstGeom prst="rect">
            <a:avLst/>
          </a:prstGeom>
        </p:spPr>
        <p:txBody>
          <a:bodyPr wrap="none">
            <a:spAutoFit/>
          </a:bodyPr>
          <a:lstStyle/>
          <a:p>
            <a:pPr lvl="0" defTabSz="914400">
              <a:lnSpc>
                <a:spcPct val="90000"/>
              </a:lnSpc>
              <a:spcBef>
                <a:spcPct val="0"/>
              </a:spcBef>
              <a:defRPr/>
            </a:pPr>
            <a:r>
              <a:rPr lang="en-GB" sz="1600" spc="-150" dirty="0">
                <a:solidFill>
                  <a:srgbClr val="FFFFFF"/>
                </a:solidFill>
                <a:latin typeface="Candara" panose="020E0502030303020204" pitchFamily="34" charset="0"/>
                <a:cs typeface="Gill Sans" panose="020B0502020104020203" pitchFamily="34" charset="-79"/>
              </a:rPr>
              <a:t>Thank you </a:t>
            </a:r>
          </a:p>
          <a:p>
            <a:pPr lvl="0" defTabSz="914400">
              <a:lnSpc>
                <a:spcPct val="90000"/>
              </a:lnSpc>
              <a:spcBef>
                <a:spcPct val="0"/>
              </a:spcBef>
              <a:defRPr/>
            </a:pPr>
            <a:r>
              <a:rPr lang="en-GB" sz="1600" spc="-150" dirty="0">
                <a:solidFill>
                  <a:srgbClr val="FFFFFF"/>
                </a:solidFill>
                <a:latin typeface="Candara" panose="020E0502030303020204" pitchFamily="34" charset="0"/>
                <a:cs typeface="Gill Sans" panose="020B0502020104020203" pitchFamily="34" charset="-79"/>
              </a:rPr>
              <a:t>Prayers :    </a:t>
            </a:r>
            <a:r>
              <a:rPr lang="en-GB" sz="1600" dirty="0">
                <a:solidFill>
                  <a:schemeClr val="accent5">
                    <a:lumMod val="50000"/>
                  </a:schemeClr>
                </a:solidFill>
                <a:hlinkClick r:id="rId5">
                  <a:extLst>
                    <a:ext uri="{A12FA001-AC4F-418D-AE19-62706E023703}">
                      <ahyp:hlinkClr xmlns:ahyp="http://schemas.microsoft.com/office/drawing/2018/hyperlinkcolor" val="tx"/>
                    </a:ext>
                  </a:extLst>
                </a:hlinkClick>
              </a:rPr>
              <a:t>https://mycatholic.life/catholic-prayers/a-prayer-for-healing-and-hope/#rosary</a:t>
            </a:r>
            <a:endParaRPr lang="en-GB" sz="1600" dirty="0">
              <a:solidFill>
                <a:schemeClr val="accent5">
                  <a:lumMod val="50000"/>
                </a:schemeClr>
              </a:solidFill>
            </a:endParaRPr>
          </a:p>
          <a:p>
            <a:pPr lvl="0" defTabSz="914400">
              <a:lnSpc>
                <a:spcPct val="90000"/>
              </a:lnSpc>
              <a:spcBef>
                <a:spcPct val="0"/>
              </a:spcBef>
              <a:defRPr/>
            </a:pPr>
            <a:r>
              <a:rPr lang="en-GB" sz="1600" spc="-150" dirty="0">
                <a:solidFill>
                  <a:schemeClr val="bg1"/>
                </a:solidFill>
                <a:latin typeface="Candara" panose="020E0502030303020204" pitchFamily="34" charset="0"/>
                <a:cs typeface="Gill Sans" panose="020B0502020104020203" pitchFamily="34" charset="-79"/>
              </a:rPr>
              <a:t>Rosary:       </a:t>
            </a:r>
            <a:r>
              <a:rPr lang="en-GB" sz="1600" dirty="0">
                <a:solidFill>
                  <a:schemeClr val="accent5">
                    <a:lumMod val="50000"/>
                  </a:schemeClr>
                </a:solidFill>
                <a:hlinkClick r:id="rId6">
                  <a:extLst>
                    <a:ext uri="{A12FA001-AC4F-418D-AE19-62706E023703}">
                      <ahyp:hlinkClr xmlns:ahyp="http://schemas.microsoft.com/office/drawing/2018/hyperlinkcolor" val="tx"/>
                    </a:ext>
                  </a:extLst>
                </a:hlinkClick>
              </a:rPr>
              <a:t>https://www.rosarycenter.org/homepage-2/rosary/how-to-pray-the-rosary/joyful-mysteries-without-distractions</a:t>
            </a:r>
            <a:r>
              <a:rPr lang="en-GB" sz="1600" dirty="0">
                <a:solidFill>
                  <a:srgbClr val="2370CD"/>
                </a:solidFill>
                <a:hlinkClick r:id="rId6">
                  <a:extLst>
                    <a:ext uri="{A12FA001-AC4F-418D-AE19-62706E023703}">
                      <ahyp:hlinkClr xmlns:ahyp="http://schemas.microsoft.com/office/drawing/2018/hyperlinkcolor" val="tx"/>
                    </a:ext>
                  </a:extLst>
                </a:hlinkClick>
              </a:rPr>
              <a:t>/</a:t>
            </a:r>
            <a:endParaRPr lang="en-GB" sz="1600" spc="-150" dirty="0">
              <a:solidFill>
                <a:schemeClr val="accent5">
                  <a:lumMod val="50000"/>
                </a:schemeClr>
              </a:solidFill>
              <a:latin typeface="Candara" panose="020E0502030303020204" pitchFamily="34" charset="0"/>
              <a:cs typeface="Gill Sans" panose="020B0502020104020203" pitchFamily="34" charset="-79"/>
            </a:endParaRPr>
          </a:p>
        </p:txBody>
      </p:sp>
      <p:sp>
        <p:nvSpPr>
          <p:cNvPr id="6" name="Rectangle 5">
            <a:extLst>
              <a:ext uri="{FF2B5EF4-FFF2-40B4-BE49-F238E27FC236}">
                <a16:creationId xmlns:a16="http://schemas.microsoft.com/office/drawing/2014/main" id="{901C03B9-2DDF-427D-A770-CF0159E29EE8}"/>
              </a:ext>
            </a:extLst>
          </p:cNvPr>
          <p:cNvSpPr/>
          <p:nvPr/>
        </p:nvSpPr>
        <p:spPr>
          <a:xfrm>
            <a:off x="179196" y="5428463"/>
            <a:ext cx="7248233" cy="338554"/>
          </a:xfrm>
          <a:prstGeom prst="rect">
            <a:avLst/>
          </a:prstGeom>
        </p:spPr>
        <p:txBody>
          <a:bodyPr wrap="square">
            <a:spAutoFit/>
          </a:bodyPr>
          <a:lstStyle/>
          <a:p>
            <a:r>
              <a:rPr lang="en-GB" sz="1600" dirty="0">
                <a:solidFill>
                  <a:schemeClr val="bg1"/>
                </a:solidFill>
              </a:rPr>
              <a:t> Images:  </a:t>
            </a:r>
            <a:r>
              <a:rPr lang="en-GB" sz="1600" dirty="0">
                <a:solidFill>
                  <a:schemeClr val="accent5">
                    <a:lumMod val="50000"/>
                  </a:schemeClr>
                </a:solidFill>
                <a:hlinkClick r:id="rId7">
                  <a:extLst>
                    <a:ext uri="{A12FA001-AC4F-418D-AE19-62706E023703}">
                      <ahyp:hlinkClr xmlns:ahyp="http://schemas.microsoft.com/office/drawing/2018/hyperlinkcolor" val="tx"/>
                    </a:ext>
                  </a:extLst>
                </a:hlinkClick>
              </a:rPr>
              <a:t>https://useum.org/</a:t>
            </a:r>
            <a:r>
              <a:rPr lang="en-GB" sz="1600" dirty="0">
                <a:solidFill>
                  <a:schemeClr val="accent5">
                    <a:lumMod val="50000"/>
                  </a:schemeClr>
                </a:solidFill>
              </a:rPr>
              <a:t>   </a:t>
            </a:r>
            <a:r>
              <a:rPr lang="en-GB" sz="1600" dirty="0">
                <a:solidFill>
                  <a:schemeClr val="accent5">
                    <a:lumMod val="50000"/>
                  </a:schemeClr>
                </a:solidFill>
                <a:hlinkClick r:id="rId8">
                  <a:extLst>
                    <a:ext uri="{A12FA001-AC4F-418D-AE19-62706E023703}">
                      <ahyp:hlinkClr xmlns:ahyp="http://schemas.microsoft.com/office/drawing/2018/hyperlinkcolor" val="tx"/>
                    </a:ext>
                  </a:extLst>
                </a:hlinkClick>
              </a:rPr>
              <a:t>https://pixabay.com/images/search/rosary/</a:t>
            </a:r>
            <a:endParaRPr lang="en-GB" sz="1600" dirty="0">
              <a:solidFill>
                <a:schemeClr val="accent5">
                  <a:lumMod val="50000"/>
                </a:schemeClr>
              </a:solidFill>
            </a:endParaRPr>
          </a:p>
        </p:txBody>
      </p:sp>
    </p:spTree>
    <p:extLst>
      <p:ext uri="{BB962C8B-B14F-4D97-AF65-F5344CB8AC3E}">
        <p14:creationId xmlns:p14="http://schemas.microsoft.com/office/powerpoint/2010/main" val="232488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7494105" y="432594"/>
            <a:ext cx="4494608" cy="5992811"/>
          </a:xfrm>
          <a:prstGeom prst="rect">
            <a:avLst/>
          </a:prstGeom>
          <a:noFill/>
          <a:effectLst>
            <a:glow rad="88900">
              <a:schemeClr val="accent1">
                <a:lumMod val="20000"/>
                <a:lumOff val="80000"/>
                <a:alpha val="40000"/>
              </a:schemeClr>
            </a:glow>
            <a:softEdge rad="50800"/>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4294967295"/>
          </p:nvPr>
        </p:nvSpPr>
        <p:spPr>
          <a:xfrm>
            <a:off x="0" y="3494088"/>
            <a:ext cx="2835275" cy="2322512"/>
          </a:xfrm>
        </p:spPr>
        <p:txBody>
          <a:bodyPr/>
          <a:lstStyle/>
          <a:p>
            <a:r>
              <a:rPr lang="en-GB" dirty="0"/>
              <a:t>- </a:t>
            </a:r>
          </a:p>
        </p:txBody>
      </p:sp>
      <p:sp>
        <p:nvSpPr>
          <p:cNvPr id="2" name="TextBox 1">
            <a:extLst>
              <a:ext uri="{FF2B5EF4-FFF2-40B4-BE49-F238E27FC236}">
                <a16:creationId xmlns:a16="http://schemas.microsoft.com/office/drawing/2014/main" id="{64F171AF-D9B7-4CC8-8013-869D6744705A}"/>
              </a:ext>
            </a:extLst>
          </p:cNvPr>
          <p:cNvSpPr txBox="1"/>
          <p:nvPr/>
        </p:nvSpPr>
        <p:spPr>
          <a:xfrm>
            <a:off x="407714" y="1115271"/>
            <a:ext cx="6263885" cy="5170646"/>
          </a:xfrm>
          <a:prstGeom prst="rect">
            <a:avLst/>
          </a:prstGeom>
          <a:noFill/>
        </p:spPr>
        <p:txBody>
          <a:bodyPr wrap="square" rtlCol="0">
            <a:spAutoFit/>
          </a:bodyPr>
          <a:lstStyle/>
          <a:p>
            <a:pPr algn="ctr"/>
            <a:r>
              <a:rPr lang="en-GB" sz="4000" dirty="0">
                <a:solidFill>
                  <a:schemeClr val="bg1"/>
                </a:solidFill>
                <a:latin typeface="Candara" panose="020E0502030303020204" pitchFamily="34" charset="0"/>
              </a:rPr>
              <a:t>We offer this decade of the Rosary for all those affected by the coronavirus and we ask the help of Our Blessed Mother, Mary, to take our prayers to her beloved son, Jesus.</a:t>
            </a:r>
          </a:p>
          <a:p>
            <a:endParaRPr lang="en-GB" sz="3200" dirty="0">
              <a:latin typeface="Candara" panose="020E0502030303020204" pitchFamily="34" charset="0"/>
            </a:endParaRPr>
          </a:p>
          <a:p>
            <a:endParaRPr lang="en-GB" dirty="0"/>
          </a:p>
        </p:txBody>
      </p:sp>
    </p:spTree>
    <p:extLst>
      <p:ext uri="{BB962C8B-B14F-4D97-AF65-F5344CB8AC3E}">
        <p14:creationId xmlns:p14="http://schemas.microsoft.com/office/powerpoint/2010/main" val="808688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4122135" y="218661"/>
            <a:ext cx="7826673" cy="6420678"/>
          </a:xfrm>
          <a:prstGeom prst="rect">
            <a:avLst/>
          </a:prstGeom>
          <a:noFill/>
          <a:effectLst>
            <a:glow rad="76200">
              <a:schemeClr val="accent1">
                <a:lumMod val="20000"/>
                <a:lumOff val="80000"/>
              </a:schemeClr>
            </a:glow>
            <a:softEdge rad="762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154474" y="459416"/>
            <a:ext cx="3890751" cy="6771084"/>
          </a:xfrm>
          <a:prstGeom prst="rect">
            <a:avLst/>
          </a:prstGeom>
          <a:noFill/>
        </p:spPr>
        <p:txBody>
          <a:bodyPr wrap="square" rtlCol="0">
            <a:spAutoFit/>
          </a:bodyPr>
          <a:lstStyle/>
          <a:p>
            <a:r>
              <a:rPr lang="en-GB" sz="2400" b="1" i="1" dirty="0">
                <a:solidFill>
                  <a:schemeClr val="tx2">
                    <a:lumMod val="10000"/>
                    <a:lumOff val="90000"/>
                  </a:schemeClr>
                </a:solidFill>
                <a:latin typeface="Candara" panose="020E0502030303020204" pitchFamily="34" charset="0"/>
              </a:rPr>
              <a:t>Our Father</a:t>
            </a:r>
          </a:p>
          <a:p>
            <a:r>
              <a:rPr lang="en-GB" sz="2400" b="1" i="1" dirty="0">
                <a:solidFill>
                  <a:schemeClr val="tx2">
                    <a:lumMod val="10000"/>
                    <a:lumOff val="90000"/>
                  </a:schemeClr>
                </a:solidFill>
                <a:latin typeface="Candara" panose="020E0502030303020204" pitchFamily="34" charset="0"/>
              </a:rPr>
              <a:t>Who art in heaven</a:t>
            </a:r>
          </a:p>
          <a:p>
            <a:r>
              <a:rPr lang="en-GB" sz="2400" b="1" i="1" dirty="0">
                <a:solidFill>
                  <a:schemeClr val="tx2">
                    <a:lumMod val="10000"/>
                    <a:lumOff val="90000"/>
                  </a:schemeClr>
                </a:solidFill>
                <a:latin typeface="Candara" panose="020E0502030303020204" pitchFamily="34" charset="0"/>
              </a:rPr>
              <a:t>Hallowed be thy name</a:t>
            </a:r>
          </a:p>
          <a:p>
            <a:r>
              <a:rPr lang="en-GB" sz="2400" b="1" i="1" dirty="0">
                <a:solidFill>
                  <a:schemeClr val="tx2">
                    <a:lumMod val="10000"/>
                    <a:lumOff val="90000"/>
                  </a:schemeClr>
                </a:solidFill>
                <a:latin typeface="Candara" panose="020E0502030303020204" pitchFamily="34" charset="0"/>
              </a:rPr>
              <a:t>Thy kingdom come</a:t>
            </a:r>
          </a:p>
          <a:p>
            <a:r>
              <a:rPr lang="en-GB" sz="2400" b="1" i="1" dirty="0">
                <a:solidFill>
                  <a:schemeClr val="tx2">
                    <a:lumMod val="10000"/>
                    <a:lumOff val="90000"/>
                  </a:schemeClr>
                </a:solidFill>
                <a:latin typeface="Candara" panose="020E0502030303020204" pitchFamily="34" charset="0"/>
              </a:rPr>
              <a:t>Thy will be done </a:t>
            </a:r>
          </a:p>
          <a:p>
            <a:r>
              <a:rPr lang="en-GB" sz="2400" b="1" i="1" dirty="0">
                <a:solidFill>
                  <a:schemeClr val="tx2">
                    <a:lumMod val="10000"/>
                    <a:lumOff val="90000"/>
                  </a:schemeClr>
                </a:solidFill>
                <a:latin typeface="Candara" panose="020E0502030303020204" pitchFamily="34" charset="0"/>
              </a:rPr>
              <a:t>On earth as it is in heaven</a:t>
            </a:r>
          </a:p>
          <a:p>
            <a:r>
              <a:rPr lang="en-GB" sz="2400" b="1" i="1" dirty="0">
                <a:solidFill>
                  <a:schemeClr val="tx2">
                    <a:lumMod val="10000"/>
                    <a:lumOff val="90000"/>
                  </a:schemeClr>
                </a:solidFill>
                <a:latin typeface="Candara" panose="020E0502030303020204" pitchFamily="34" charset="0"/>
              </a:rPr>
              <a:t>Give us this day our daily bread</a:t>
            </a:r>
          </a:p>
          <a:p>
            <a:r>
              <a:rPr lang="en-GB" sz="2400" b="1" i="1" dirty="0">
                <a:solidFill>
                  <a:schemeClr val="tx2">
                    <a:lumMod val="10000"/>
                    <a:lumOff val="90000"/>
                  </a:schemeClr>
                </a:solidFill>
                <a:latin typeface="Candara" panose="020E0502030303020204" pitchFamily="34" charset="0"/>
              </a:rPr>
              <a:t>And forgive us our trespasses</a:t>
            </a:r>
          </a:p>
          <a:p>
            <a:r>
              <a:rPr lang="en-GB" sz="2400" b="1" i="1" dirty="0">
                <a:solidFill>
                  <a:schemeClr val="tx2">
                    <a:lumMod val="10000"/>
                    <a:lumOff val="90000"/>
                  </a:schemeClr>
                </a:solidFill>
                <a:latin typeface="Candara" panose="020E0502030303020204" pitchFamily="34" charset="0"/>
              </a:rPr>
              <a:t>As we forgive those </a:t>
            </a:r>
          </a:p>
          <a:p>
            <a:r>
              <a:rPr lang="en-GB" sz="2400" b="1" i="1" dirty="0">
                <a:solidFill>
                  <a:schemeClr val="tx2">
                    <a:lumMod val="10000"/>
                    <a:lumOff val="90000"/>
                  </a:schemeClr>
                </a:solidFill>
                <a:latin typeface="Candara" panose="020E0502030303020204" pitchFamily="34" charset="0"/>
              </a:rPr>
              <a:t>who trespass against us</a:t>
            </a:r>
          </a:p>
          <a:p>
            <a:r>
              <a:rPr lang="en-GB" sz="2400" b="1" i="1" dirty="0">
                <a:solidFill>
                  <a:schemeClr val="tx2">
                    <a:lumMod val="10000"/>
                    <a:lumOff val="90000"/>
                  </a:schemeClr>
                </a:solidFill>
                <a:latin typeface="Candara" panose="020E0502030303020204" pitchFamily="34" charset="0"/>
              </a:rPr>
              <a:t>And lead us not into temptation</a:t>
            </a:r>
          </a:p>
          <a:p>
            <a:r>
              <a:rPr lang="en-GB" sz="2400" b="1" i="1" dirty="0">
                <a:solidFill>
                  <a:schemeClr val="tx2">
                    <a:lumMod val="10000"/>
                    <a:lumOff val="90000"/>
                  </a:schemeClr>
                </a:solidFill>
                <a:latin typeface="Candara" panose="020E0502030303020204" pitchFamily="34" charset="0"/>
              </a:rPr>
              <a:t>But deliver us from evil. </a:t>
            </a:r>
          </a:p>
          <a:p>
            <a:r>
              <a:rPr lang="en-GB" sz="2400" b="1" i="1" dirty="0">
                <a:solidFill>
                  <a:schemeClr val="tx2">
                    <a:lumMod val="10000"/>
                    <a:lumOff val="90000"/>
                  </a:schemeClr>
                </a:solidFill>
                <a:latin typeface="Candara" panose="020E0502030303020204" pitchFamily="34" charset="0"/>
              </a:rPr>
              <a:t>Amen.</a:t>
            </a:r>
          </a:p>
          <a:p>
            <a:endParaRPr lang="en-GB" sz="3200" dirty="0">
              <a:solidFill>
                <a:schemeClr val="bg1"/>
              </a:solidFill>
              <a:latin typeface="Candara" panose="020E0502030303020204" pitchFamily="34" charset="0"/>
            </a:endParaRPr>
          </a:p>
          <a:p>
            <a:endParaRPr lang="en-GB" dirty="0"/>
          </a:p>
        </p:txBody>
      </p:sp>
    </p:spTree>
    <p:extLst>
      <p:ext uri="{BB962C8B-B14F-4D97-AF65-F5344CB8AC3E}">
        <p14:creationId xmlns:p14="http://schemas.microsoft.com/office/powerpoint/2010/main" val="1941652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489216" y="342408"/>
            <a:ext cx="5737412" cy="1569660"/>
          </a:xfrm>
          <a:prstGeom prst="rect">
            <a:avLst/>
          </a:prstGeom>
          <a:noFill/>
        </p:spPr>
        <p:txBody>
          <a:bodyPr wrap="square" rtlCol="0" anchor="t">
            <a:spAutoFit/>
          </a:bodyPr>
          <a:lstStyle/>
          <a:p>
            <a:pPr algn="ctr"/>
            <a:r>
              <a:rPr lang="en-GB" sz="3200" dirty="0">
                <a:solidFill>
                  <a:schemeClr val="accent2">
                    <a:lumMod val="40000"/>
                    <a:lumOff val="60000"/>
                  </a:schemeClr>
                </a:solidFill>
              </a:rPr>
              <a:t>1</a:t>
            </a:r>
          </a:p>
          <a:p>
            <a:pPr algn="ctr"/>
            <a:r>
              <a:rPr lang="en-GB" sz="3200" dirty="0">
                <a:solidFill>
                  <a:schemeClr val="accent2">
                    <a:lumMod val="40000"/>
                    <a:lumOff val="60000"/>
                  </a:schemeClr>
                </a:solidFill>
                <a:latin typeface="+mj-lt"/>
              </a:rPr>
              <a:t>The time for the Incarnation is at hand.</a:t>
            </a:r>
          </a:p>
        </p:txBody>
      </p:sp>
      <p:cxnSp>
        <p:nvCxnSpPr>
          <p:cNvPr id="5" name="Straight Connector 4">
            <a:extLst>
              <a:ext uri="{FF2B5EF4-FFF2-40B4-BE49-F238E27FC236}">
                <a16:creationId xmlns:a16="http://schemas.microsoft.com/office/drawing/2014/main" id="{D8226DAF-15A0-424F-BAE4-7665F30857F9}"/>
              </a:ext>
            </a:extLst>
          </p:cNvPr>
          <p:cNvCxnSpPr/>
          <p:nvPr/>
        </p:nvCxnSpPr>
        <p:spPr>
          <a:xfrm>
            <a:off x="5973451"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634745" y="5681575"/>
            <a:ext cx="1556836" cy="246221"/>
          </a:xfrm>
          <a:prstGeom prst="rect">
            <a:avLst/>
          </a:prstGeom>
          <a:noFill/>
        </p:spPr>
        <p:txBody>
          <a:bodyPr wrap="none" rtlCol="0">
            <a:spAutoFit/>
          </a:bodyPr>
          <a:lstStyle/>
          <a:p>
            <a:r>
              <a:rPr lang="en-GB" sz="1000" i="1" dirty="0"/>
              <a:t>(Image:  Fra Bartolomeo</a:t>
            </a:r>
            <a:r>
              <a:rPr lang="en-GB" sz="1000" i="1" dirty="0">
                <a:latin typeface="Open Sans" panose="020B0606030504020204" pitchFamily="34" charset="0"/>
              </a:rPr>
              <a:t> </a:t>
            </a:r>
            <a:r>
              <a:rPr lang="en-GB" sz="1000" dirty="0">
                <a:latin typeface="Open Sans" panose="020B0606030504020204" pitchFamily="34" charset="0"/>
              </a:rPr>
              <a:t> </a:t>
            </a:r>
            <a:r>
              <a:rPr lang="en-GB" sz="1000" i="1" dirty="0"/>
              <a:t>)</a:t>
            </a:r>
            <a:endParaRPr lang="en-US" sz="1000" i="1" dirty="0"/>
          </a:p>
        </p:txBody>
      </p:sp>
      <p:sp>
        <p:nvSpPr>
          <p:cNvPr id="3" name="Rectangle 2">
            <a:extLst>
              <a:ext uri="{FF2B5EF4-FFF2-40B4-BE49-F238E27FC236}">
                <a16:creationId xmlns:a16="http://schemas.microsoft.com/office/drawing/2014/main" id="{FFDB3579-F56D-476B-94E9-A4A2E54423C7}"/>
              </a:ext>
            </a:extLst>
          </p:cNvPr>
          <p:cNvSpPr/>
          <p:nvPr/>
        </p:nvSpPr>
        <p:spPr>
          <a:xfrm>
            <a:off x="696867" y="2254476"/>
            <a:ext cx="5529761" cy="3970318"/>
          </a:xfrm>
          <a:prstGeom prst="rect">
            <a:avLst/>
          </a:prstGeom>
        </p:spPr>
        <p:txBody>
          <a:bodyPr wrap="square" anchor="t">
            <a:spAutoFit/>
          </a:bodyPr>
          <a:lstStyle/>
          <a:p>
            <a:pPr algn="ctr"/>
            <a:r>
              <a:rPr lang="en-GB" sz="3600" dirty="0">
                <a:solidFill>
                  <a:schemeClr val="accent5">
                    <a:lumMod val="50000"/>
                  </a:schemeClr>
                </a:solidFill>
                <a:ea typeface="+mn-lt"/>
                <a:cs typeface="+mn-lt"/>
              </a:rPr>
              <a:t>In the present tragic situation, when the whole world is prey to suffering and anxiety, we fly to you, Mother of God and our Mother, and seek refuge under your protection.</a:t>
            </a:r>
            <a:endParaRPr lang="en-US" sz="3600" dirty="0">
              <a:solidFill>
                <a:schemeClr val="accent5">
                  <a:lumMod val="50000"/>
                </a:schemeClr>
              </a:solidFill>
              <a:ea typeface="+mn-lt"/>
              <a:cs typeface="+mn-lt"/>
            </a:endParaRPr>
          </a:p>
        </p:txBody>
      </p:sp>
      <p:pic>
        <p:nvPicPr>
          <p:cNvPr id="8" name="Picture 7">
            <a:extLst>
              <a:ext uri="{FF2B5EF4-FFF2-40B4-BE49-F238E27FC236}">
                <a16:creationId xmlns:a16="http://schemas.microsoft.com/office/drawing/2014/main" id="{17902880-78B4-47D6-BB99-3FFB35786C84}"/>
              </a:ext>
            </a:extLst>
          </p:cNvPr>
          <p:cNvPicPr>
            <a:picLocks noChangeAspect="1"/>
          </p:cNvPicPr>
          <p:nvPr/>
        </p:nvPicPr>
        <p:blipFill rotWithShape="1">
          <a:blip r:embed="rId3"/>
          <a:srcRect l="36164" t="17534" r="37226" b="25479"/>
          <a:stretch/>
        </p:blipFill>
        <p:spPr>
          <a:xfrm>
            <a:off x="7275443" y="721924"/>
            <a:ext cx="4072891" cy="4906348"/>
          </a:xfrm>
          <a:prstGeom prst="rect">
            <a:avLst/>
          </a:prstGeom>
          <a:effectLst>
            <a:glow rad="76200">
              <a:schemeClr val="accent1">
                <a:lumMod val="20000"/>
                <a:lumOff val="80000"/>
                <a:alpha val="40000"/>
              </a:schemeClr>
            </a:glow>
            <a:softEdge rad="38100"/>
          </a:effectLst>
        </p:spPr>
      </p:pic>
    </p:spTree>
    <p:extLst>
      <p:ext uri="{BB962C8B-B14F-4D97-AF65-F5344CB8AC3E}">
        <p14:creationId xmlns:p14="http://schemas.microsoft.com/office/powerpoint/2010/main" val="571872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1755851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 y="0"/>
            <a:ext cx="5926208" cy="3016210"/>
          </a:xfrm>
          <a:prstGeom prst="rect">
            <a:avLst/>
          </a:prstGeom>
          <a:noFill/>
        </p:spPr>
        <p:txBody>
          <a:bodyPr wrap="square" rtlCol="0" anchor="t">
            <a:spAutoFit/>
          </a:bodyPr>
          <a:lstStyle/>
          <a:p>
            <a:pPr algn="ctr"/>
            <a:r>
              <a:rPr lang="en-GB" sz="3000" dirty="0">
                <a:solidFill>
                  <a:schemeClr val="accent2">
                    <a:lumMod val="60000"/>
                    <a:lumOff val="40000"/>
                  </a:schemeClr>
                </a:solidFill>
              </a:rPr>
              <a:t>2</a:t>
            </a:r>
          </a:p>
          <a:p>
            <a:pPr algn="ctr"/>
            <a:r>
              <a:rPr lang="en-GB" sz="3200" dirty="0">
                <a:solidFill>
                  <a:schemeClr val="accent2">
                    <a:lumMod val="60000"/>
                    <a:lumOff val="40000"/>
                  </a:schemeClr>
                </a:solidFill>
              </a:rPr>
              <a:t> Of all women God prepared Mary from her conception to be the Mother of the Incarnate Word.</a:t>
            </a:r>
          </a:p>
          <a:p>
            <a:endParaRPr lang="en-GB" sz="3200" dirty="0">
              <a:solidFill>
                <a:srgbClr val="FF0000"/>
              </a:solidFill>
            </a:endParaRPr>
          </a:p>
        </p:txBody>
      </p:sp>
      <p:cxnSp>
        <p:nvCxnSpPr>
          <p:cNvPr id="6" name="Straight Connector 5">
            <a:extLst>
              <a:ext uri="{FF2B5EF4-FFF2-40B4-BE49-F238E27FC236}">
                <a16:creationId xmlns:a16="http://schemas.microsoft.com/office/drawing/2014/main" id="{8342EBB8-83AB-432A-8F30-3677CCA660D2}"/>
              </a:ext>
            </a:extLst>
          </p:cNvPr>
          <p:cNvCxnSpPr/>
          <p:nvPr/>
        </p:nvCxnSpPr>
        <p:spPr>
          <a:xfrm>
            <a:off x="5829300"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728808" y="4961365"/>
            <a:ext cx="5481220" cy="523220"/>
          </a:xfrm>
          <a:prstGeom prst="rect">
            <a:avLst/>
          </a:prstGeom>
          <a:noFill/>
        </p:spPr>
        <p:txBody>
          <a:bodyPr wrap="square" rtlCol="0">
            <a:spAutoFit/>
          </a:bodyPr>
          <a:lstStyle/>
          <a:p>
            <a:r>
              <a:rPr lang="en-US" sz="1000" i="1" dirty="0"/>
              <a:t>(Image:</a:t>
            </a:r>
            <a:r>
              <a:rPr lang="it-IT" sz="1000" dirty="0"/>
              <a:t> Leonardo da Vinci and Andrea del Verrocchio</a:t>
            </a:r>
            <a:r>
              <a:rPr lang="en-US" sz="1000" i="1" dirty="0"/>
              <a:t>)</a:t>
            </a:r>
          </a:p>
          <a:p>
            <a:endParaRPr lang="en-US" dirty="0"/>
          </a:p>
        </p:txBody>
      </p:sp>
      <p:sp>
        <p:nvSpPr>
          <p:cNvPr id="5" name="TextBox 4"/>
          <p:cNvSpPr txBox="1"/>
          <p:nvPr/>
        </p:nvSpPr>
        <p:spPr>
          <a:xfrm>
            <a:off x="314185" y="2590359"/>
            <a:ext cx="5515115" cy="4031873"/>
          </a:xfrm>
          <a:prstGeom prst="rect">
            <a:avLst/>
          </a:prstGeom>
          <a:noFill/>
        </p:spPr>
        <p:txBody>
          <a:bodyPr wrap="square" rtlCol="0" anchor="t">
            <a:spAutoFit/>
          </a:bodyPr>
          <a:lstStyle/>
          <a:p>
            <a:pPr algn="ctr"/>
            <a:r>
              <a:rPr lang="en-GB" sz="3200" dirty="0">
                <a:solidFill>
                  <a:schemeClr val="accent5">
                    <a:lumMod val="50000"/>
                  </a:schemeClr>
                </a:solidFill>
                <a:ea typeface="+mn-lt"/>
                <a:cs typeface="+mn-lt"/>
              </a:rPr>
              <a:t>Virgin Mary, turn your merciful eyes towards us amid this coronavirus pandemic.  Comfort those who are distraught and mourn their loved ones who have died, and at times are buried in a way that grieves them deeply.</a:t>
            </a:r>
            <a:r>
              <a:rPr lang="en-GB" sz="2800" dirty="0">
                <a:solidFill>
                  <a:schemeClr val="accent5">
                    <a:lumMod val="50000"/>
                  </a:schemeClr>
                </a:solidFill>
                <a:ea typeface="+mn-lt"/>
                <a:cs typeface="+mn-lt"/>
              </a:rPr>
              <a:t> </a:t>
            </a:r>
            <a:endParaRPr lang="en-US" sz="2400" dirty="0">
              <a:solidFill>
                <a:schemeClr val="accent5">
                  <a:lumMod val="50000"/>
                </a:schemeClr>
              </a:solidFill>
            </a:endParaRPr>
          </a:p>
        </p:txBody>
      </p:sp>
      <p:pic>
        <p:nvPicPr>
          <p:cNvPr id="7" name="Picture 6">
            <a:extLst>
              <a:ext uri="{FF2B5EF4-FFF2-40B4-BE49-F238E27FC236}">
                <a16:creationId xmlns:a16="http://schemas.microsoft.com/office/drawing/2014/main" id="{7EC8BB18-369B-4D8C-B684-ACC18A94B837}"/>
              </a:ext>
            </a:extLst>
          </p:cNvPr>
          <p:cNvPicPr>
            <a:picLocks noChangeAspect="1"/>
          </p:cNvPicPr>
          <p:nvPr/>
        </p:nvPicPr>
        <p:blipFill rotWithShape="1">
          <a:blip r:embed="rId3"/>
          <a:srcRect l="2981" t="3385" r="2081" b="4473"/>
          <a:stretch/>
        </p:blipFill>
        <p:spPr>
          <a:xfrm>
            <a:off x="6023114" y="914400"/>
            <a:ext cx="5913782" cy="3864987"/>
          </a:xfrm>
          <a:prstGeom prst="rect">
            <a:avLst/>
          </a:prstGeom>
          <a:ln>
            <a:noFill/>
          </a:ln>
          <a:effectLst>
            <a:glow rad="101600">
              <a:schemeClr val="accent1">
                <a:lumMod val="20000"/>
                <a:lumOff val="80000"/>
                <a:alpha val="40000"/>
              </a:schemeClr>
            </a:glow>
            <a:softEdge rad="63500"/>
          </a:effectLst>
        </p:spPr>
      </p:pic>
    </p:spTree>
    <p:extLst>
      <p:ext uri="{BB962C8B-B14F-4D97-AF65-F5344CB8AC3E}">
        <p14:creationId xmlns:p14="http://schemas.microsoft.com/office/powerpoint/2010/main" val="1504298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ook sitting on top of a table&#10;&#10;Description generated with high confidence">
            <a:extLst>
              <a:ext uri="{FF2B5EF4-FFF2-40B4-BE49-F238E27FC236}">
                <a16:creationId xmlns:a16="http://schemas.microsoft.com/office/drawing/2014/main" id="{B27E3DDC-6BD9-4A09-900A-C07E8D389B52}"/>
              </a:ext>
            </a:extLst>
          </p:cNvPr>
          <p:cNvPicPr>
            <a:picLocks noChangeAspect="1"/>
          </p:cNvPicPr>
          <p:nvPr/>
        </p:nvPicPr>
        <p:blipFill rotWithShape="1">
          <a:blip r:embed="rId2"/>
          <a:srcRect l="26493" r="-1" b="-1"/>
          <a:stretch/>
        </p:blipFill>
        <p:spPr>
          <a:xfrm>
            <a:off x="-10287" y="10"/>
            <a:ext cx="7552267" cy="6857990"/>
          </a:xfrm>
          <a:prstGeom prst="rect">
            <a:avLst/>
          </a:prstGeom>
        </p:spPr>
      </p:pic>
      <p:sp>
        <p:nvSpPr>
          <p:cNvPr id="4" name="TextBox 3">
            <a:extLst>
              <a:ext uri="{FF2B5EF4-FFF2-40B4-BE49-F238E27FC236}">
                <a16:creationId xmlns:a16="http://schemas.microsoft.com/office/drawing/2014/main" id="{DD3B96A2-DCF2-4B77-ACED-D935C216F15D}"/>
              </a:ext>
            </a:extLst>
          </p:cNvPr>
          <p:cNvSpPr txBox="1"/>
          <p:nvPr/>
        </p:nvSpPr>
        <p:spPr>
          <a:xfrm>
            <a:off x="8056975" y="987861"/>
            <a:ext cx="366512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cs typeface="Segoe UI"/>
              </a:rPr>
              <a:t>Hail Mary, </a:t>
            </a:r>
            <a:r>
              <a:rPr lang="en-US" sz="2400" dirty="0">
                <a:cs typeface="Segoe UI"/>
              </a:rPr>
              <a:t>​</a:t>
            </a:r>
            <a:br>
              <a:rPr lang="en-US" sz="2400" dirty="0">
                <a:cs typeface="Segoe UI"/>
              </a:rPr>
            </a:br>
            <a:r>
              <a:rPr lang="en-GB" sz="2400" i="1" dirty="0">
                <a:cs typeface="Segoe UI"/>
              </a:rPr>
              <a:t>Full of Grace</a:t>
            </a:r>
            <a:r>
              <a:rPr lang="en-US" sz="2400" dirty="0">
                <a:cs typeface="Segoe UI"/>
              </a:rPr>
              <a:t>​</a:t>
            </a:r>
          </a:p>
          <a:p>
            <a:r>
              <a:rPr lang="en-GB" sz="2400" i="1" dirty="0">
                <a:cs typeface="Segoe UI"/>
              </a:rPr>
              <a:t>The Lord is with thee</a:t>
            </a:r>
            <a:r>
              <a:rPr lang="en-US" sz="2400" dirty="0">
                <a:cs typeface="Segoe UI"/>
              </a:rPr>
              <a:t>​</a:t>
            </a:r>
          </a:p>
          <a:p>
            <a:r>
              <a:rPr lang="en-GB" sz="2400" i="1" dirty="0">
                <a:cs typeface="Segoe UI"/>
              </a:rPr>
              <a:t>Blessed art thou amongst women</a:t>
            </a:r>
            <a:r>
              <a:rPr lang="en-US" sz="2400" dirty="0">
                <a:cs typeface="Segoe UI"/>
              </a:rPr>
              <a:t>​</a:t>
            </a:r>
          </a:p>
          <a:p>
            <a:r>
              <a:rPr lang="en-GB" sz="2400" i="1" dirty="0">
                <a:cs typeface="Segoe UI"/>
              </a:rPr>
              <a:t>And blessed is the fruit </a:t>
            </a:r>
            <a:r>
              <a:rPr lang="en-US" sz="2400" dirty="0">
                <a:cs typeface="Segoe UI"/>
              </a:rPr>
              <a:t>​</a:t>
            </a:r>
          </a:p>
          <a:p>
            <a:r>
              <a:rPr lang="en-GB" sz="2400" i="1" dirty="0">
                <a:cs typeface="Segoe UI"/>
              </a:rPr>
              <a:t>of thy womb, Jesus,</a:t>
            </a:r>
            <a:r>
              <a:rPr lang="en-US" sz="2400" dirty="0">
                <a:cs typeface="Segoe UI"/>
              </a:rPr>
              <a:t>​</a:t>
            </a:r>
          </a:p>
          <a:p>
            <a:r>
              <a:rPr lang="en-GB" sz="2400" i="1" dirty="0">
                <a:cs typeface="Segoe UI"/>
              </a:rPr>
              <a:t>Holy Mary, Mother of God,</a:t>
            </a:r>
            <a:r>
              <a:rPr lang="en-US" sz="2400" dirty="0">
                <a:cs typeface="Segoe UI"/>
              </a:rPr>
              <a:t>​</a:t>
            </a:r>
          </a:p>
          <a:p>
            <a:r>
              <a:rPr lang="en-GB" sz="2400" i="1" dirty="0">
                <a:cs typeface="Segoe UI"/>
              </a:rPr>
              <a:t>Pray for us sinners</a:t>
            </a:r>
            <a:r>
              <a:rPr lang="en-US" sz="2400" dirty="0">
                <a:cs typeface="Segoe UI"/>
              </a:rPr>
              <a:t>​</a:t>
            </a:r>
          </a:p>
          <a:p>
            <a:r>
              <a:rPr lang="en-GB" sz="2400" i="1" dirty="0">
                <a:cs typeface="Segoe UI"/>
              </a:rPr>
              <a:t>Now and at the hour</a:t>
            </a:r>
            <a:r>
              <a:rPr lang="en-US" sz="2400" dirty="0">
                <a:cs typeface="Segoe UI"/>
              </a:rPr>
              <a:t>​</a:t>
            </a:r>
          </a:p>
          <a:p>
            <a:r>
              <a:rPr lang="en-GB" sz="2400" i="1" dirty="0">
                <a:cs typeface="Segoe UI"/>
              </a:rPr>
              <a:t>Of our death.</a:t>
            </a:r>
            <a:r>
              <a:rPr lang="en-US" sz="2400" dirty="0">
                <a:cs typeface="Segoe UI"/>
              </a:rPr>
              <a:t>​</a:t>
            </a:r>
          </a:p>
          <a:p>
            <a:r>
              <a:rPr lang="en-GB" sz="2400" i="1" dirty="0">
                <a:cs typeface="Segoe UI"/>
              </a:rPr>
              <a:t>Amen.</a:t>
            </a:r>
            <a:r>
              <a:rPr lang="en-US" sz="2400" dirty="0">
                <a:cs typeface="Segoe UI"/>
              </a:rPr>
              <a:t>​</a:t>
            </a:r>
          </a:p>
        </p:txBody>
      </p:sp>
    </p:spTree>
    <p:extLst>
      <p:ext uri="{BB962C8B-B14F-4D97-AF65-F5344CB8AC3E}">
        <p14:creationId xmlns:p14="http://schemas.microsoft.com/office/powerpoint/2010/main" val="3120927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416815" y="21633"/>
            <a:ext cx="6080238" cy="2339102"/>
          </a:xfrm>
          <a:prstGeom prst="rect">
            <a:avLst/>
          </a:prstGeom>
          <a:noFill/>
        </p:spPr>
        <p:txBody>
          <a:bodyPr wrap="square" rtlCol="0">
            <a:spAutoFit/>
          </a:bodyPr>
          <a:lstStyle/>
          <a:p>
            <a:pPr algn="ctr"/>
            <a:r>
              <a:rPr lang="en-GB" sz="3200" dirty="0">
                <a:solidFill>
                  <a:schemeClr val="accent2">
                    <a:lumMod val="40000"/>
                    <a:lumOff val="60000"/>
                  </a:schemeClr>
                </a:solidFill>
                <a:latin typeface="Candara" panose="020E0502030303020204" pitchFamily="34" charset="0"/>
              </a:rPr>
              <a:t>3</a:t>
            </a:r>
          </a:p>
          <a:p>
            <a:pPr algn="ctr"/>
            <a:r>
              <a:rPr lang="en-GB" sz="3200" dirty="0">
                <a:solidFill>
                  <a:schemeClr val="accent2">
                    <a:lumMod val="40000"/>
                    <a:lumOff val="60000"/>
                  </a:schemeClr>
                </a:solidFill>
              </a:rPr>
              <a:t> The Angel Gabriel announces: “Hail, full of grace! The Lord is with thee.”</a:t>
            </a:r>
          </a:p>
          <a:p>
            <a:endParaRPr lang="en-GB" dirty="0"/>
          </a:p>
        </p:txBody>
      </p:sp>
      <p:cxnSp>
        <p:nvCxnSpPr>
          <p:cNvPr id="6" name="Straight Connector 5">
            <a:extLst>
              <a:ext uri="{FF2B5EF4-FFF2-40B4-BE49-F238E27FC236}">
                <a16:creationId xmlns:a16="http://schemas.microsoft.com/office/drawing/2014/main" id="{BDBBEC96-54D1-4A59-B533-0C98581BF64D}"/>
              </a:ext>
            </a:extLst>
          </p:cNvPr>
          <p:cNvCxnSpPr/>
          <p:nvPr/>
        </p:nvCxnSpPr>
        <p:spPr>
          <a:xfrm>
            <a:off x="5997114" y="0"/>
            <a:ext cx="0" cy="6858000"/>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4BA55D1-C499-482B-9FD8-5C2C17355DF3}"/>
              </a:ext>
            </a:extLst>
          </p:cNvPr>
          <p:cNvSpPr/>
          <p:nvPr/>
        </p:nvSpPr>
        <p:spPr>
          <a:xfrm>
            <a:off x="451023" y="2157413"/>
            <a:ext cx="6237732" cy="4524315"/>
          </a:xfrm>
          <a:prstGeom prst="rect">
            <a:avLst/>
          </a:prstGeom>
        </p:spPr>
        <p:txBody>
          <a:bodyPr wrap="square" anchor="t">
            <a:spAutoFit/>
          </a:bodyPr>
          <a:lstStyle/>
          <a:p>
            <a:pPr algn="ctr"/>
            <a:r>
              <a:rPr lang="en-GB" sz="3200" dirty="0">
                <a:solidFill>
                  <a:schemeClr val="accent5">
                    <a:lumMod val="50000"/>
                  </a:schemeClr>
                </a:solidFill>
                <a:ea typeface="+mn-lt"/>
                <a:cs typeface="+mn-lt"/>
              </a:rPr>
              <a:t>Be close to those who are concerned for their loved ones who are sick and who, in order to prevent the spread of the disease, cannot be close to them.  Fill with hope those who are troubled by the uncertainty of the future and the consequences for the economy and employment.</a:t>
            </a:r>
            <a:endParaRPr lang="en-GB" sz="3200" dirty="0">
              <a:solidFill>
                <a:schemeClr val="accent5">
                  <a:lumMod val="50000"/>
                </a:schemeClr>
              </a:solidFill>
            </a:endParaRPr>
          </a:p>
        </p:txBody>
      </p:sp>
      <p:sp>
        <p:nvSpPr>
          <p:cNvPr id="4" name="TextBox 3"/>
          <p:cNvSpPr txBox="1"/>
          <p:nvPr/>
        </p:nvSpPr>
        <p:spPr>
          <a:xfrm>
            <a:off x="8583305" y="5862757"/>
            <a:ext cx="1537600" cy="246221"/>
          </a:xfrm>
          <a:prstGeom prst="rect">
            <a:avLst/>
          </a:prstGeom>
          <a:noFill/>
        </p:spPr>
        <p:txBody>
          <a:bodyPr wrap="none" rtlCol="0" anchor="t">
            <a:spAutoFit/>
          </a:bodyPr>
          <a:lstStyle/>
          <a:p>
            <a:r>
              <a:rPr lang="en-GB" sz="1000" i="1" dirty="0"/>
              <a:t>(Image: </a:t>
            </a:r>
            <a:r>
              <a:rPr lang="en-GB" sz="1000" dirty="0"/>
              <a:t>Juan de </a:t>
            </a:r>
            <a:r>
              <a:rPr lang="en-GB" sz="1000" dirty="0" err="1"/>
              <a:t>Flandes</a:t>
            </a:r>
            <a:r>
              <a:rPr lang="en-GB" sz="1000" dirty="0"/>
              <a:t>) </a:t>
            </a:r>
            <a:endParaRPr lang="en-GB" sz="1000" u="sng" dirty="0"/>
          </a:p>
        </p:txBody>
      </p:sp>
      <p:pic>
        <p:nvPicPr>
          <p:cNvPr id="7" name="Picture 6">
            <a:extLst>
              <a:ext uri="{FF2B5EF4-FFF2-40B4-BE49-F238E27FC236}">
                <a16:creationId xmlns:a16="http://schemas.microsoft.com/office/drawing/2014/main" id="{2586259E-A40F-4B1F-9727-C7A36A348E73}"/>
              </a:ext>
            </a:extLst>
          </p:cNvPr>
          <p:cNvPicPr>
            <a:picLocks noChangeAspect="1"/>
          </p:cNvPicPr>
          <p:nvPr/>
        </p:nvPicPr>
        <p:blipFill rotWithShape="1">
          <a:blip r:embed="rId3"/>
          <a:srcRect l="34110" t="11260" r="35890" b="11260"/>
          <a:stretch/>
        </p:blipFill>
        <p:spPr>
          <a:xfrm>
            <a:off x="7380395" y="470812"/>
            <a:ext cx="3657601" cy="5313580"/>
          </a:xfrm>
          <a:prstGeom prst="rect">
            <a:avLst/>
          </a:prstGeom>
          <a:effectLst>
            <a:glow rad="63500">
              <a:schemeClr val="bg1">
                <a:alpha val="40000"/>
              </a:schemeClr>
            </a:glow>
            <a:softEdge rad="63500"/>
          </a:effectLst>
        </p:spPr>
      </p:pic>
    </p:spTree>
    <p:extLst>
      <p:ext uri="{BB962C8B-B14F-4D97-AF65-F5344CB8AC3E}">
        <p14:creationId xmlns:p14="http://schemas.microsoft.com/office/powerpoint/2010/main" val="3661655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F446858901D4B8AFDB2919DD12F8C" ma:contentTypeVersion="7" ma:contentTypeDescription="Create a new document." ma:contentTypeScope="" ma:versionID="6eb763c8a913c6c68e00d992384707ab">
  <xsd:schema xmlns:xsd="http://www.w3.org/2001/XMLSchema" xmlns:xs="http://www.w3.org/2001/XMLSchema" xmlns:p="http://schemas.microsoft.com/office/2006/metadata/properties" xmlns:ns3="4b059342-3a0e-4d21-af66-c3938e0b4bcc" xmlns:ns4="c8f9b87a-6b54-4568-9ed5-8475f8e7335a" targetNamespace="http://schemas.microsoft.com/office/2006/metadata/properties" ma:root="true" ma:fieldsID="06a98a9fc6753cead4c4e781afedf547" ns3:_="" ns4:_="">
    <xsd:import namespace="4b059342-3a0e-4d21-af66-c3938e0b4bcc"/>
    <xsd:import namespace="c8f9b87a-6b54-4568-9ed5-8475f8e7335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59342-3a0e-4d21-af66-c3938e0b4bc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f9b87a-6b54-4568-9ed5-8475f8e7335a"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9325E3-15FC-4F31-825D-7E7C6E4F66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59342-3a0e-4d21-af66-c3938e0b4bcc"/>
    <ds:schemaRef ds:uri="c8f9b87a-6b54-4568-9ed5-8475f8e733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53D1DA-8AE7-4AC0-9401-B0F4235E93F7}">
  <ds:schemaRefs>
    <ds:schemaRef ds:uri="http://schemas.microsoft.com/sharepoint/v3/contenttype/forms"/>
  </ds:schemaRefs>
</ds:datastoreItem>
</file>

<file path=customXml/itemProps3.xml><?xml version="1.0" encoding="utf-8"?>
<ds:datastoreItem xmlns:ds="http://schemas.openxmlformats.org/officeDocument/2006/customXml" ds:itemID="{BA1CA466-BE02-45A5-B7F1-9536EA40384B}">
  <ds:schemaRefs>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infopath/2007/PartnerControls"/>
    <ds:schemaRef ds:uri="c8f9b87a-6b54-4568-9ed5-8475f8e7335a"/>
    <ds:schemaRef ds:uri="http://schemas.microsoft.com/office/2006/documentManagement/types"/>
    <ds:schemaRef ds:uri="4b059342-3a0e-4d21-af66-c3938e0b4bcc"/>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TM03457475[[fn=Frame]]</Template>
  <TotalTime>4440</TotalTime>
  <Words>1678</Words>
  <Application>Microsoft Office PowerPoint</Application>
  <PresentationFormat>Widescreen</PresentationFormat>
  <Paragraphs>216</Paragraphs>
  <Slides>29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Candara</vt:lpstr>
      <vt:lpstr>Open Sans</vt:lpstr>
      <vt:lpstr>proxima-nova</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the Rosary with the Diocese of Westminster</dc:title>
  <dc:creator>Elaine Arundell</dc:creator>
  <cp:lastModifiedBy>Bethany Gorton</cp:lastModifiedBy>
  <cp:revision>111</cp:revision>
  <dcterms:created xsi:type="dcterms:W3CDTF">2020-04-02T15:09:21Z</dcterms:created>
  <dcterms:modified xsi:type="dcterms:W3CDTF">2020-06-16T11:09:51Z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0x010100600F446858901D4B8AFDB2919DD12F8C</vt:lpwstr>
  </property>
</Properties>
</file>