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1.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2.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3.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18" r:id="rId4"/>
  </p:sldMasterIdLst>
  <p:notesMasterIdLst>
    <p:notesMasterId r:id="rId33"/>
  </p:notesMasterIdLst>
  <p:sldIdLst>
    <p:sldId id="484" r:id="rId5"/>
    <p:sldId id="2636" r:id="rId6"/>
    <p:sldId id="2601" r:id="rId7"/>
    <p:sldId id="2604" r:id="rId8"/>
    <p:sldId id="2603" r:id="rId9"/>
    <p:sldId id="2631" r:id="rId10"/>
    <p:sldId id="2605" r:id="rId11"/>
    <p:sldId id="2637" r:id="rId12"/>
    <p:sldId id="2607" r:id="rId13"/>
    <p:sldId id="2638" r:id="rId14"/>
    <p:sldId id="2609" r:id="rId15"/>
    <p:sldId id="2639" r:id="rId16"/>
    <p:sldId id="2611" r:id="rId17"/>
    <p:sldId id="2640" r:id="rId18"/>
    <p:sldId id="2613" r:id="rId19"/>
    <p:sldId id="2641" r:id="rId20"/>
    <p:sldId id="2615" r:id="rId21"/>
    <p:sldId id="2642" r:id="rId22"/>
    <p:sldId id="2617" r:id="rId23"/>
    <p:sldId id="2643" r:id="rId24"/>
    <p:sldId id="2619" r:id="rId25"/>
    <p:sldId id="2644" r:id="rId26"/>
    <p:sldId id="2621" r:id="rId27"/>
    <p:sldId id="2645" r:id="rId28"/>
    <p:sldId id="2623" r:id="rId29"/>
    <p:sldId id="2646" r:id="rId30"/>
    <p:sldId id="2625" r:id="rId31"/>
    <p:sldId id="2599"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aine Arundell" initials="EA" lastIdx="1" clrIdx="0"/>
  <p:cmAuthor id="2" name="Mike Pittendreigh" initials="MP"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82" autoAdjust="0"/>
    <p:restoredTop sz="94660"/>
  </p:normalViewPr>
  <p:slideViewPr>
    <p:cSldViewPr snapToGrid="0">
      <p:cViewPr varScale="1">
        <p:scale>
          <a:sx n="67" d="100"/>
          <a:sy n="67" d="100"/>
        </p:scale>
        <p:origin x="388" y="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6-04T15:31:41.934" idx="1">
    <p:pos x="7508" y="703"/>
    <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0-06-05T10:18:13.532" idx="2">
    <p:pos x="10" y="10"/>
    <p:text>That could be Sacred Heart Harrow, or Sacred Heart Hammersmith</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0-06-05T10:19:32.258" idx="3">
    <p:pos x="10" y="10"/>
    <p:text>That would be Holy Cross, Fulham</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B354DB-1033-46CD-8473-206FFE4DC221}" type="datetimeFigureOut">
              <a:rPr lang="en-GB" smtClean="0"/>
              <a:t>15/06/2020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E0BB0A-9914-4E0C-967F-F5C22C54D633}" type="slidenum">
              <a:rPr lang="en-GB" smtClean="0"/>
              <a:t>‹#›</a:t>
            </a:fld>
            <a:endParaRPr lang="en-GB"/>
          </a:p>
        </p:txBody>
      </p:sp>
    </p:spTree>
    <p:extLst>
      <p:ext uri="{BB962C8B-B14F-4D97-AF65-F5344CB8AC3E}">
        <p14:creationId xmlns:p14="http://schemas.microsoft.com/office/powerpoint/2010/main" val="2929171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47047A-750C-4D90-9D5E-AD5CB7011C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8485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11</a:t>
            </a:fld>
            <a:endParaRPr lang="en-GB"/>
          </a:p>
        </p:txBody>
      </p:sp>
    </p:spTree>
    <p:extLst>
      <p:ext uri="{BB962C8B-B14F-4D97-AF65-F5344CB8AC3E}">
        <p14:creationId xmlns:p14="http://schemas.microsoft.com/office/powerpoint/2010/main" val="2885336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47047A-750C-4D90-9D5E-AD5CB7011C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0347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13</a:t>
            </a:fld>
            <a:endParaRPr lang="en-GB"/>
          </a:p>
        </p:txBody>
      </p:sp>
    </p:spTree>
    <p:extLst>
      <p:ext uri="{BB962C8B-B14F-4D97-AF65-F5344CB8AC3E}">
        <p14:creationId xmlns:p14="http://schemas.microsoft.com/office/powerpoint/2010/main" val="2080276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47047A-750C-4D90-9D5E-AD5CB7011C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4609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15</a:t>
            </a:fld>
            <a:endParaRPr lang="en-GB"/>
          </a:p>
        </p:txBody>
      </p:sp>
    </p:spTree>
    <p:extLst>
      <p:ext uri="{BB962C8B-B14F-4D97-AF65-F5344CB8AC3E}">
        <p14:creationId xmlns:p14="http://schemas.microsoft.com/office/powerpoint/2010/main" val="3205963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47047A-750C-4D90-9D5E-AD5CB7011C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6272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17</a:t>
            </a:fld>
            <a:endParaRPr lang="en-GB"/>
          </a:p>
        </p:txBody>
      </p:sp>
    </p:spTree>
    <p:extLst>
      <p:ext uri="{BB962C8B-B14F-4D97-AF65-F5344CB8AC3E}">
        <p14:creationId xmlns:p14="http://schemas.microsoft.com/office/powerpoint/2010/main" val="3815813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47047A-750C-4D90-9D5E-AD5CB7011C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2155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19</a:t>
            </a:fld>
            <a:endParaRPr lang="en-GB"/>
          </a:p>
        </p:txBody>
      </p:sp>
    </p:spTree>
    <p:extLst>
      <p:ext uri="{BB962C8B-B14F-4D97-AF65-F5344CB8AC3E}">
        <p14:creationId xmlns:p14="http://schemas.microsoft.com/office/powerpoint/2010/main" val="8411583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47047A-750C-4D90-9D5E-AD5CB7011C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2300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3</a:t>
            </a:fld>
            <a:endParaRPr lang="en-GB"/>
          </a:p>
        </p:txBody>
      </p:sp>
    </p:spTree>
    <p:extLst>
      <p:ext uri="{BB962C8B-B14F-4D97-AF65-F5344CB8AC3E}">
        <p14:creationId xmlns:p14="http://schemas.microsoft.com/office/powerpoint/2010/main" val="1755178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21</a:t>
            </a:fld>
            <a:endParaRPr lang="en-GB"/>
          </a:p>
        </p:txBody>
      </p:sp>
    </p:spTree>
    <p:extLst>
      <p:ext uri="{BB962C8B-B14F-4D97-AF65-F5344CB8AC3E}">
        <p14:creationId xmlns:p14="http://schemas.microsoft.com/office/powerpoint/2010/main" val="15322950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47047A-750C-4D90-9D5E-AD5CB7011C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08265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23</a:t>
            </a:fld>
            <a:endParaRPr lang="en-GB"/>
          </a:p>
        </p:txBody>
      </p:sp>
    </p:spTree>
    <p:extLst>
      <p:ext uri="{BB962C8B-B14F-4D97-AF65-F5344CB8AC3E}">
        <p14:creationId xmlns:p14="http://schemas.microsoft.com/office/powerpoint/2010/main" val="23146390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47047A-750C-4D90-9D5E-AD5CB7011C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7973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25</a:t>
            </a:fld>
            <a:endParaRPr lang="en-GB"/>
          </a:p>
        </p:txBody>
      </p:sp>
    </p:spTree>
    <p:extLst>
      <p:ext uri="{BB962C8B-B14F-4D97-AF65-F5344CB8AC3E}">
        <p14:creationId xmlns:p14="http://schemas.microsoft.com/office/powerpoint/2010/main" val="6139698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47047A-750C-4D90-9D5E-AD5CB7011C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82077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27</a:t>
            </a:fld>
            <a:endParaRPr lang="en-GB"/>
          </a:p>
        </p:txBody>
      </p:sp>
    </p:spTree>
    <p:extLst>
      <p:ext uri="{BB962C8B-B14F-4D97-AF65-F5344CB8AC3E}">
        <p14:creationId xmlns:p14="http://schemas.microsoft.com/office/powerpoint/2010/main" val="10571168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47047A-750C-4D90-9D5E-AD5CB7011C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608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4</a:t>
            </a:fld>
            <a:endParaRPr lang="en-GB"/>
          </a:p>
        </p:txBody>
      </p:sp>
    </p:spTree>
    <p:extLst>
      <p:ext uri="{BB962C8B-B14F-4D97-AF65-F5344CB8AC3E}">
        <p14:creationId xmlns:p14="http://schemas.microsoft.com/office/powerpoint/2010/main" val="1490620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5</a:t>
            </a:fld>
            <a:endParaRPr lang="en-GB"/>
          </a:p>
        </p:txBody>
      </p:sp>
    </p:spTree>
    <p:extLst>
      <p:ext uri="{BB962C8B-B14F-4D97-AF65-F5344CB8AC3E}">
        <p14:creationId xmlns:p14="http://schemas.microsoft.com/office/powerpoint/2010/main" val="2457815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6</a:t>
            </a:fld>
            <a:endParaRPr lang="en-GB"/>
          </a:p>
        </p:txBody>
      </p:sp>
    </p:spTree>
    <p:extLst>
      <p:ext uri="{BB962C8B-B14F-4D97-AF65-F5344CB8AC3E}">
        <p14:creationId xmlns:p14="http://schemas.microsoft.com/office/powerpoint/2010/main" val="4286716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7</a:t>
            </a:fld>
            <a:endParaRPr lang="en-GB"/>
          </a:p>
        </p:txBody>
      </p:sp>
    </p:spTree>
    <p:extLst>
      <p:ext uri="{BB962C8B-B14F-4D97-AF65-F5344CB8AC3E}">
        <p14:creationId xmlns:p14="http://schemas.microsoft.com/office/powerpoint/2010/main" val="3601849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47047A-750C-4D90-9D5E-AD5CB7011C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3206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9</a:t>
            </a:fld>
            <a:endParaRPr lang="en-GB"/>
          </a:p>
        </p:txBody>
      </p:sp>
    </p:spTree>
    <p:extLst>
      <p:ext uri="{BB962C8B-B14F-4D97-AF65-F5344CB8AC3E}">
        <p14:creationId xmlns:p14="http://schemas.microsoft.com/office/powerpoint/2010/main" val="231925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47047A-750C-4D90-9D5E-AD5CB7011C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3114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34DF7C7E-CCA8-4A80-9E6F-3FA66FD9C4BD}" type="datetimeFigureOut">
              <a:rPr lang="en-GB" smtClean="0"/>
              <a:t>15/06/2020</a:t>
            </a:fld>
            <a:endParaRPr lang="en-GB"/>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83785C88-0DE0-4482-8A03-B8F8B0036D44}" type="slidenum">
              <a:rPr lang="en-GB" smtClean="0"/>
              <a:t>‹#›</a:t>
            </a:fld>
            <a:endParaRPr lang="en-GB"/>
          </a:p>
        </p:txBody>
      </p:sp>
    </p:spTree>
    <p:extLst>
      <p:ext uri="{BB962C8B-B14F-4D97-AF65-F5344CB8AC3E}">
        <p14:creationId xmlns:p14="http://schemas.microsoft.com/office/powerpoint/2010/main" val="3000347593"/>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DF7C7E-CCA8-4A80-9E6F-3FA66FD9C4BD}" type="datetimeFigureOut">
              <a:rPr lang="en-GB" smtClean="0"/>
              <a:t>15/06/2020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2977173126"/>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DF7C7E-CCA8-4A80-9E6F-3FA66FD9C4BD}" type="datetimeFigureOut">
              <a:rPr lang="en-GB" smtClean="0"/>
              <a:t>15/06/2020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3675215160"/>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DF7C7E-CCA8-4A80-9E6F-3FA66FD9C4BD}" type="datetimeFigureOut">
              <a:rPr lang="en-GB" smtClean="0"/>
              <a:t>15/06/2020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3910283977"/>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DF7C7E-CCA8-4A80-9E6F-3FA66FD9C4BD}" type="datetimeFigureOut">
              <a:rPr lang="en-GB" smtClean="0"/>
              <a:t>15/06/2020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2412537660"/>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DF7C7E-CCA8-4A80-9E6F-3FA66FD9C4BD}" type="datetimeFigureOut">
              <a:rPr lang="en-GB" smtClean="0"/>
              <a:t>15/06/2020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1782182833"/>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DF7C7E-CCA8-4A80-9E6F-3FA66FD9C4BD}" type="datetimeFigureOut">
              <a:rPr lang="en-GB" smtClean="0"/>
              <a:t>15/06/2020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609095035"/>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DF7C7E-CCA8-4A80-9E6F-3FA66FD9C4BD}" type="datetimeFigureOut">
              <a:rPr lang="en-GB" smtClean="0"/>
              <a:t>15/06/2020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2536086416"/>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DF7C7E-CCA8-4A80-9E6F-3FA66FD9C4BD}" type="datetimeFigureOut">
              <a:rPr lang="en-GB" smtClean="0"/>
              <a:t>15/06/2020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4008614008"/>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34DF7C7E-CCA8-4A80-9E6F-3FA66FD9C4BD}" type="datetimeFigureOut">
              <a:rPr lang="en-GB" smtClean="0"/>
              <a:t>15/06/2020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83785C88-0DE0-4482-8A03-B8F8B0036D44}" type="slidenum">
              <a:rPr lang="en-GB" smtClean="0"/>
              <a:t>‹#›</a:t>
            </a:fld>
            <a:endParaRPr lang="en-GB"/>
          </a:p>
        </p:txBody>
      </p:sp>
    </p:spTree>
    <p:extLst>
      <p:ext uri="{BB962C8B-B14F-4D97-AF65-F5344CB8AC3E}">
        <p14:creationId xmlns:p14="http://schemas.microsoft.com/office/powerpoint/2010/main" val="1843006091"/>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34DF7C7E-CCA8-4A80-9E6F-3FA66FD9C4BD}" type="datetimeFigureOut">
              <a:rPr lang="en-GB" smtClean="0"/>
              <a:t>15/06/2020</a:t>
            </a:fld>
            <a:endParaRPr lang="en-GB"/>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83785C88-0DE0-4482-8A03-B8F8B0036D44}" type="slidenum">
              <a:rPr lang="en-GB" smtClean="0"/>
              <a:t>‹#›</a:t>
            </a:fld>
            <a:endParaRPr lang="en-GB"/>
          </a:p>
        </p:txBody>
      </p:sp>
    </p:spTree>
    <p:extLst>
      <p:ext uri="{BB962C8B-B14F-4D97-AF65-F5344CB8AC3E}">
        <p14:creationId xmlns:p14="http://schemas.microsoft.com/office/powerpoint/2010/main" val="9018772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34DF7C7E-CCA8-4A80-9E6F-3FA66FD9C4BD}" type="datetimeFigureOut">
              <a:rPr lang="en-GB" smtClean="0"/>
              <a:t>15/06/2020</a:t>
            </a:fld>
            <a:endParaRPr lang="en-GB"/>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GB"/>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83785C88-0DE0-4482-8A03-B8F8B0036D44}" type="slidenum">
              <a:rPr lang="en-GB" smtClean="0"/>
              <a:t>‹#›</a:t>
            </a:fld>
            <a:endParaRPr lang="en-GB"/>
          </a:p>
        </p:txBody>
      </p:sp>
    </p:spTree>
    <p:extLst>
      <p:ext uri="{BB962C8B-B14F-4D97-AF65-F5344CB8AC3E}">
        <p14:creationId xmlns:p14="http://schemas.microsoft.com/office/powerpoint/2010/main" val="1880199043"/>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comments" Target="../comments/commen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comments" Target="../comments/comment3.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hemeOverride" Target="../theme/themeOverride1.xml"/><Relationship Id="rId5" Type="http://schemas.openxmlformats.org/officeDocument/2006/relationships/image" Target="../media/image9.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20926" y="5379196"/>
            <a:ext cx="991878" cy="14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351FA27B-16AA-4154-956B-2F5B7A92BE7D}"/>
              </a:ext>
            </a:extLst>
          </p:cNvPr>
          <p:cNvSpPr txBox="1">
            <a:spLocks/>
          </p:cNvSpPr>
          <p:nvPr/>
        </p:nvSpPr>
        <p:spPr>
          <a:xfrm>
            <a:off x="179196" y="5379196"/>
            <a:ext cx="10841730" cy="1140728"/>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5000" b="1" i="0" kern="1200" spc="-150">
                <a:solidFill>
                  <a:schemeClr val="bg1"/>
                </a:solidFill>
                <a:latin typeface="+mj-lt"/>
                <a:ea typeface="+mj-ea"/>
                <a:cs typeface="Gill Sans" panose="020B0502020104020203" pitchFamily="34" charset="-79"/>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150" normalizeH="0" baseline="0" noProof="0" dirty="0">
                <a:ln>
                  <a:noFill/>
                </a:ln>
                <a:solidFill>
                  <a:srgbClr val="FFFFFF"/>
                </a:solidFill>
                <a:effectLst/>
                <a:uLnTx/>
                <a:uFillTx/>
                <a:latin typeface="Candara" panose="020E0502030303020204" pitchFamily="34" charset="0"/>
                <a:ea typeface="+mj-ea"/>
                <a:cs typeface="Gill Sans" panose="020B0502020104020203" pitchFamily="34" charset="-79"/>
              </a:rPr>
              <a:t>Praying the Rosary with the Diocese of Westminster</a:t>
            </a:r>
          </a:p>
        </p:txBody>
      </p:sp>
      <p:sp>
        <p:nvSpPr>
          <p:cNvPr id="13" name="Subtitle 2">
            <a:extLst>
              <a:ext uri="{FF2B5EF4-FFF2-40B4-BE49-F238E27FC236}">
                <a16:creationId xmlns:a16="http://schemas.microsoft.com/office/drawing/2014/main" id="{710E07FC-40E7-4D33-B4CB-54B9BE54169A}"/>
              </a:ext>
            </a:extLst>
          </p:cNvPr>
          <p:cNvSpPr txBox="1">
            <a:spLocks/>
          </p:cNvSpPr>
          <p:nvPr/>
        </p:nvSpPr>
        <p:spPr>
          <a:xfrm>
            <a:off x="179196" y="6062724"/>
            <a:ext cx="11109595" cy="9144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3200" dirty="0">
                <a:solidFill>
                  <a:srgbClr val="FFFF00"/>
                </a:solidFill>
                <a:latin typeface="Candara" panose="020E0502030303020204" pitchFamily="34" charset="0"/>
              </a:rPr>
              <a:t>Institution of the Eucharist - Friday 19</a:t>
            </a:r>
            <a:r>
              <a:rPr lang="en-GB" sz="3200" baseline="30000" dirty="0">
                <a:solidFill>
                  <a:srgbClr val="FFFF00"/>
                </a:solidFill>
                <a:latin typeface="Candara" panose="020E0502030303020204" pitchFamily="34" charset="0"/>
              </a:rPr>
              <a:t>th</a:t>
            </a:r>
            <a:r>
              <a:rPr lang="en-GB" sz="3200" dirty="0">
                <a:solidFill>
                  <a:srgbClr val="FFFF00"/>
                </a:solidFill>
                <a:latin typeface="Candara" panose="020E0502030303020204" pitchFamily="34" charset="0"/>
              </a:rPr>
              <a:t> June</a:t>
            </a:r>
            <a:endParaRPr kumimoji="0" lang="en-GB" sz="3200" b="0" i="0" u="none" strike="noStrike" kern="1200" cap="none" spc="0" normalizeH="0" baseline="0" noProof="0" dirty="0">
              <a:ln>
                <a:noFill/>
              </a:ln>
              <a:solidFill>
                <a:srgbClr val="FFFF00"/>
              </a:solidFill>
              <a:effectLst/>
              <a:uLnTx/>
              <a:uFillTx/>
              <a:latin typeface="Candara" panose="020E0502030303020204" pitchFamily="34" charset="0"/>
              <a:ea typeface="+mn-ea"/>
              <a:cs typeface="Arial" panose="020B0604020202020204" pitchFamily="34" charset="0"/>
            </a:endParaRPr>
          </a:p>
        </p:txBody>
      </p:sp>
      <p:pic>
        <p:nvPicPr>
          <p:cNvPr id="15362" name="Picture 2" descr="Rosary, Cross, Bible, Jesus, Jesus Christ, Wooden Cross"/>
          <p:cNvPicPr>
            <a:picLocks noGrp="1" noChangeAspect="1" noChangeArrowheads="1"/>
          </p:cNvPicPr>
          <p:nvPr>
            <p:ph type="pic" idx="1"/>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5330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844633"/>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pic>
        <p:nvPicPr>
          <p:cNvPr id="4098" name="Picture 2" descr="beads, christianity, cross, pray, prayer, religion, rosary beads, HD wall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284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71713B7-96CA-4027-842C-1B553C47CB26}"/>
              </a:ext>
            </a:extLst>
          </p:cNvPr>
          <p:cNvSpPr txBox="1"/>
          <p:nvPr/>
        </p:nvSpPr>
        <p:spPr>
          <a:xfrm>
            <a:off x="2331909" y="729229"/>
            <a:ext cx="6128655" cy="57861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Hail Mary, </a:t>
            </a:r>
            <a:b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b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Full of Grace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The Lord is with thee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Blessed art thou amongst women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And blessed is the fruit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of thy womb, Jesus,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Holy Mary, Mother of God,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Pray for us sinners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Now and at the hour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Of our death.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Amen.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ndara" panose="020E0502030303020204"/>
              <a:ea typeface="+mn-ea"/>
              <a:cs typeface="+mn-cs"/>
            </a:endParaRPr>
          </a:p>
        </p:txBody>
      </p:sp>
    </p:spTree>
    <p:extLst>
      <p:ext uri="{BB962C8B-B14F-4D97-AF65-F5344CB8AC3E}">
        <p14:creationId xmlns:p14="http://schemas.microsoft.com/office/powerpoint/2010/main" val="2267543815"/>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387626" y="237213"/>
            <a:ext cx="5377068" cy="5601533"/>
          </a:xfrm>
          <a:prstGeom prst="rect">
            <a:avLst/>
          </a:prstGeom>
          <a:noFill/>
        </p:spPr>
        <p:txBody>
          <a:bodyPr wrap="square" rtlCol="0" anchor="t">
            <a:spAutoFit/>
          </a:bodyPr>
          <a:lstStyle/>
          <a:p>
            <a:pPr lvl="0"/>
            <a:r>
              <a:rPr lang="en-GB" sz="2800" dirty="0">
                <a:solidFill>
                  <a:srgbClr val="FF0000"/>
                </a:solidFill>
              </a:rPr>
              <a:t>4.  “Then he took the bread, said the blessing, broke it, and gave it to them, saying, "This is my body, which will be given for you; do this in memory of me.“ </a:t>
            </a:r>
            <a:r>
              <a:rPr lang="en-GB" sz="2800" i="1" dirty="0">
                <a:solidFill>
                  <a:srgbClr val="FF0000"/>
                </a:solidFill>
              </a:rPr>
              <a:t>(Lk 22:19)</a:t>
            </a:r>
          </a:p>
          <a:p>
            <a:endParaRPr lang="en-GB" sz="3200" dirty="0">
              <a:latin typeface="Candara" panose="020E0502030303020204" pitchFamily="34" charset="0"/>
            </a:endParaRPr>
          </a:p>
          <a:p>
            <a:r>
              <a:rPr lang="en-GB" sz="2800" dirty="0">
                <a:solidFill>
                  <a:srgbClr val="0070C0"/>
                </a:solidFill>
                <a:latin typeface="Candara" panose="020E0502030303020204" pitchFamily="34" charset="0"/>
              </a:rPr>
              <a:t>We thank God for the gift of Jesus and his sacrifice for us. May we follow his example and offer ourselves in loving service to others, especially during this challenging time.  </a:t>
            </a:r>
          </a:p>
          <a:p>
            <a:endParaRPr lang="en-GB" dirty="0"/>
          </a:p>
        </p:txBody>
      </p:sp>
      <p:cxnSp>
        <p:nvCxnSpPr>
          <p:cNvPr id="6" name="Straight Connector 5">
            <a:extLst>
              <a:ext uri="{FF2B5EF4-FFF2-40B4-BE49-F238E27FC236}">
                <a16:creationId xmlns:a16="http://schemas.microsoft.com/office/drawing/2014/main" id="{8CD24B66-E219-452C-8D40-328F20B00CD9}"/>
              </a:ext>
            </a:extLst>
          </p:cNvPr>
          <p:cNvCxnSpPr/>
          <p:nvPr/>
        </p:nvCxnSpPr>
        <p:spPr>
          <a:xfrm>
            <a:off x="5932738"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00E1261-5E9F-44BD-8ADC-A1861293EFDA}"/>
              </a:ext>
            </a:extLst>
          </p:cNvPr>
          <p:cNvSpPr txBox="1"/>
          <p:nvPr/>
        </p:nvSpPr>
        <p:spPr>
          <a:xfrm>
            <a:off x="5932738" y="6435979"/>
            <a:ext cx="6259262" cy="338554"/>
          </a:xfrm>
          <a:prstGeom prst="rect">
            <a:avLst/>
          </a:prstGeom>
          <a:noFill/>
        </p:spPr>
        <p:txBody>
          <a:bodyPr wrap="square" rtlCol="0">
            <a:spAutoFit/>
          </a:bodyPr>
          <a:lstStyle/>
          <a:p>
            <a:pPr algn="ctr"/>
            <a:r>
              <a:rPr lang="en-GB" sz="1600" i="1" dirty="0"/>
              <a:t>Artwork by a pupil in Sacred Heart Primary School, Ware</a:t>
            </a:r>
          </a:p>
        </p:txBody>
      </p:sp>
      <p:pic>
        <p:nvPicPr>
          <p:cNvPr id="10" name="Picture 9">
            <a:extLst>
              <a:ext uri="{FF2B5EF4-FFF2-40B4-BE49-F238E27FC236}">
                <a16:creationId xmlns:a16="http://schemas.microsoft.com/office/drawing/2014/main" id="{8AFC1E68-25D2-4434-A00B-333AB5734F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089" y="237213"/>
            <a:ext cx="4214691" cy="5917596"/>
          </a:xfrm>
          <a:prstGeom prst="rect">
            <a:avLst/>
          </a:prstGeom>
        </p:spPr>
      </p:pic>
    </p:spTree>
    <p:extLst>
      <p:ext uri="{BB962C8B-B14F-4D97-AF65-F5344CB8AC3E}">
        <p14:creationId xmlns:p14="http://schemas.microsoft.com/office/powerpoint/2010/main" val="281167665"/>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pic>
        <p:nvPicPr>
          <p:cNvPr id="4098" name="Picture 2" descr="beads, christianity, cross, pray, prayer, religion, rosary beads, HD wall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284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71713B7-96CA-4027-842C-1B553C47CB26}"/>
              </a:ext>
            </a:extLst>
          </p:cNvPr>
          <p:cNvSpPr txBox="1"/>
          <p:nvPr/>
        </p:nvSpPr>
        <p:spPr>
          <a:xfrm>
            <a:off x="2331909" y="729229"/>
            <a:ext cx="6128655" cy="57861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Hail Mary, </a:t>
            </a:r>
            <a:b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b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Full of Grace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The Lord is with thee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Blessed art thou amongst women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And blessed is the fruit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of thy womb, Jesus,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Holy Mary, Mother of God,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Pray for us sinners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Now and at the hour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Of our death.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Amen.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ndara" panose="020E0502030303020204"/>
              <a:ea typeface="+mn-ea"/>
              <a:cs typeface="+mn-cs"/>
            </a:endParaRPr>
          </a:p>
        </p:txBody>
      </p:sp>
    </p:spTree>
    <p:extLst>
      <p:ext uri="{BB962C8B-B14F-4D97-AF65-F5344CB8AC3E}">
        <p14:creationId xmlns:p14="http://schemas.microsoft.com/office/powerpoint/2010/main" val="289790414"/>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252263" y="523975"/>
            <a:ext cx="5744500" cy="3293209"/>
          </a:xfrm>
          <a:prstGeom prst="rect">
            <a:avLst/>
          </a:prstGeom>
          <a:noFill/>
        </p:spPr>
        <p:txBody>
          <a:bodyPr wrap="square" rtlCol="0">
            <a:spAutoFit/>
          </a:bodyPr>
          <a:lstStyle/>
          <a:p>
            <a:pPr lvl="0"/>
            <a:r>
              <a:rPr lang="en-GB" sz="2800" dirty="0">
                <a:solidFill>
                  <a:srgbClr val="FF0000"/>
                </a:solidFill>
              </a:rPr>
              <a:t>5.  And likewise the cup after they had eaten, saying, "This cup is the new covenant in my blood, which will be shed for you." </a:t>
            </a:r>
            <a:r>
              <a:rPr lang="en-GB" sz="2800" i="1" dirty="0">
                <a:solidFill>
                  <a:srgbClr val="FF0000"/>
                </a:solidFill>
              </a:rPr>
              <a:t>(Lk 22:20)</a:t>
            </a:r>
          </a:p>
          <a:p>
            <a:pPr lvl="0"/>
            <a:endParaRPr lang="en-GB" sz="3200" dirty="0">
              <a:solidFill>
                <a:srgbClr val="FF0000"/>
              </a:solidFill>
            </a:endParaRPr>
          </a:p>
          <a:p>
            <a:pPr lvl="0"/>
            <a:endParaRPr lang="en-US" sz="3200" dirty="0">
              <a:solidFill>
                <a:srgbClr val="FF0000"/>
              </a:solidFill>
            </a:endParaRPr>
          </a:p>
          <a:p>
            <a:endParaRPr lang="en-GB" sz="3200" dirty="0">
              <a:latin typeface="Candara" panose="020E0502030303020204" pitchFamily="34" charset="0"/>
            </a:endParaRPr>
          </a:p>
        </p:txBody>
      </p:sp>
      <p:cxnSp>
        <p:nvCxnSpPr>
          <p:cNvPr id="6" name="Straight Connector 5">
            <a:extLst>
              <a:ext uri="{FF2B5EF4-FFF2-40B4-BE49-F238E27FC236}">
                <a16:creationId xmlns:a16="http://schemas.microsoft.com/office/drawing/2014/main" id="{4044EF77-4484-4E4E-9DAE-35948DC1B0D1}"/>
              </a:ext>
            </a:extLst>
          </p:cNvPr>
          <p:cNvCxnSpPr/>
          <p:nvPr/>
        </p:nvCxnSpPr>
        <p:spPr>
          <a:xfrm>
            <a:off x="5920179"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5170613-3091-433B-A251-EDDEDAE09721}"/>
              </a:ext>
            </a:extLst>
          </p:cNvPr>
          <p:cNvSpPr/>
          <p:nvPr/>
        </p:nvSpPr>
        <p:spPr>
          <a:xfrm>
            <a:off x="252263" y="2305614"/>
            <a:ext cx="5500837" cy="2246769"/>
          </a:xfrm>
          <a:prstGeom prst="rect">
            <a:avLst/>
          </a:prstGeom>
        </p:spPr>
        <p:txBody>
          <a:bodyPr wrap="square">
            <a:spAutoFit/>
          </a:bodyPr>
          <a:lstStyle/>
          <a:p>
            <a:endParaRPr lang="en-GB" sz="2800" dirty="0">
              <a:solidFill>
                <a:srgbClr val="0070C0"/>
              </a:solidFill>
            </a:endParaRPr>
          </a:p>
          <a:p>
            <a:r>
              <a:rPr lang="en-GB" sz="2800" dirty="0">
                <a:solidFill>
                  <a:srgbClr val="0070C0"/>
                </a:solidFill>
              </a:rPr>
              <a:t>We thank </a:t>
            </a:r>
            <a:r>
              <a:rPr lang="en-GB" sz="2800">
                <a:solidFill>
                  <a:srgbClr val="0070C0"/>
                </a:solidFill>
              </a:rPr>
              <a:t>God for </a:t>
            </a:r>
            <a:r>
              <a:rPr lang="en-GB" sz="2800" dirty="0">
                <a:solidFill>
                  <a:srgbClr val="0070C0"/>
                </a:solidFill>
              </a:rPr>
              <a:t>keeping all his promises to us. May we keep our promises to him and know that he offers hope and mercy.</a:t>
            </a:r>
          </a:p>
        </p:txBody>
      </p:sp>
      <p:pic>
        <p:nvPicPr>
          <p:cNvPr id="9" name="Picture 8">
            <a:extLst>
              <a:ext uri="{FF2B5EF4-FFF2-40B4-BE49-F238E27FC236}">
                <a16:creationId xmlns:a16="http://schemas.microsoft.com/office/drawing/2014/main" id="{F1C8990A-334A-4A37-9025-1B236E3723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2051" y="320378"/>
            <a:ext cx="4113258" cy="5792138"/>
          </a:xfrm>
          <a:prstGeom prst="rect">
            <a:avLst/>
          </a:prstGeom>
        </p:spPr>
      </p:pic>
      <p:sp>
        <p:nvSpPr>
          <p:cNvPr id="10" name="TextBox 9">
            <a:extLst>
              <a:ext uri="{FF2B5EF4-FFF2-40B4-BE49-F238E27FC236}">
                <a16:creationId xmlns:a16="http://schemas.microsoft.com/office/drawing/2014/main" id="{2D1F140B-92B7-4AF6-920F-63C1B4F558F4}"/>
              </a:ext>
            </a:extLst>
          </p:cNvPr>
          <p:cNvSpPr txBox="1"/>
          <p:nvPr/>
        </p:nvSpPr>
        <p:spPr>
          <a:xfrm>
            <a:off x="5920179" y="6264613"/>
            <a:ext cx="6271819" cy="338554"/>
          </a:xfrm>
          <a:prstGeom prst="rect">
            <a:avLst/>
          </a:prstGeom>
          <a:noFill/>
        </p:spPr>
        <p:txBody>
          <a:bodyPr wrap="square" rtlCol="0">
            <a:spAutoFit/>
          </a:bodyPr>
          <a:lstStyle/>
          <a:p>
            <a:pPr algn="ctr"/>
            <a:r>
              <a:rPr lang="en-GB" sz="1600" i="1" dirty="0"/>
              <a:t>Artwork by a pupil in Westminster Cathedral Choir School</a:t>
            </a:r>
          </a:p>
        </p:txBody>
      </p:sp>
    </p:spTree>
    <p:extLst>
      <p:ext uri="{BB962C8B-B14F-4D97-AF65-F5344CB8AC3E}">
        <p14:creationId xmlns:p14="http://schemas.microsoft.com/office/powerpoint/2010/main" val="3634287982"/>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pic>
        <p:nvPicPr>
          <p:cNvPr id="4098" name="Picture 2" descr="beads, christianity, cross, pray, prayer, religion, rosary beads, HD wall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284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71713B7-96CA-4027-842C-1B553C47CB26}"/>
              </a:ext>
            </a:extLst>
          </p:cNvPr>
          <p:cNvSpPr txBox="1"/>
          <p:nvPr/>
        </p:nvSpPr>
        <p:spPr>
          <a:xfrm>
            <a:off x="2331909" y="729229"/>
            <a:ext cx="6128655" cy="57861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Hail Mary, </a:t>
            </a:r>
            <a:b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b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Full of Grace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The Lord is with thee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Blessed art thou amongst women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And blessed is the fruit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of thy womb, Jesus,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Holy Mary, Mother of God,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Pray for us sinners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Now and at the hour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Of our death.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Amen.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ndara" panose="020E0502030303020204"/>
              <a:ea typeface="+mn-ea"/>
              <a:cs typeface="+mn-cs"/>
            </a:endParaRPr>
          </a:p>
        </p:txBody>
      </p:sp>
    </p:spTree>
    <p:extLst>
      <p:ext uri="{BB962C8B-B14F-4D97-AF65-F5344CB8AC3E}">
        <p14:creationId xmlns:p14="http://schemas.microsoft.com/office/powerpoint/2010/main" val="179718149"/>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283926" y="415056"/>
            <a:ext cx="5737412" cy="5262979"/>
          </a:xfrm>
          <a:prstGeom prst="rect">
            <a:avLst/>
          </a:prstGeom>
          <a:noFill/>
        </p:spPr>
        <p:txBody>
          <a:bodyPr wrap="square" rtlCol="0">
            <a:spAutoFit/>
          </a:bodyPr>
          <a:lstStyle/>
          <a:p>
            <a:pPr lvl="0"/>
            <a:r>
              <a:rPr lang="en-GB" sz="2800" dirty="0">
                <a:solidFill>
                  <a:srgbClr val="FF0000"/>
                </a:solidFill>
              </a:rPr>
              <a:t>6. “For as often as you eat this bread and drink the cup, you proclaim the death of the Lord until he comes.”</a:t>
            </a:r>
            <a:br>
              <a:rPr lang="en-GB" sz="2800" dirty="0">
                <a:solidFill>
                  <a:srgbClr val="FF0000"/>
                </a:solidFill>
              </a:rPr>
            </a:br>
            <a:r>
              <a:rPr lang="en-GB" sz="2800" i="1" dirty="0">
                <a:solidFill>
                  <a:srgbClr val="FF0000"/>
                </a:solidFill>
              </a:rPr>
              <a:t>(1 Cor 11:26)</a:t>
            </a:r>
          </a:p>
          <a:p>
            <a:pPr lvl="0"/>
            <a:endParaRPr lang="en-GB" sz="2800" i="1" dirty="0">
              <a:solidFill>
                <a:srgbClr val="FF0000"/>
              </a:solidFill>
            </a:endParaRPr>
          </a:p>
          <a:p>
            <a:pPr lvl="0"/>
            <a:r>
              <a:rPr lang="en-US" sz="2800" i="1" dirty="0">
                <a:solidFill>
                  <a:srgbClr val="0070C0"/>
                </a:solidFill>
                <a:latin typeface="+mj-lt"/>
              </a:rPr>
              <a:t>We thank God for giving us priests, teachers and parents to guide us in the faith. May they be strengthened in their vocation and continue to proclaim the Lord’s death and resurrection with us virtually until we meet face to face.</a:t>
            </a:r>
          </a:p>
        </p:txBody>
      </p:sp>
      <p:cxnSp>
        <p:nvCxnSpPr>
          <p:cNvPr id="8" name="Straight Connector 7">
            <a:extLst>
              <a:ext uri="{FF2B5EF4-FFF2-40B4-BE49-F238E27FC236}">
                <a16:creationId xmlns:a16="http://schemas.microsoft.com/office/drawing/2014/main" id="{82E06AB0-DE20-45BC-8479-E7DD11A48621}"/>
              </a:ext>
            </a:extLst>
          </p:cNvPr>
          <p:cNvCxnSpPr/>
          <p:nvPr/>
        </p:nvCxnSpPr>
        <p:spPr>
          <a:xfrm>
            <a:off x="6021338"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D550C7E-FD71-4FF9-9454-80B5CD1D3F18}"/>
              </a:ext>
            </a:extLst>
          </p:cNvPr>
          <p:cNvSpPr txBox="1"/>
          <p:nvPr/>
        </p:nvSpPr>
        <p:spPr>
          <a:xfrm>
            <a:off x="6021338" y="6279958"/>
            <a:ext cx="6170662" cy="338554"/>
          </a:xfrm>
          <a:prstGeom prst="rect">
            <a:avLst/>
          </a:prstGeom>
          <a:noFill/>
        </p:spPr>
        <p:txBody>
          <a:bodyPr wrap="square" rtlCol="0">
            <a:spAutoFit/>
          </a:bodyPr>
          <a:lstStyle/>
          <a:p>
            <a:pPr algn="ctr"/>
            <a:r>
              <a:rPr lang="en-GB" sz="1600" i="1" dirty="0"/>
              <a:t>Artwork by a pupil in St Vincent’s Primary School, Westminster</a:t>
            </a:r>
            <a:endParaRPr lang="en-US" dirty="0"/>
          </a:p>
        </p:txBody>
      </p:sp>
      <p:pic>
        <p:nvPicPr>
          <p:cNvPr id="5" name="Picture 4">
            <a:extLst>
              <a:ext uri="{FF2B5EF4-FFF2-40B4-BE49-F238E27FC236}">
                <a16:creationId xmlns:a16="http://schemas.microsoft.com/office/drawing/2014/main" id="{EA655FF6-2B1B-427F-8CE3-607B8B5875B9}"/>
              </a:ext>
            </a:extLst>
          </p:cNvPr>
          <p:cNvPicPr>
            <a:picLocks noChangeAspect="1"/>
          </p:cNvPicPr>
          <p:nvPr/>
        </p:nvPicPr>
        <p:blipFill>
          <a:blip r:embed="rId4"/>
          <a:stretch>
            <a:fillRect/>
          </a:stretch>
        </p:blipFill>
        <p:spPr>
          <a:xfrm>
            <a:off x="7099864" y="182226"/>
            <a:ext cx="4200508" cy="5895343"/>
          </a:xfrm>
          <a:prstGeom prst="rect">
            <a:avLst/>
          </a:prstGeom>
        </p:spPr>
      </p:pic>
    </p:spTree>
    <p:extLst>
      <p:ext uri="{BB962C8B-B14F-4D97-AF65-F5344CB8AC3E}">
        <p14:creationId xmlns:p14="http://schemas.microsoft.com/office/powerpoint/2010/main" val="1727716821"/>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pic>
        <p:nvPicPr>
          <p:cNvPr id="4098" name="Picture 2" descr="beads, christianity, cross, pray, prayer, religion, rosary beads, HD wall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284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71713B7-96CA-4027-842C-1B553C47CB26}"/>
              </a:ext>
            </a:extLst>
          </p:cNvPr>
          <p:cNvSpPr txBox="1"/>
          <p:nvPr/>
        </p:nvSpPr>
        <p:spPr>
          <a:xfrm>
            <a:off x="2331909" y="729229"/>
            <a:ext cx="6128655" cy="57861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Hail Mary, </a:t>
            </a:r>
            <a:b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b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Full of Grace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The Lord is with thee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Blessed art thou amongst women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And blessed is the fruit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of thy womb, Jesus,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Holy Mary, Mother of God,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Pray for us sinners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Now and at the hour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Of our death.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Amen.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ndara" panose="020E0502030303020204"/>
              <a:ea typeface="+mn-ea"/>
              <a:cs typeface="+mn-cs"/>
            </a:endParaRPr>
          </a:p>
        </p:txBody>
      </p:sp>
    </p:spTree>
    <p:extLst>
      <p:ext uri="{BB962C8B-B14F-4D97-AF65-F5344CB8AC3E}">
        <p14:creationId xmlns:p14="http://schemas.microsoft.com/office/powerpoint/2010/main" val="2773947701"/>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316058" y="247528"/>
            <a:ext cx="5618006" cy="6955750"/>
          </a:xfrm>
          <a:prstGeom prst="rect">
            <a:avLst/>
          </a:prstGeom>
          <a:noFill/>
        </p:spPr>
        <p:txBody>
          <a:bodyPr wrap="square" rtlCol="0">
            <a:spAutoFit/>
          </a:bodyPr>
          <a:lstStyle/>
          <a:p>
            <a:pPr lvl="0"/>
            <a:r>
              <a:rPr lang="en-GB" sz="2800" dirty="0">
                <a:solidFill>
                  <a:srgbClr val="FF0000"/>
                </a:solidFill>
              </a:rPr>
              <a:t>7. “I pray not only for them, but also for those who will believe in me through their word, so that they may all be one . . . that the world may believe that you sent me.”</a:t>
            </a:r>
          </a:p>
          <a:p>
            <a:pPr lvl="0"/>
            <a:r>
              <a:rPr lang="en-GB" sz="2800" i="1" dirty="0">
                <a:solidFill>
                  <a:srgbClr val="FF0000"/>
                </a:solidFill>
              </a:rPr>
              <a:t>(Jn 17:20-21)</a:t>
            </a:r>
          </a:p>
          <a:p>
            <a:pPr lvl="0"/>
            <a:endParaRPr lang="en-GB" sz="2800" dirty="0">
              <a:solidFill>
                <a:srgbClr val="FF0000"/>
              </a:solidFill>
            </a:endParaRPr>
          </a:p>
          <a:p>
            <a:r>
              <a:rPr lang="en-GB" sz="2800" i="1" dirty="0">
                <a:solidFill>
                  <a:srgbClr val="0070C0"/>
                </a:solidFill>
                <a:latin typeface="+mj-lt"/>
              </a:rPr>
              <a:t>We thank God for the gift of faith, especially during times of trial and suffering. May we increase our faith through prayer and action so that we can go out to love and serve the Lord.</a:t>
            </a:r>
            <a:endParaRPr lang="en-GB" sz="4400" dirty="0">
              <a:solidFill>
                <a:srgbClr val="0070C0"/>
              </a:solidFill>
              <a:latin typeface="+mj-lt"/>
            </a:endParaRPr>
          </a:p>
          <a:p>
            <a:endParaRPr lang="en-GB" sz="3200" dirty="0">
              <a:latin typeface="Candara" panose="020E0502030303020204" pitchFamily="34" charset="0"/>
            </a:endParaRPr>
          </a:p>
          <a:p>
            <a:pPr lvl="0"/>
            <a:endParaRPr lang="en-GB" sz="3200" dirty="0">
              <a:latin typeface="Candara" panose="020E0502030303020204" pitchFamily="34" charset="0"/>
            </a:endParaRPr>
          </a:p>
          <a:p>
            <a:endParaRPr lang="en-GB" dirty="0"/>
          </a:p>
        </p:txBody>
      </p:sp>
      <p:cxnSp>
        <p:nvCxnSpPr>
          <p:cNvPr id="6" name="Straight Connector 5">
            <a:extLst>
              <a:ext uri="{FF2B5EF4-FFF2-40B4-BE49-F238E27FC236}">
                <a16:creationId xmlns:a16="http://schemas.microsoft.com/office/drawing/2014/main" id="{A6DFA0F8-9442-4772-A7D0-0D6576D5B8E0}"/>
              </a:ext>
            </a:extLst>
          </p:cNvPr>
          <p:cNvCxnSpPr/>
          <p:nvPr/>
        </p:nvCxnSpPr>
        <p:spPr>
          <a:xfrm>
            <a:off x="5950217"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503673" y="5516892"/>
            <a:ext cx="5415748" cy="615553"/>
          </a:xfrm>
          <a:prstGeom prst="rect">
            <a:avLst/>
          </a:prstGeom>
          <a:noFill/>
        </p:spPr>
        <p:txBody>
          <a:bodyPr wrap="square" rtlCol="0">
            <a:spAutoFit/>
          </a:bodyPr>
          <a:lstStyle/>
          <a:p>
            <a:r>
              <a:rPr lang="en-GB" sz="1600" i="1" dirty="0"/>
              <a:t>Artwork by a pupil in St Agnes Primary School, Tower Hamlets</a:t>
            </a:r>
            <a:endParaRPr lang="en-US" sz="1600" i="1" dirty="0"/>
          </a:p>
          <a:p>
            <a:endParaRPr lang="en-US" dirty="0"/>
          </a:p>
        </p:txBody>
      </p:sp>
      <p:pic>
        <p:nvPicPr>
          <p:cNvPr id="7" name="Content Placeholder 4">
            <a:extLst>
              <a:ext uri="{FF2B5EF4-FFF2-40B4-BE49-F238E27FC236}">
                <a16:creationId xmlns:a16="http://schemas.microsoft.com/office/drawing/2014/main" id="{FE46D27A-56E6-4D79-82E8-AA3A85D206F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41784" y="1116419"/>
            <a:ext cx="5677638" cy="4105087"/>
          </a:xfrm>
          <a:prstGeom prst="rect">
            <a:avLst/>
          </a:prstGeom>
          <a:ln w="63500">
            <a:noFill/>
          </a:ln>
        </p:spPr>
      </p:pic>
    </p:spTree>
    <p:extLst>
      <p:ext uri="{BB962C8B-B14F-4D97-AF65-F5344CB8AC3E}">
        <p14:creationId xmlns:p14="http://schemas.microsoft.com/office/powerpoint/2010/main" val="3594345612"/>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pic>
        <p:nvPicPr>
          <p:cNvPr id="4098" name="Picture 2" descr="beads, christianity, cross, pray, prayer, religion, rosary beads, HD wall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284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71713B7-96CA-4027-842C-1B553C47CB26}"/>
              </a:ext>
            </a:extLst>
          </p:cNvPr>
          <p:cNvSpPr txBox="1"/>
          <p:nvPr/>
        </p:nvSpPr>
        <p:spPr>
          <a:xfrm>
            <a:off x="2331909" y="729229"/>
            <a:ext cx="6128655" cy="57861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Hail Mary, </a:t>
            </a:r>
            <a:b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b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Full of Grace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The Lord is with thee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Blessed art thou amongst women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And blessed is the fruit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of thy womb, Jesus,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Holy Mary, Mother of God,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Pray for us sinners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Now and at the hour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Of our death.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Amen.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ndara" panose="020E0502030303020204"/>
              <a:ea typeface="+mn-ea"/>
              <a:cs typeface="+mn-cs"/>
            </a:endParaRPr>
          </a:p>
        </p:txBody>
      </p:sp>
    </p:spTree>
    <p:extLst>
      <p:ext uri="{BB962C8B-B14F-4D97-AF65-F5344CB8AC3E}">
        <p14:creationId xmlns:p14="http://schemas.microsoft.com/office/powerpoint/2010/main" val="1546835353"/>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07DEA40-3000-4A2F-A02C-5CBCD65DCE8C}"/>
              </a:ext>
            </a:extLst>
          </p:cNvPr>
          <p:cNvCxnSpPr/>
          <p:nvPr/>
        </p:nvCxnSpPr>
        <p:spPr>
          <a:xfrm>
            <a:off x="6010925"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5577888-1F81-4EFC-80D1-F1E3BE21842B}"/>
              </a:ext>
            </a:extLst>
          </p:cNvPr>
          <p:cNvSpPr txBox="1"/>
          <p:nvPr/>
        </p:nvSpPr>
        <p:spPr>
          <a:xfrm>
            <a:off x="283033" y="470812"/>
            <a:ext cx="5693561" cy="1231106"/>
          </a:xfrm>
          <a:prstGeom prst="rect">
            <a:avLst/>
          </a:prstGeom>
          <a:noFill/>
        </p:spPr>
        <p:txBody>
          <a:bodyPr wrap="square" rtlCol="0">
            <a:spAutoFit/>
          </a:bodyPr>
          <a:lstStyle/>
          <a:p>
            <a:pPr lvl="0"/>
            <a:r>
              <a:rPr lang="en-GB" sz="2800" dirty="0">
                <a:solidFill>
                  <a:srgbClr val="FF0000"/>
                </a:solidFill>
              </a:rPr>
              <a:t>8. Now you are Christ's body, and individually parts of it. </a:t>
            </a:r>
            <a:r>
              <a:rPr lang="en-GB" sz="2800" i="1" dirty="0">
                <a:solidFill>
                  <a:srgbClr val="FF0000"/>
                </a:solidFill>
              </a:rPr>
              <a:t>(1 Cor 12:27)</a:t>
            </a:r>
          </a:p>
          <a:p>
            <a:endParaRPr lang="en-GB" dirty="0"/>
          </a:p>
        </p:txBody>
      </p:sp>
      <p:sp>
        <p:nvSpPr>
          <p:cNvPr id="4" name="TextBox 3">
            <a:extLst>
              <a:ext uri="{FF2B5EF4-FFF2-40B4-BE49-F238E27FC236}">
                <a16:creationId xmlns:a16="http://schemas.microsoft.com/office/drawing/2014/main" id="{2A782DC7-3052-42D7-B68D-2F540A8A5323}"/>
              </a:ext>
            </a:extLst>
          </p:cNvPr>
          <p:cNvSpPr txBox="1"/>
          <p:nvPr/>
        </p:nvSpPr>
        <p:spPr>
          <a:xfrm>
            <a:off x="417442" y="2148363"/>
            <a:ext cx="5098769" cy="3108543"/>
          </a:xfrm>
          <a:prstGeom prst="rect">
            <a:avLst/>
          </a:prstGeom>
          <a:noFill/>
        </p:spPr>
        <p:txBody>
          <a:bodyPr wrap="square" rtlCol="0">
            <a:spAutoFit/>
          </a:bodyPr>
          <a:lstStyle/>
          <a:p>
            <a:r>
              <a:rPr lang="en-GB" sz="2800" i="1" dirty="0">
                <a:solidFill>
                  <a:srgbClr val="0070C0"/>
                </a:solidFill>
                <a:latin typeface="+mj-lt"/>
              </a:rPr>
              <a:t>We thank God for being our compassionate and ever-present Father and for calling us into union with him. May we try to imitate Christ and be his hands and feet so that we can build up his kingdom on earth.</a:t>
            </a:r>
          </a:p>
        </p:txBody>
      </p:sp>
      <p:pic>
        <p:nvPicPr>
          <p:cNvPr id="9" name="Picture 8">
            <a:extLst>
              <a:ext uri="{FF2B5EF4-FFF2-40B4-BE49-F238E27FC236}">
                <a16:creationId xmlns:a16="http://schemas.microsoft.com/office/drawing/2014/main" id="{E31E6E0E-EC67-4681-9D1E-E2C0BE6DECF6}"/>
              </a:ext>
            </a:extLst>
          </p:cNvPr>
          <p:cNvPicPr>
            <a:picLocks noChangeAspect="1"/>
          </p:cNvPicPr>
          <p:nvPr/>
        </p:nvPicPr>
        <p:blipFill>
          <a:blip r:embed="rId4"/>
          <a:stretch>
            <a:fillRect/>
          </a:stretch>
        </p:blipFill>
        <p:spPr>
          <a:xfrm>
            <a:off x="7211840" y="633289"/>
            <a:ext cx="3813576" cy="5429250"/>
          </a:xfrm>
          <a:prstGeom prst="rect">
            <a:avLst/>
          </a:prstGeom>
        </p:spPr>
      </p:pic>
      <p:sp>
        <p:nvSpPr>
          <p:cNvPr id="12" name="TextBox 11">
            <a:extLst>
              <a:ext uri="{FF2B5EF4-FFF2-40B4-BE49-F238E27FC236}">
                <a16:creationId xmlns:a16="http://schemas.microsoft.com/office/drawing/2014/main" id="{F651A62F-D93D-42C4-AC06-E6C3F8F81E88}"/>
              </a:ext>
            </a:extLst>
          </p:cNvPr>
          <p:cNvSpPr txBox="1"/>
          <p:nvPr/>
        </p:nvSpPr>
        <p:spPr>
          <a:xfrm>
            <a:off x="6045257" y="6330791"/>
            <a:ext cx="6146743" cy="338554"/>
          </a:xfrm>
          <a:prstGeom prst="rect">
            <a:avLst/>
          </a:prstGeom>
          <a:noFill/>
        </p:spPr>
        <p:txBody>
          <a:bodyPr wrap="square" rtlCol="0">
            <a:spAutoFit/>
          </a:bodyPr>
          <a:lstStyle/>
          <a:p>
            <a:pPr algn="ctr"/>
            <a:r>
              <a:rPr lang="en-GB" sz="1600" i="1" dirty="0"/>
              <a:t>Artwork by a pupil in Sacred Heart High School, Hammersmith </a:t>
            </a:r>
            <a:endParaRPr lang="en-US" sz="1600" i="1" dirty="0"/>
          </a:p>
        </p:txBody>
      </p:sp>
    </p:spTree>
    <p:extLst>
      <p:ext uri="{BB962C8B-B14F-4D97-AF65-F5344CB8AC3E}">
        <p14:creationId xmlns:p14="http://schemas.microsoft.com/office/powerpoint/2010/main" val="3757170406"/>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ile:The Last Supper.jpg - Wikimedia Commons">
            <a:extLst>
              <a:ext uri="{FF2B5EF4-FFF2-40B4-BE49-F238E27FC236}">
                <a16:creationId xmlns:a16="http://schemas.microsoft.com/office/drawing/2014/main" id="{B9B08A18-46FD-4762-BE85-BCBBDCB45F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3395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5F4DBA6-C054-42B5-A03C-9E31DA064190}"/>
              </a:ext>
            </a:extLst>
          </p:cNvPr>
          <p:cNvSpPr txBox="1"/>
          <p:nvPr/>
        </p:nvSpPr>
        <p:spPr>
          <a:xfrm>
            <a:off x="4184374" y="6162261"/>
            <a:ext cx="4124739" cy="369332"/>
          </a:xfrm>
          <a:prstGeom prst="rect">
            <a:avLst/>
          </a:prstGeom>
          <a:noFill/>
        </p:spPr>
        <p:txBody>
          <a:bodyPr wrap="square" rtlCol="0">
            <a:spAutoFit/>
          </a:bodyPr>
          <a:lstStyle/>
          <a:p>
            <a:pPr algn="ctr"/>
            <a:r>
              <a:rPr lang="en-GB" dirty="0">
                <a:solidFill>
                  <a:schemeClr val="bg1"/>
                </a:solidFill>
              </a:rPr>
              <a:t>Image: </a:t>
            </a:r>
            <a:r>
              <a:rPr lang="en-GB" dirty="0" err="1">
                <a:solidFill>
                  <a:schemeClr val="bg1"/>
                </a:solidFill>
              </a:rPr>
              <a:t>Dagnan</a:t>
            </a:r>
            <a:r>
              <a:rPr lang="en-GB" dirty="0">
                <a:solidFill>
                  <a:schemeClr val="bg1"/>
                </a:solidFill>
              </a:rPr>
              <a:t> </a:t>
            </a:r>
            <a:r>
              <a:rPr lang="en-GB" dirty="0" err="1">
                <a:solidFill>
                  <a:schemeClr val="bg1"/>
                </a:solidFill>
              </a:rPr>
              <a:t>Bouvere</a:t>
            </a:r>
            <a:endParaRPr lang="en-GB" dirty="0">
              <a:solidFill>
                <a:schemeClr val="bg1"/>
              </a:solidFill>
            </a:endParaRPr>
          </a:p>
        </p:txBody>
      </p:sp>
      <p:sp>
        <p:nvSpPr>
          <p:cNvPr id="6" name="Rectangle 5">
            <a:extLst>
              <a:ext uri="{FF2B5EF4-FFF2-40B4-BE49-F238E27FC236}">
                <a16:creationId xmlns:a16="http://schemas.microsoft.com/office/drawing/2014/main" id="{4CFA47F9-9042-47A0-9D96-69A6CDF693D0}"/>
              </a:ext>
            </a:extLst>
          </p:cNvPr>
          <p:cNvSpPr/>
          <p:nvPr/>
        </p:nvSpPr>
        <p:spPr>
          <a:xfrm>
            <a:off x="384313" y="326407"/>
            <a:ext cx="11542644" cy="2800767"/>
          </a:xfrm>
          <a:prstGeom prst="rect">
            <a:avLst/>
          </a:prstGeom>
        </p:spPr>
        <p:txBody>
          <a:bodyPr wrap="square">
            <a:spAutoFit/>
          </a:bodyPr>
          <a:lstStyle/>
          <a:p>
            <a:r>
              <a:rPr lang="en-GB" sz="2800" dirty="0">
                <a:solidFill>
                  <a:schemeClr val="bg1"/>
                </a:solidFill>
              </a:rPr>
              <a:t>“At every celebration of Mass, our lives, offered in union with Christ’s sacrifice on the cross, become, in him, an offering of praise and thanksgiving pleasing to the Father, for the salvation of the world…At Mass, Jesus becomes truly present and allows us in some way, like the Apostle Thomas, to touch his flesh and renew our faith in him.” </a:t>
            </a:r>
          </a:p>
          <a:p>
            <a:endParaRPr lang="en-GB" dirty="0">
              <a:solidFill>
                <a:schemeClr val="bg1"/>
              </a:solidFill>
            </a:endParaRPr>
          </a:p>
          <a:p>
            <a:r>
              <a:rPr lang="en-GB" dirty="0">
                <a:solidFill>
                  <a:schemeClr val="bg1"/>
                </a:solidFill>
              </a:rPr>
              <a:t>(Pope Francis, 15th November 2017) </a:t>
            </a:r>
          </a:p>
        </p:txBody>
      </p:sp>
    </p:spTree>
    <p:extLst>
      <p:ext uri="{BB962C8B-B14F-4D97-AF65-F5344CB8AC3E}">
        <p14:creationId xmlns:p14="http://schemas.microsoft.com/office/powerpoint/2010/main" val="3518758325"/>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pic>
        <p:nvPicPr>
          <p:cNvPr id="4098" name="Picture 2" descr="beads, christianity, cross, pray, prayer, religion, rosary beads, HD wall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284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71713B7-96CA-4027-842C-1B553C47CB26}"/>
              </a:ext>
            </a:extLst>
          </p:cNvPr>
          <p:cNvSpPr txBox="1"/>
          <p:nvPr/>
        </p:nvSpPr>
        <p:spPr>
          <a:xfrm>
            <a:off x="2331909" y="729229"/>
            <a:ext cx="6128655" cy="57861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Hail Mary, </a:t>
            </a:r>
            <a:b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b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Full of Grace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The Lord is with thee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Blessed art thou amongst women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And blessed is the fruit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of thy womb, Jesus,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Holy Mary, Mother of God,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Pray for us sinners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Now and at the hour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Of our death.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Amen.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ndara" panose="020E0502030303020204"/>
              <a:ea typeface="+mn-ea"/>
              <a:cs typeface="+mn-cs"/>
            </a:endParaRPr>
          </a:p>
        </p:txBody>
      </p:sp>
    </p:spTree>
    <p:extLst>
      <p:ext uri="{BB962C8B-B14F-4D97-AF65-F5344CB8AC3E}">
        <p14:creationId xmlns:p14="http://schemas.microsoft.com/office/powerpoint/2010/main" val="4212381759"/>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358587" y="111261"/>
            <a:ext cx="5542482" cy="2677656"/>
          </a:xfrm>
          <a:prstGeom prst="rect">
            <a:avLst/>
          </a:prstGeom>
          <a:noFill/>
        </p:spPr>
        <p:txBody>
          <a:bodyPr wrap="square" rtlCol="0">
            <a:spAutoFit/>
          </a:bodyPr>
          <a:lstStyle/>
          <a:p>
            <a:pPr lvl="0"/>
            <a:r>
              <a:rPr lang="en-GB" sz="2800" dirty="0">
                <a:solidFill>
                  <a:srgbClr val="FF0000"/>
                </a:solidFill>
              </a:rPr>
              <a:t>9. For in one Spirit we were all baptised into one body, whether Jews or Greeks, slaves or free persons, and we were all given to drink of one Spirit. </a:t>
            </a:r>
            <a:r>
              <a:rPr lang="en-GB" sz="2800" i="1" dirty="0">
                <a:solidFill>
                  <a:srgbClr val="FF0000"/>
                </a:solidFill>
              </a:rPr>
              <a:t>(1 Cor 12:13)</a:t>
            </a:r>
          </a:p>
          <a:p>
            <a:pPr lvl="0"/>
            <a:endParaRPr lang="en-GB" sz="2800" dirty="0">
              <a:solidFill>
                <a:srgbClr val="FF0000"/>
              </a:solidFill>
            </a:endParaRPr>
          </a:p>
        </p:txBody>
      </p:sp>
      <p:cxnSp>
        <p:nvCxnSpPr>
          <p:cNvPr id="6" name="Straight Connector 5">
            <a:extLst>
              <a:ext uri="{FF2B5EF4-FFF2-40B4-BE49-F238E27FC236}">
                <a16:creationId xmlns:a16="http://schemas.microsoft.com/office/drawing/2014/main" id="{E48B8096-D6AD-498D-B80B-1420A2350970}"/>
              </a:ext>
            </a:extLst>
          </p:cNvPr>
          <p:cNvCxnSpPr/>
          <p:nvPr/>
        </p:nvCxnSpPr>
        <p:spPr>
          <a:xfrm>
            <a:off x="6010893"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1EC19DE-D220-49CF-904C-014F6FAAA960}"/>
              </a:ext>
            </a:extLst>
          </p:cNvPr>
          <p:cNvSpPr txBox="1"/>
          <p:nvPr/>
        </p:nvSpPr>
        <p:spPr>
          <a:xfrm>
            <a:off x="358587" y="2579881"/>
            <a:ext cx="5306715" cy="3970318"/>
          </a:xfrm>
          <a:prstGeom prst="rect">
            <a:avLst/>
          </a:prstGeom>
          <a:noFill/>
        </p:spPr>
        <p:txBody>
          <a:bodyPr wrap="square" rtlCol="0">
            <a:spAutoFit/>
          </a:bodyPr>
          <a:lstStyle/>
          <a:p>
            <a:r>
              <a:rPr lang="en-GB" sz="2800" i="1" dirty="0">
                <a:solidFill>
                  <a:srgbClr val="0070C0"/>
                </a:solidFill>
                <a:latin typeface="+mj-lt"/>
              </a:rPr>
              <a:t>We thank God for creating us to live in harmony with others and for loving each one of us personally and completely. May all leaders in the world help to bring about justice, equality and harmony around the world, especially during this time of great turmoil and civil unrest.</a:t>
            </a:r>
          </a:p>
        </p:txBody>
      </p:sp>
      <p:pic>
        <p:nvPicPr>
          <p:cNvPr id="12" name="Picture 11">
            <a:extLst>
              <a:ext uri="{FF2B5EF4-FFF2-40B4-BE49-F238E27FC236}">
                <a16:creationId xmlns:a16="http://schemas.microsoft.com/office/drawing/2014/main" id="{6D4644C6-7E9A-44F4-9C89-43A4AEBA616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067173" y="406893"/>
            <a:ext cx="4068546" cy="5729707"/>
          </a:xfrm>
          <a:prstGeom prst="rect">
            <a:avLst/>
          </a:prstGeom>
        </p:spPr>
      </p:pic>
      <p:sp>
        <p:nvSpPr>
          <p:cNvPr id="10" name="TextBox 9">
            <a:extLst>
              <a:ext uri="{FF2B5EF4-FFF2-40B4-BE49-F238E27FC236}">
                <a16:creationId xmlns:a16="http://schemas.microsoft.com/office/drawing/2014/main" id="{0834ECEA-1F9F-4C72-B6CC-00EF5A22E694}"/>
              </a:ext>
            </a:extLst>
          </p:cNvPr>
          <p:cNvSpPr txBox="1"/>
          <p:nvPr/>
        </p:nvSpPr>
        <p:spPr>
          <a:xfrm>
            <a:off x="6010893" y="6380922"/>
            <a:ext cx="6181106" cy="338554"/>
          </a:xfrm>
          <a:prstGeom prst="rect">
            <a:avLst/>
          </a:prstGeom>
          <a:noFill/>
        </p:spPr>
        <p:txBody>
          <a:bodyPr wrap="square" rtlCol="0">
            <a:spAutoFit/>
          </a:bodyPr>
          <a:lstStyle/>
          <a:p>
            <a:pPr algn="ctr"/>
            <a:r>
              <a:rPr lang="en-GB" sz="1600" dirty="0"/>
              <a:t>Image by a pupil in Holy Cross Primary School, Fulham</a:t>
            </a:r>
          </a:p>
        </p:txBody>
      </p:sp>
    </p:spTree>
    <p:extLst>
      <p:ext uri="{BB962C8B-B14F-4D97-AF65-F5344CB8AC3E}">
        <p14:creationId xmlns:p14="http://schemas.microsoft.com/office/powerpoint/2010/main" val="1695362729"/>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pic>
        <p:nvPicPr>
          <p:cNvPr id="4098" name="Picture 2" descr="beads, christianity, cross, pray, prayer, religion, rosary beads, HD wall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284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71713B7-96CA-4027-842C-1B553C47CB26}"/>
              </a:ext>
            </a:extLst>
          </p:cNvPr>
          <p:cNvSpPr txBox="1"/>
          <p:nvPr/>
        </p:nvSpPr>
        <p:spPr>
          <a:xfrm>
            <a:off x="2331909" y="729229"/>
            <a:ext cx="6128655" cy="57861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Hail Mary, </a:t>
            </a:r>
            <a:b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b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Full of Grace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The Lord is with thee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Blessed art thou amongst women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And blessed is the fruit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of thy womb, Jesus,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Holy Mary, Mother of God,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Pray for us sinners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Now and at the hour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Of our death.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Amen.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ndara" panose="020E0502030303020204"/>
              <a:ea typeface="+mn-ea"/>
              <a:cs typeface="+mn-cs"/>
            </a:endParaRPr>
          </a:p>
        </p:txBody>
      </p:sp>
    </p:spTree>
    <p:extLst>
      <p:ext uri="{BB962C8B-B14F-4D97-AF65-F5344CB8AC3E}">
        <p14:creationId xmlns:p14="http://schemas.microsoft.com/office/powerpoint/2010/main" val="1870319277"/>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BFE25D63-2706-4018-B664-C5A12DB44CA1}"/>
              </a:ext>
            </a:extLst>
          </p:cNvPr>
          <p:cNvCxnSpPr/>
          <p:nvPr/>
        </p:nvCxnSpPr>
        <p:spPr>
          <a:xfrm>
            <a:off x="5979032" y="-1"/>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165F17F-E742-452C-8A37-80E61D8252E5}"/>
              </a:ext>
            </a:extLst>
          </p:cNvPr>
          <p:cNvSpPr txBox="1"/>
          <p:nvPr/>
        </p:nvSpPr>
        <p:spPr>
          <a:xfrm>
            <a:off x="340232" y="445412"/>
            <a:ext cx="5638800" cy="4893647"/>
          </a:xfrm>
          <a:prstGeom prst="rect">
            <a:avLst/>
          </a:prstGeom>
          <a:noFill/>
        </p:spPr>
        <p:txBody>
          <a:bodyPr wrap="square" rtlCol="0">
            <a:spAutoFit/>
          </a:bodyPr>
          <a:lstStyle/>
          <a:p>
            <a:pPr lvl="0"/>
            <a:r>
              <a:rPr lang="en-GB" sz="2800" dirty="0">
                <a:solidFill>
                  <a:srgbClr val="FF0000"/>
                </a:solidFill>
              </a:rPr>
              <a:t>10. If [one] part suffers, all the parts suffer with it; if one part is honoured, all the parts share its joy. </a:t>
            </a:r>
            <a:r>
              <a:rPr lang="en-GB" sz="2800" i="1" dirty="0">
                <a:solidFill>
                  <a:srgbClr val="FF0000"/>
                </a:solidFill>
              </a:rPr>
              <a:t>(1 Cor 12:26)</a:t>
            </a:r>
          </a:p>
          <a:p>
            <a:pPr lvl="0"/>
            <a:endParaRPr lang="en-GB" sz="3200" dirty="0">
              <a:solidFill>
                <a:srgbClr val="FF0000"/>
              </a:solidFill>
            </a:endParaRPr>
          </a:p>
          <a:p>
            <a:pPr lvl="0"/>
            <a:r>
              <a:rPr lang="en-GB" sz="2800" i="1" dirty="0">
                <a:solidFill>
                  <a:srgbClr val="0070C0"/>
                </a:solidFill>
                <a:latin typeface="+mj-lt"/>
              </a:rPr>
              <a:t>We thank God for our friends and families and all those who share our joys and sufferings. May we think of others’ needs before our own and help to spread joy where there is currently sadness, stress and despair.</a:t>
            </a:r>
          </a:p>
        </p:txBody>
      </p:sp>
      <p:pic>
        <p:nvPicPr>
          <p:cNvPr id="8" name="Picture 7">
            <a:extLst>
              <a:ext uri="{FF2B5EF4-FFF2-40B4-BE49-F238E27FC236}">
                <a16:creationId xmlns:a16="http://schemas.microsoft.com/office/drawing/2014/main" id="{70491077-D7FE-4703-906F-9AA9C2A110DD}"/>
              </a:ext>
            </a:extLst>
          </p:cNvPr>
          <p:cNvPicPr>
            <a:picLocks noChangeAspect="1"/>
          </p:cNvPicPr>
          <p:nvPr/>
        </p:nvPicPr>
        <p:blipFill>
          <a:blip r:embed="rId4"/>
          <a:stretch>
            <a:fillRect/>
          </a:stretch>
        </p:blipFill>
        <p:spPr>
          <a:xfrm>
            <a:off x="7059476" y="445412"/>
            <a:ext cx="3993330" cy="5595174"/>
          </a:xfrm>
          <a:prstGeom prst="rect">
            <a:avLst/>
          </a:prstGeom>
          <a:ln w="63500">
            <a:noFill/>
          </a:ln>
        </p:spPr>
      </p:pic>
      <p:sp>
        <p:nvSpPr>
          <p:cNvPr id="9" name="TextBox 8">
            <a:extLst>
              <a:ext uri="{FF2B5EF4-FFF2-40B4-BE49-F238E27FC236}">
                <a16:creationId xmlns:a16="http://schemas.microsoft.com/office/drawing/2014/main" id="{5BCAA33E-EE85-4BFB-A301-D952A595FA7C}"/>
              </a:ext>
            </a:extLst>
          </p:cNvPr>
          <p:cNvSpPr txBox="1"/>
          <p:nvPr/>
        </p:nvSpPr>
        <p:spPr>
          <a:xfrm>
            <a:off x="6096000" y="6330792"/>
            <a:ext cx="5940390" cy="338554"/>
          </a:xfrm>
          <a:prstGeom prst="rect">
            <a:avLst/>
          </a:prstGeom>
          <a:noFill/>
        </p:spPr>
        <p:txBody>
          <a:bodyPr wrap="square" rtlCol="0">
            <a:spAutoFit/>
          </a:bodyPr>
          <a:lstStyle/>
          <a:p>
            <a:pPr algn="ctr"/>
            <a:r>
              <a:rPr lang="en-GB" sz="1600" i="1" dirty="0"/>
              <a:t>Artwork by a pupil in St John Fisher Primary School, St Albans</a:t>
            </a:r>
            <a:endParaRPr lang="en-US" sz="1600" i="1" dirty="0"/>
          </a:p>
        </p:txBody>
      </p:sp>
    </p:spTree>
    <p:extLst>
      <p:ext uri="{BB962C8B-B14F-4D97-AF65-F5344CB8AC3E}">
        <p14:creationId xmlns:p14="http://schemas.microsoft.com/office/powerpoint/2010/main" val="2496951718"/>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pic>
        <p:nvPicPr>
          <p:cNvPr id="4098" name="Picture 2" descr="beads, christianity, cross, pray, prayer, religion, rosary beads, HD wall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284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71713B7-96CA-4027-842C-1B553C47CB26}"/>
              </a:ext>
            </a:extLst>
          </p:cNvPr>
          <p:cNvSpPr txBox="1"/>
          <p:nvPr/>
        </p:nvSpPr>
        <p:spPr>
          <a:xfrm>
            <a:off x="2331909" y="729229"/>
            <a:ext cx="6128655" cy="57861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Hail Mary, </a:t>
            </a:r>
            <a:b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b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Full of Grace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The Lord is with thee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Blessed art thou amongst women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And blessed is the fruit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of thy womb, Jesus,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Holy Mary, Mother of God,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Pray for us sinners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Now and at the hour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Of our death.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Amen.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ndara" panose="020E0502030303020204"/>
              <a:ea typeface="+mn-ea"/>
              <a:cs typeface="+mn-cs"/>
            </a:endParaRPr>
          </a:p>
        </p:txBody>
      </p:sp>
    </p:spTree>
    <p:extLst>
      <p:ext uri="{BB962C8B-B14F-4D97-AF65-F5344CB8AC3E}">
        <p14:creationId xmlns:p14="http://schemas.microsoft.com/office/powerpoint/2010/main" val="2829111013"/>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358588" y="1287241"/>
            <a:ext cx="5212872" cy="6278642"/>
          </a:xfrm>
          <a:prstGeom prst="rect">
            <a:avLst/>
          </a:prstGeom>
          <a:noFill/>
        </p:spPr>
        <p:txBody>
          <a:bodyPr wrap="square" rtlCol="0">
            <a:spAutoFit/>
          </a:bodyPr>
          <a:lstStyle/>
          <a:p>
            <a:r>
              <a:rPr lang="en-GB" sz="3200" dirty="0">
                <a:latin typeface="Candara" panose="020E0502030303020204" pitchFamily="34" charset="0"/>
              </a:rPr>
              <a:t>We trust that God who is </a:t>
            </a:r>
            <a:br>
              <a:rPr lang="en-GB" sz="3200" dirty="0">
                <a:latin typeface="Candara" panose="020E0502030303020204" pitchFamily="34" charset="0"/>
              </a:rPr>
            </a:br>
            <a:r>
              <a:rPr lang="en-GB" sz="3200" dirty="0">
                <a:latin typeface="Candara" panose="020E0502030303020204" pitchFamily="34" charset="0"/>
              </a:rPr>
              <a:t>all-knowing and compassionate will hear our prayers and send us his Holy Spirit so that we can offer ourselves completely to him with thankful hearts following the example of our Lord and Saviour, Jesus Christ.</a:t>
            </a:r>
          </a:p>
          <a:p>
            <a:endParaRPr lang="en-GB" sz="3200" dirty="0">
              <a:latin typeface="Candara" panose="020E0502030303020204" pitchFamily="34" charset="0"/>
            </a:endParaRPr>
          </a:p>
          <a:p>
            <a:endParaRPr lang="en-GB" sz="3200" dirty="0">
              <a:latin typeface="Candara" panose="020E0502030303020204" pitchFamily="34" charset="0"/>
            </a:endParaRPr>
          </a:p>
          <a:p>
            <a:endParaRPr lang="en-GB" dirty="0"/>
          </a:p>
        </p:txBody>
      </p:sp>
      <p:cxnSp>
        <p:nvCxnSpPr>
          <p:cNvPr id="8" name="Straight Connector 7">
            <a:extLst>
              <a:ext uri="{FF2B5EF4-FFF2-40B4-BE49-F238E27FC236}">
                <a16:creationId xmlns:a16="http://schemas.microsoft.com/office/drawing/2014/main" id="{B04160B2-7170-48A0-9854-D11E6FE14DFC}"/>
              </a:ext>
            </a:extLst>
          </p:cNvPr>
          <p:cNvCxnSpPr/>
          <p:nvPr/>
        </p:nvCxnSpPr>
        <p:spPr>
          <a:xfrm>
            <a:off x="5904614"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254E318-851E-4699-A50D-E4CACB56D1E2}"/>
              </a:ext>
            </a:extLst>
          </p:cNvPr>
          <p:cNvSpPr txBox="1"/>
          <p:nvPr/>
        </p:nvSpPr>
        <p:spPr>
          <a:xfrm>
            <a:off x="6041750" y="6277303"/>
            <a:ext cx="5940390" cy="584775"/>
          </a:xfrm>
          <a:prstGeom prst="rect">
            <a:avLst/>
          </a:prstGeom>
          <a:noFill/>
        </p:spPr>
        <p:txBody>
          <a:bodyPr wrap="square" rtlCol="0">
            <a:spAutoFit/>
          </a:bodyPr>
          <a:lstStyle/>
          <a:p>
            <a:pPr algn="ctr"/>
            <a:r>
              <a:rPr lang="en-GB" sz="1600" i="1" dirty="0"/>
              <a:t>Artwork by a pupil in St Anne’s Primary School, Tower Hamlets </a:t>
            </a:r>
          </a:p>
          <a:p>
            <a:pPr algn="ctr"/>
            <a:endParaRPr lang="en-US" sz="1600" i="1" dirty="0"/>
          </a:p>
        </p:txBody>
      </p:sp>
      <p:pic>
        <p:nvPicPr>
          <p:cNvPr id="10" name="Picture 9">
            <a:extLst>
              <a:ext uri="{FF2B5EF4-FFF2-40B4-BE49-F238E27FC236}">
                <a16:creationId xmlns:a16="http://schemas.microsoft.com/office/drawing/2014/main" id="{D11A667E-CD51-48FE-A5E8-616381EF98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7099354" y="390054"/>
            <a:ext cx="3815583" cy="5439517"/>
          </a:xfrm>
          <a:prstGeom prst="rect">
            <a:avLst/>
          </a:prstGeom>
        </p:spPr>
      </p:pic>
    </p:spTree>
    <p:extLst>
      <p:ext uri="{BB962C8B-B14F-4D97-AF65-F5344CB8AC3E}">
        <p14:creationId xmlns:p14="http://schemas.microsoft.com/office/powerpoint/2010/main" val="1453551143"/>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pic>
        <p:nvPicPr>
          <p:cNvPr id="1028" name="Picture 4" descr="Royalty-free jesus christ photos free download | Pxfuel">
            <a:extLst>
              <a:ext uri="{FF2B5EF4-FFF2-40B4-BE49-F238E27FC236}">
                <a16:creationId xmlns:a16="http://schemas.microsoft.com/office/drawing/2014/main" id="{B19BDCE8-0439-4BE6-82C6-9877BE76E7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6235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71713B7-96CA-4027-842C-1B553C47CB26}"/>
              </a:ext>
            </a:extLst>
          </p:cNvPr>
          <p:cNvSpPr txBox="1"/>
          <p:nvPr/>
        </p:nvSpPr>
        <p:spPr>
          <a:xfrm>
            <a:off x="473291" y="570202"/>
            <a:ext cx="6128655" cy="38164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chemeClr val="bg1"/>
                </a:solidFill>
                <a:effectLst/>
                <a:uLnTx/>
                <a:uFillTx/>
                <a:latin typeface="Candara" panose="020E0502030303020204" pitchFamily="34" charset="0"/>
                <a:ea typeface="+mn-ea"/>
                <a:cs typeface="+mn-cs"/>
              </a:rPr>
              <a:t>Glory be to the Father</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3200" b="1" i="1" dirty="0">
                <a:solidFill>
                  <a:schemeClr val="bg1"/>
                </a:solidFill>
                <a:latin typeface="Candara" panose="020E0502030303020204" pitchFamily="34" charset="0"/>
              </a:rPr>
              <a:t>And to the Son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chemeClr val="bg1"/>
                </a:solidFill>
                <a:effectLst/>
                <a:uLnTx/>
                <a:uFillTx/>
                <a:latin typeface="Candara" panose="020E0502030303020204" pitchFamily="34" charset="0"/>
                <a:ea typeface="+mn-ea"/>
                <a:cs typeface="+mn-cs"/>
              </a:rPr>
              <a:t>And to the Holy Spirit</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3200" b="1" i="1" dirty="0">
                <a:solidFill>
                  <a:schemeClr val="bg1"/>
                </a:solidFill>
                <a:latin typeface="Candara" panose="020E0502030303020204" pitchFamily="34" charset="0"/>
              </a:rPr>
              <a:t>As it was in the beginning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chemeClr val="bg1"/>
                </a:solidFill>
                <a:effectLst/>
                <a:uLnTx/>
                <a:uFillTx/>
                <a:latin typeface="Candara" panose="020E0502030303020204" pitchFamily="34" charset="0"/>
                <a:ea typeface="+mn-ea"/>
                <a:cs typeface="+mn-cs"/>
              </a:rPr>
              <a:t>Is now and ever shall be</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3200" b="1" i="1" dirty="0">
                <a:solidFill>
                  <a:schemeClr val="bg1"/>
                </a:solidFill>
                <a:latin typeface="Candara" panose="020E0502030303020204" pitchFamily="34" charset="0"/>
              </a:rPr>
              <a:t>World without end.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chemeClr val="bg1"/>
                </a:solidFill>
                <a:effectLst/>
                <a:uLnTx/>
                <a:uFillTx/>
                <a:latin typeface="Candara" panose="020E0502030303020204" pitchFamily="34" charset="0"/>
                <a:ea typeface="+mn-ea"/>
                <a:cs typeface="+mn-cs"/>
              </a:rPr>
              <a:t>Amen.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ndara" panose="020E0502030303020204"/>
              <a:ea typeface="+mn-ea"/>
              <a:cs typeface="+mn-cs"/>
            </a:endParaRPr>
          </a:p>
        </p:txBody>
      </p:sp>
    </p:spTree>
    <p:extLst>
      <p:ext uri="{BB962C8B-B14F-4D97-AF65-F5344CB8AC3E}">
        <p14:creationId xmlns:p14="http://schemas.microsoft.com/office/powerpoint/2010/main" val="2948559901"/>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175321" y="922848"/>
            <a:ext cx="5617429" cy="4801314"/>
          </a:xfrm>
          <a:prstGeom prst="rect">
            <a:avLst/>
          </a:prstGeom>
          <a:noFill/>
        </p:spPr>
        <p:txBody>
          <a:bodyPr wrap="square" rtlCol="0">
            <a:spAutoFit/>
          </a:bodyPr>
          <a:lstStyle/>
          <a:p>
            <a:pPr algn="ctr"/>
            <a:r>
              <a:rPr lang="en-GB" sz="3200" i="1" dirty="0">
                <a:latin typeface="Candara" panose="020E0502030303020204" pitchFamily="34" charset="0"/>
              </a:rPr>
              <a:t>(The Prayer of Fatima)</a:t>
            </a:r>
          </a:p>
          <a:p>
            <a:endParaRPr lang="en-GB" sz="3200" dirty="0">
              <a:latin typeface="Candara" panose="020E0502030303020204" pitchFamily="34" charset="0"/>
            </a:endParaRPr>
          </a:p>
          <a:p>
            <a:pPr algn="ctr"/>
            <a:r>
              <a:rPr lang="en-GB" sz="3200" i="1" dirty="0">
                <a:solidFill>
                  <a:srgbClr val="0070C0"/>
                </a:solidFill>
                <a:latin typeface="Candara" panose="020E0502030303020204" pitchFamily="34" charset="0"/>
              </a:rPr>
              <a:t>Let us pray:</a:t>
            </a:r>
          </a:p>
          <a:p>
            <a:endParaRPr lang="en-GB" sz="3200" dirty="0">
              <a:latin typeface="Candara" panose="020E0502030303020204" pitchFamily="34" charset="0"/>
            </a:endParaRPr>
          </a:p>
          <a:p>
            <a:r>
              <a:rPr lang="en-GB" sz="3200" i="1" dirty="0">
                <a:latin typeface="Candara" panose="020E0502030303020204" pitchFamily="34" charset="0"/>
              </a:rPr>
              <a:t>O my Jesus, forgive us our sins and save us from the fires of hell. Lead all souls to heaven, especially those who are in most need of your mercy.</a:t>
            </a:r>
          </a:p>
          <a:p>
            <a:endParaRPr lang="en-GB" dirty="0"/>
          </a:p>
        </p:txBody>
      </p:sp>
      <p:cxnSp>
        <p:nvCxnSpPr>
          <p:cNvPr id="8" name="Straight Connector 7">
            <a:extLst>
              <a:ext uri="{FF2B5EF4-FFF2-40B4-BE49-F238E27FC236}">
                <a16:creationId xmlns:a16="http://schemas.microsoft.com/office/drawing/2014/main" id="{E836C756-80C9-44B9-A7BC-B500FBD2D446}"/>
              </a:ext>
            </a:extLst>
          </p:cNvPr>
          <p:cNvCxnSpPr/>
          <p:nvPr/>
        </p:nvCxnSpPr>
        <p:spPr>
          <a:xfrm>
            <a:off x="5867178"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FBB94203-41A3-45A7-B472-4477B6815E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5626" y="296128"/>
            <a:ext cx="4102799" cy="5748908"/>
          </a:xfrm>
          <a:prstGeom prst="rect">
            <a:avLst/>
          </a:prstGeom>
        </p:spPr>
      </p:pic>
      <p:sp>
        <p:nvSpPr>
          <p:cNvPr id="5" name="Rectangle 4">
            <a:extLst>
              <a:ext uri="{FF2B5EF4-FFF2-40B4-BE49-F238E27FC236}">
                <a16:creationId xmlns:a16="http://schemas.microsoft.com/office/drawing/2014/main" id="{1602DAF7-C041-46D5-B31C-29F612E9488E}"/>
              </a:ext>
            </a:extLst>
          </p:cNvPr>
          <p:cNvSpPr/>
          <p:nvPr/>
        </p:nvSpPr>
        <p:spPr>
          <a:xfrm>
            <a:off x="5867178" y="6343985"/>
            <a:ext cx="6324822" cy="338554"/>
          </a:xfrm>
          <a:prstGeom prst="rect">
            <a:avLst/>
          </a:prstGeom>
        </p:spPr>
        <p:txBody>
          <a:bodyPr wrap="square">
            <a:spAutoFit/>
          </a:bodyPr>
          <a:lstStyle/>
          <a:p>
            <a:pPr lvl="0" algn="ctr"/>
            <a:r>
              <a:rPr lang="en-GB" sz="1600" i="1" dirty="0">
                <a:solidFill>
                  <a:prstClr val="black"/>
                </a:solidFill>
              </a:rPr>
              <a:t>Artwork by a pupil in St Teresa’s Primary School, Borehamwood</a:t>
            </a:r>
          </a:p>
        </p:txBody>
      </p:sp>
    </p:spTree>
    <p:extLst>
      <p:ext uri="{BB962C8B-B14F-4D97-AF65-F5344CB8AC3E}">
        <p14:creationId xmlns:p14="http://schemas.microsoft.com/office/powerpoint/2010/main" val="3788181624"/>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20926" y="5379196"/>
            <a:ext cx="991878" cy="14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351FA27B-16AA-4154-956B-2F5B7A92BE7D}"/>
              </a:ext>
            </a:extLst>
          </p:cNvPr>
          <p:cNvSpPr txBox="1">
            <a:spLocks/>
          </p:cNvSpPr>
          <p:nvPr/>
        </p:nvSpPr>
        <p:spPr>
          <a:xfrm>
            <a:off x="245871" y="5534425"/>
            <a:ext cx="10841730" cy="114072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000" b="1" i="0" kern="1200" spc="-150">
                <a:solidFill>
                  <a:schemeClr val="bg1"/>
                </a:solidFill>
                <a:latin typeface="+mj-lt"/>
                <a:ea typeface="+mj-ea"/>
                <a:cs typeface="Gill Sans" panose="020B0502020104020203" pitchFamily="34" charset="-79"/>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5400" b="0" i="0" u="none" strike="noStrike" kern="1200" cap="none" spc="-150" normalizeH="0" baseline="0" noProof="0" dirty="0">
                <a:ln>
                  <a:noFill/>
                </a:ln>
                <a:solidFill>
                  <a:srgbClr val="FFFFFF"/>
                </a:solidFill>
                <a:effectLst/>
                <a:uLnTx/>
                <a:uFillTx/>
                <a:latin typeface="Candara" panose="020E0502030303020204" pitchFamily="34" charset="0"/>
                <a:ea typeface="+mj-ea"/>
                <a:cs typeface="Gill Sans" panose="020B0502020104020203" pitchFamily="34" charset="-79"/>
              </a:rPr>
              <a:t>Thank you for joining us today…</a:t>
            </a:r>
          </a:p>
        </p:txBody>
      </p:sp>
      <p:sp>
        <p:nvSpPr>
          <p:cNvPr id="2" name="Picture Placeholder 1"/>
          <p:cNvSpPr>
            <a:spLocks noGrp="1"/>
          </p:cNvSpPr>
          <p:nvPr>
            <p:ph type="pic" idx="1"/>
          </p:nvPr>
        </p:nvSpPr>
        <p:spPr/>
      </p:sp>
      <p:pic>
        <p:nvPicPr>
          <p:cNvPr id="5" name="Picture 2" descr="Rosary, Cross, Bible, Jesus, Jesus Christ, Wooden Cro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5330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581878"/>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erson holding rosary at daytime, hand, necklace, bead, jewelry, HD wall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1" cy="6887954"/>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half" idx="4294967295"/>
          </p:nvPr>
        </p:nvSpPr>
        <p:spPr>
          <a:xfrm>
            <a:off x="0" y="3494088"/>
            <a:ext cx="2835275" cy="2322512"/>
          </a:xfrm>
        </p:spPr>
        <p:txBody>
          <a:bodyPr/>
          <a:lstStyle/>
          <a:p>
            <a:r>
              <a:rPr lang="en-GB" dirty="0"/>
              <a:t>- </a:t>
            </a:r>
          </a:p>
        </p:txBody>
      </p:sp>
      <p:sp>
        <p:nvSpPr>
          <p:cNvPr id="2" name="TextBox 1">
            <a:extLst>
              <a:ext uri="{FF2B5EF4-FFF2-40B4-BE49-F238E27FC236}">
                <a16:creationId xmlns:a16="http://schemas.microsoft.com/office/drawing/2014/main" id="{64F171AF-D9B7-4CC8-8013-869D6744705A}"/>
              </a:ext>
            </a:extLst>
          </p:cNvPr>
          <p:cNvSpPr txBox="1"/>
          <p:nvPr/>
        </p:nvSpPr>
        <p:spPr>
          <a:xfrm>
            <a:off x="358587" y="699247"/>
            <a:ext cx="6263885" cy="6278642"/>
          </a:xfrm>
          <a:prstGeom prst="rect">
            <a:avLst/>
          </a:prstGeom>
          <a:noFill/>
        </p:spPr>
        <p:txBody>
          <a:bodyPr wrap="square" rtlCol="0">
            <a:spAutoFit/>
          </a:bodyPr>
          <a:lstStyle/>
          <a:p>
            <a:r>
              <a:rPr lang="en-GB" sz="4400" dirty="0">
                <a:solidFill>
                  <a:schemeClr val="bg1"/>
                </a:solidFill>
                <a:latin typeface="Candara" panose="020E0502030303020204" pitchFamily="34" charset="0"/>
              </a:rPr>
              <a:t>We offer this decade of the Rosary for all those affected by the coronavirus and we ask the help of Our Blessed Mother, Mary, to take our prayers to her beloved son, Jesus.</a:t>
            </a:r>
          </a:p>
          <a:p>
            <a:endParaRPr lang="en-GB" sz="3200" dirty="0">
              <a:latin typeface="Candara" panose="020E0502030303020204" pitchFamily="34" charset="0"/>
            </a:endParaRPr>
          </a:p>
          <a:p>
            <a:endParaRPr lang="en-GB" dirty="0"/>
          </a:p>
        </p:txBody>
      </p:sp>
    </p:spTree>
    <p:extLst>
      <p:ext uri="{BB962C8B-B14F-4D97-AF65-F5344CB8AC3E}">
        <p14:creationId xmlns:p14="http://schemas.microsoft.com/office/powerpoint/2010/main" val="1738377506"/>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pic>
        <p:nvPicPr>
          <p:cNvPr id="1028" name="Picture 4" descr="person holding brown rosary necklace, faith, pray, folded hands, HD wall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873" y="-1"/>
            <a:ext cx="12312873" cy="686591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4F171AF-D9B7-4CC8-8013-869D6744705A}"/>
              </a:ext>
            </a:extLst>
          </p:cNvPr>
          <p:cNvSpPr txBox="1"/>
          <p:nvPr/>
        </p:nvSpPr>
        <p:spPr>
          <a:xfrm>
            <a:off x="44342" y="116723"/>
            <a:ext cx="5991221" cy="6463308"/>
          </a:xfrm>
          <a:prstGeom prst="rect">
            <a:avLst/>
          </a:prstGeom>
          <a:noFill/>
        </p:spPr>
        <p:txBody>
          <a:bodyPr wrap="square" rtlCol="0">
            <a:spAutoFit/>
          </a:bodyPr>
          <a:lstStyle/>
          <a:p>
            <a:endParaRPr lang="en-GB" sz="3200" dirty="0">
              <a:solidFill>
                <a:schemeClr val="bg1"/>
              </a:solidFill>
              <a:latin typeface="Candara" panose="020E0502030303020204" pitchFamily="34" charset="0"/>
            </a:endParaRPr>
          </a:p>
          <a:p>
            <a:r>
              <a:rPr lang="en-GB" sz="2800" i="1" dirty="0">
                <a:solidFill>
                  <a:schemeClr val="bg1"/>
                </a:solidFill>
                <a:latin typeface="Candara" panose="020E0502030303020204" pitchFamily="34" charset="0"/>
              </a:rPr>
              <a:t>Our Father</a:t>
            </a:r>
          </a:p>
          <a:p>
            <a:r>
              <a:rPr lang="en-GB" sz="2800" i="1" dirty="0">
                <a:solidFill>
                  <a:schemeClr val="bg1"/>
                </a:solidFill>
                <a:latin typeface="Candara" panose="020E0502030303020204" pitchFamily="34" charset="0"/>
              </a:rPr>
              <a:t>Who art in heaven</a:t>
            </a:r>
          </a:p>
          <a:p>
            <a:r>
              <a:rPr lang="en-GB" sz="2800" i="1" dirty="0">
                <a:solidFill>
                  <a:schemeClr val="bg1"/>
                </a:solidFill>
                <a:latin typeface="Candara" panose="020E0502030303020204" pitchFamily="34" charset="0"/>
              </a:rPr>
              <a:t>Hallowed be thy name</a:t>
            </a:r>
          </a:p>
          <a:p>
            <a:r>
              <a:rPr lang="en-GB" sz="2800" i="1" dirty="0">
                <a:solidFill>
                  <a:schemeClr val="bg1"/>
                </a:solidFill>
                <a:latin typeface="Candara" panose="020E0502030303020204" pitchFamily="34" charset="0"/>
              </a:rPr>
              <a:t>Thy kingdom come</a:t>
            </a:r>
          </a:p>
          <a:p>
            <a:r>
              <a:rPr lang="en-GB" sz="2800" i="1" dirty="0">
                <a:solidFill>
                  <a:schemeClr val="bg1"/>
                </a:solidFill>
                <a:latin typeface="Candara" panose="020E0502030303020204" pitchFamily="34" charset="0"/>
              </a:rPr>
              <a:t>Thy will be done </a:t>
            </a:r>
          </a:p>
          <a:p>
            <a:r>
              <a:rPr lang="en-GB" sz="2800" i="1" dirty="0">
                <a:solidFill>
                  <a:schemeClr val="bg1"/>
                </a:solidFill>
                <a:latin typeface="Candara" panose="020E0502030303020204" pitchFamily="34" charset="0"/>
              </a:rPr>
              <a:t>On earth as it is in heaven</a:t>
            </a:r>
          </a:p>
          <a:p>
            <a:r>
              <a:rPr lang="en-GB" sz="2800" i="1" dirty="0">
                <a:solidFill>
                  <a:schemeClr val="bg1"/>
                </a:solidFill>
                <a:latin typeface="Candara" panose="020E0502030303020204" pitchFamily="34" charset="0"/>
              </a:rPr>
              <a:t>Give us this day our daily bread</a:t>
            </a:r>
          </a:p>
          <a:p>
            <a:r>
              <a:rPr lang="en-GB" sz="2800" i="1" dirty="0">
                <a:solidFill>
                  <a:schemeClr val="bg1"/>
                </a:solidFill>
                <a:latin typeface="Candara" panose="020E0502030303020204" pitchFamily="34" charset="0"/>
              </a:rPr>
              <a:t>And forgive us our trespasses</a:t>
            </a:r>
          </a:p>
          <a:p>
            <a:r>
              <a:rPr lang="en-GB" sz="2800" i="1" dirty="0">
                <a:solidFill>
                  <a:schemeClr val="bg1"/>
                </a:solidFill>
                <a:latin typeface="Candara" panose="020E0502030303020204" pitchFamily="34" charset="0"/>
              </a:rPr>
              <a:t>As we forgive those </a:t>
            </a:r>
          </a:p>
          <a:p>
            <a:r>
              <a:rPr lang="en-GB" sz="2800" i="1" dirty="0">
                <a:solidFill>
                  <a:schemeClr val="bg1"/>
                </a:solidFill>
                <a:latin typeface="Candara" panose="020E0502030303020204" pitchFamily="34" charset="0"/>
              </a:rPr>
              <a:t>who trespass against us</a:t>
            </a:r>
          </a:p>
          <a:p>
            <a:r>
              <a:rPr lang="en-GB" sz="2800" i="1" dirty="0">
                <a:solidFill>
                  <a:schemeClr val="bg1"/>
                </a:solidFill>
                <a:latin typeface="Candara" panose="020E0502030303020204" pitchFamily="34" charset="0"/>
              </a:rPr>
              <a:t>And lead us not into temptation</a:t>
            </a:r>
          </a:p>
          <a:p>
            <a:r>
              <a:rPr lang="en-GB" sz="2800" i="1" dirty="0">
                <a:solidFill>
                  <a:schemeClr val="bg1"/>
                </a:solidFill>
                <a:latin typeface="Candara" panose="020E0502030303020204" pitchFamily="34" charset="0"/>
              </a:rPr>
              <a:t>But deliver us from evil. </a:t>
            </a:r>
          </a:p>
          <a:p>
            <a:r>
              <a:rPr lang="en-GB" sz="2800" i="1" dirty="0">
                <a:solidFill>
                  <a:schemeClr val="bg1"/>
                </a:solidFill>
                <a:latin typeface="Candara" panose="020E0502030303020204" pitchFamily="34" charset="0"/>
              </a:rPr>
              <a:t>Amen.</a:t>
            </a:r>
          </a:p>
          <a:p>
            <a:endParaRPr lang="en-GB" dirty="0"/>
          </a:p>
        </p:txBody>
      </p:sp>
    </p:spTree>
    <p:extLst>
      <p:ext uri="{BB962C8B-B14F-4D97-AF65-F5344CB8AC3E}">
        <p14:creationId xmlns:p14="http://schemas.microsoft.com/office/powerpoint/2010/main" val="1941652709"/>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236039" y="247045"/>
            <a:ext cx="5737412" cy="2246769"/>
          </a:xfrm>
          <a:prstGeom prst="rect">
            <a:avLst/>
          </a:prstGeom>
          <a:noFill/>
        </p:spPr>
        <p:txBody>
          <a:bodyPr wrap="square" rtlCol="0">
            <a:spAutoFit/>
          </a:bodyPr>
          <a:lstStyle/>
          <a:p>
            <a:r>
              <a:rPr lang="en-GB" sz="2800" i="1" dirty="0">
                <a:solidFill>
                  <a:srgbClr val="FF0000"/>
                </a:solidFill>
              </a:rPr>
              <a:t>1. Before the feast of Passover, Jesus knew that his hour had come to pass from this world to the Father. He loved his own in the world and he loved them to the end. (Jn 13:1)</a:t>
            </a:r>
          </a:p>
        </p:txBody>
      </p:sp>
      <p:cxnSp>
        <p:nvCxnSpPr>
          <p:cNvPr id="5" name="Straight Connector 4">
            <a:extLst>
              <a:ext uri="{FF2B5EF4-FFF2-40B4-BE49-F238E27FC236}">
                <a16:creationId xmlns:a16="http://schemas.microsoft.com/office/drawing/2014/main" id="{D8226DAF-15A0-424F-BAE4-7665F30857F9}"/>
              </a:ext>
            </a:extLst>
          </p:cNvPr>
          <p:cNvCxnSpPr/>
          <p:nvPr/>
        </p:nvCxnSpPr>
        <p:spPr>
          <a:xfrm>
            <a:off x="5973451"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FFDB3579-F56D-476B-94E9-A4A2E54423C7}"/>
              </a:ext>
            </a:extLst>
          </p:cNvPr>
          <p:cNvSpPr/>
          <p:nvPr/>
        </p:nvSpPr>
        <p:spPr>
          <a:xfrm>
            <a:off x="339864" y="2176901"/>
            <a:ext cx="5529761" cy="3539430"/>
          </a:xfrm>
          <a:prstGeom prst="rect">
            <a:avLst/>
          </a:prstGeom>
        </p:spPr>
        <p:txBody>
          <a:bodyPr wrap="square">
            <a:spAutoFit/>
          </a:bodyPr>
          <a:lstStyle/>
          <a:p>
            <a:endParaRPr lang="en-GB" sz="2800" dirty="0">
              <a:solidFill>
                <a:srgbClr val="0070C0"/>
              </a:solidFill>
            </a:endParaRPr>
          </a:p>
          <a:p>
            <a:endParaRPr lang="en-GB" sz="2800" dirty="0">
              <a:solidFill>
                <a:srgbClr val="0070C0"/>
              </a:solidFill>
            </a:endParaRPr>
          </a:p>
          <a:p>
            <a:r>
              <a:rPr lang="en-GB" sz="2800" dirty="0">
                <a:solidFill>
                  <a:srgbClr val="0070C0"/>
                </a:solidFill>
              </a:rPr>
              <a:t>We give thanks to God for his great love for us and for all those who are close to us. May we love as Jesus did and remember especially  those who feel unloved or unwanted due to social isolation.</a:t>
            </a:r>
          </a:p>
        </p:txBody>
      </p:sp>
      <p:pic>
        <p:nvPicPr>
          <p:cNvPr id="10" name="Picture 9">
            <a:extLst>
              <a:ext uri="{FF2B5EF4-FFF2-40B4-BE49-F238E27FC236}">
                <a16:creationId xmlns:a16="http://schemas.microsoft.com/office/drawing/2014/main" id="{2A7F973E-6A60-41D5-AD12-8056E78D89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2129" y="384849"/>
            <a:ext cx="4070455" cy="5604471"/>
          </a:xfrm>
          <a:prstGeom prst="rect">
            <a:avLst/>
          </a:prstGeom>
        </p:spPr>
      </p:pic>
      <p:sp>
        <p:nvSpPr>
          <p:cNvPr id="11" name="TextBox 10">
            <a:extLst>
              <a:ext uri="{FF2B5EF4-FFF2-40B4-BE49-F238E27FC236}">
                <a16:creationId xmlns:a16="http://schemas.microsoft.com/office/drawing/2014/main" id="{3DDC8E8F-5546-45C5-BD76-BD0E2DA11347}"/>
              </a:ext>
            </a:extLst>
          </p:cNvPr>
          <p:cNvSpPr txBox="1"/>
          <p:nvPr/>
        </p:nvSpPr>
        <p:spPr>
          <a:xfrm>
            <a:off x="5920179" y="6264613"/>
            <a:ext cx="6271819" cy="338554"/>
          </a:xfrm>
          <a:prstGeom prst="rect">
            <a:avLst/>
          </a:prstGeom>
          <a:noFill/>
        </p:spPr>
        <p:txBody>
          <a:bodyPr wrap="square" rtlCol="0">
            <a:spAutoFit/>
          </a:bodyPr>
          <a:lstStyle/>
          <a:p>
            <a:pPr algn="ctr"/>
            <a:r>
              <a:rPr lang="en-GB" sz="1600" i="1" dirty="0"/>
              <a:t>Artwork by a pupil in St Cross Primary School, Hoddesdon</a:t>
            </a:r>
          </a:p>
        </p:txBody>
      </p:sp>
    </p:spTree>
    <p:extLst>
      <p:ext uri="{BB962C8B-B14F-4D97-AF65-F5344CB8AC3E}">
        <p14:creationId xmlns:p14="http://schemas.microsoft.com/office/powerpoint/2010/main" val="571872901"/>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pic>
        <p:nvPicPr>
          <p:cNvPr id="4098" name="Picture 2" descr="beads, christianity, cross, pray, prayer, religion, rosary beads, HD wall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284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71713B7-96CA-4027-842C-1B553C47CB26}"/>
              </a:ext>
            </a:extLst>
          </p:cNvPr>
          <p:cNvSpPr txBox="1"/>
          <p:nvPr/>
        </p:nvSpPr>
        <p:spPr>
          <a:xfrm>
            <a:off x="2331909" y="729229"/>
            <a:ext cx="6128655" cy="5786199"/>
          </a:xfrm>
          <a:prstGeom prst="rect">
            <a:avLst/>
          </a:prstGeom>
          <a:noFill/>
        </p:spPr>
        <p:txBody>
          <a:bodyPr wrap="square" rtlCol="0">
            <a:spAutoFit/>
          </a:bodyPr>
          <a:lstStyle/>
          <a:p>
            <a:pPr lvl="0"/>
            <a:r>
              <a:rPr lang="en-GB" sz="3200" b="1" i="1" dirty="0">
                <a:solidFill>
                  <a:srgbClr val="002060"/>
                </a:solidFill>
                <a:latin typeface="Candara" panose="020E0502030303020204" pitchFamily="34" charset="0"/>
              </a:rPr>
              <a:t>Hail Mary, </a:t>
            </a:r>
            <a:br>
              <a:rPr lang="en-GB" sz="3200" b="1" i="1" dirty="0">
                <a:solidFill>
                  <a:srgbClr val="002060"/>
                </a:solidFill>
                <a:latin typeface="Candara" panose="020E0502030303020204" pitchFamily="34" charset="0"/>
              </a:rPr>
            </a:br>
            <a:r>
              <a:rPr lang="en-GB" sz="3200" b="1" i="1" dirty="0">
                <a:solidFill>
                  <a:srgbClr val="002060"/>
                </a:solidFill>
                <a:latin typeface="Candara" panose="020E0502030303020204" pitchFamily="34" charset="0"/>
              </a:rPr>
              <a:t>Full of Grace</a:t>
            </a:r>
          </a:p>
          <a:p>
            <a:pPr lvl="0"/>
            <a:r>
              <a:rPr lang="en-GB" sz="3200" b="1" i="1" dirty="0">
                <a:solidFill>
                  <a:srgbClr val="002060"/>
                </a:solidFill>
                <a:latin typeface="Candara" panose="020E0502030303020204" pitchFamily="34" charset="0"/>
              </a:rPr>
              <a:t>The Lord is with thee</a:t>
            </a:r>
          </a:p>
          <a:p>
            <a:pPr lvl="0"/>
            <a:r>
              <a:rPr lang="en-GB" sz="3200" b="1" i="1" dirty="0">
                <a:solidFill>
                  <a:srgbClr val="002060"/>
                </a:solidFill>
                <a:latin typeface="Candara" panose="020E0502030303020204" pitchFamily="34" charset="0"/>
              </a:rPr>
              <a:t>Blessed art thou amongst women</a:t>
            </a:r>
          </a:p>
          <a:p>
            <a:pPr lvl="0"/>
            <a:r>
              <a:rPr lang="en-GB" sz="3200" b="1" i="1" dirty="0">
                <a:solidFill>
                  <a:srgbClr val="002060"/>
                </a:solidFill>
                <a:latin typeface="Candara" panose="020E0502030303020204" pitchFamily="34" charset="0"/>
              </a:rPr>
              <a:t>And blessed is the fruit </a:t>
            </a:r>
          </a:p>
          <a:p>
            <a:pPr lvl="0"/>
            <a:r>
              <a:rPr lang="en-GB" sz="3200" b="1" i="1" dirty="0">
                <a:solidFill>
                  <a:srgbClr val="002060"/>
                </a:solidFill>
                <a:latin typeface="Candara" panose="020E0502030303020204" pitchFamily="34" charset="0"/>
              </a:rPr>
              <a:t>of thy womb, Jesus,</a:t>
            </a:r>
          </a:p>
          <a:p>
            <a:pPr lvl="0"/>
            <a:r>
              <a:rPr lang="en-GB" sz="3200" b="1" i="1" dirty="0">
                <a:solidFill>
                  <a:srgbClr val="002060"/>
                </a:solidFill>
                <a:latin typeface="Candara" panose="020E0502030303020204" pitchFamily="34" charset="0"/>
              </a:rPr>
              <a:t>Holy Mary, Mother of God,</a:t>
            </a:r>
          </a:p>
          <a:p>
            <a:pPr lvl="0"/>
            <a:r>
              <a:rPr lang="en-GB" sz="3200" b="1" i="1" dirty="0">
                <a:solidFill>
                  <a:srgbClr val="002060"/>
                </a:solidFill>
                <a:latin typeface="Candara" panose="020E0502030303020204" pitchFamily="34" charset="0"/>
              </a:rPr>
              <a:t>Pray for us sinners</a:t>
            </a:r>
          </a:p>
          <a:p>
            <a:pPr lvl="0"/>
            <a:r>
              <a:rPr lang="en-GB" sz="3200" b="1" i="1" dirty="0">
                <a:solidFill>
                  <a:srgbClr val="002060"/>
                </a:solidFill>
                <a:latin typeface="Candara" panose="020E0502030303020204" pitchFamily="34" charset="0"/>
              </a:rPr>
              <a:t>Now and at the hour</a:t>
            </a:r>
          </a:p>
          <a:p>
            <a:pPr lvl="0"/>
            <a:r>
              <a:rPr lang="en-GB" sz="3200" b="1" i="1" dirty="0">
                <a:solidFill>
                  <a:srgbClr val="002060"/>
                </a:solidFill>
                <a:latin typeface="Candara" panose="020E0502030303020204" pitchFamily="34" charset="0"/>
              </a:rPr>
              <a:t>Of our death.</a:t>
            </a:r>
          </a:p>
          <a:p>
            <a:pPr lvl="0"/>
            <a:r>
              <a:rPr lang="en-GB" sz="3200" b="1" i="1" dirty="0">
                <a:solidFill>
                  <a:srgbClr val="002060"/>
                </a:solidFill>
                <a:latin typeface="Candara" panose="020E0502030303020204" pitchFamily="34" charset="0"/>
              </a:rPr>
              <a:t>Amen.</a:t>
            </a:r>
          </a:p>
          <a:p>
            <a:endParaRPr lang="en-GB" dirty="0"/>
          </a:p>
        </p:txBody>
      </p:sp>
    </p:spTree>
    <p:extLst>
      <p:ext uri="{BB962C8B-B14F-4D97-AF65-F5344CB8AC3E}">
        <p14:creationId xmlns:p14="http://schemas.microsoft.com/office/powerpoint/2010/main" val="2714707869"/>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4">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413658" y="470812"/>
            <a:ext cx="5682342" cy="1815882"/>
          </a:xfrm>
          <a:prstGeom prst="rect">
            <a:avLst/>
          </a:prstGeom>
          <a:noFill/>
        </p:spPr>
        <p:txBody>
          <a:bodyPr wrap="square" rtlCol="0">
            <a:spAutoFit/>
          </a:bodyPr>
          <a:lstStyle/>
          <a:p>
            <a:r>
              <a:rPr lang="en-GB" sz="2800" dirty="0">
                <a:solidFill>
                  <a:srgbClr val="FF0000"/>
                </a:solidFill>
              </a:rPr>
              <a:t>2. “My appointed time draws near; in your house I shall celebrate the Passover with my disciples.”</a:t>
            </a:r>
            <a:br>
              <a:rPr lang="en-GB" sz="2800" dirty="0">
                <a:solidFill>
                  <a:srgbClr val="FF0000"/>
                </a:solidFill>
              </a:rPr>
            </a:br>
            <a:r>
              <a:rPr lang="en-GB" sz="2800" i="1" dirty="0">
                <a:solidFill>
                  <a:srgbClr val="FF0000"/>
                </a:solidFill>
              </a:rPr>
              <a:t>(Mt 26:18)</a:t>
            </a:r>
          </a:p>
        </p:txBody>
      </p:sp>
      <p:cxnSp>
        <p:nvCxnSpPr>
          <p:cNvPr id="6" name="Straight Connector 5">
            <a:extLst>
              <a:ext uri="{FF2B5EF4-FFF2-40B4-BE49-F238E27FC236}">
                <a16:creationId xmlns:a16="http://schemas.microsoft.com/office/drawing/2014/main" id="{8342EBB8-83AB-432A-8F30-3677CCA660D2}"/>
              </a:ext>
            </a:extLst>
          </p:cNvPr>
          <p:cNvCxnSpPr/>
          <p:nvPr/>
        </p:nvCxnSpPr>
        <p:spPr>
          <a:xfrm>
            <a:off x="5829300"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8211415" y="5127385"/>
            <a:ext cx="1654620" cy="615553"/>
          </a:xfrm>
          <a:prstGeom prst="rect">
            <a:avLst/>
          </a:prstGeom>
          <a:noFill/>
        </p:spPr>
        <p:txBody>
          <a:bodyPr wrap="none" rtlCol="0">
            <a:spAutoFit/>
          </a:bodyPr>
          <a:lstStyle/>
          <a:p>
            <a:r>
              <a:rPr lang="en-US" sz="1600" i="1" dirty="0"/>
              <a:t>(Image: </a:t>
            </a:r>
            <a:r>
              <a:rPr lang="en-US" sz="1600" i="1" dirty="0" err="1"/>
              <a:t>Sassetto</a:t>
            </a:r>
            <a:r>
              <a:rPr lang="en-US" sz="1600" i="1" dirty="0"/>
              <a:t>)</a:t>
            </a:r>
          </a:p>
          <a:p>
            <a:endParaRPr lang="en-US" dirty="0"/>
          </a:p>
        </p:txBody>
      </p:sp>
      <p:sp>
        <p:nvSpPr>
          <p:cNvPr id="5" name="TextBox 4"/>
          <p:cNvSpPr txBox="1"/>
          <p:nvPr/>
        </p:nvSpPr>
        <p:spPr>
          <a:xfrm>
            <a:off x="508000" y="2757506"/>
            <a:ext cx="5054598" cy="3108543"/>
          </a:xfrm>
          <a:prstGeom prst="rect">
            <a:avLst/>
          </a:prstGeom>
          <a:noFill/>
        </p:spPr>
        <p:txBody>
          <a:bodyPr wrap="square" rtlCol="0">
            <a:spAutoFit/>
          </a:bodyPr>
          <a:lstStyle/>
          <a:p>
            <a:r>
              <a:rPr lang="en-GB" sz="2800" dirty="0">
                <a:solidFill>
                  <a:srgbClr val="0070C0"/>
                </a:solidFill>
              </a:rPr>
              <a:t>We thank God for the gift of being able to celebrate with our loved ones and community. May we continue to be mindful about how we gather together and not take this  gift for granted.</a:t>
            </a:r>
          </a:p>
        </p:txBody>
      </p:sp>
      <p:pic>
        <p:nvPicPr>
          <p:cNvPr id="8" name="Picture 7">
            <a:extLst>
              <a:ext uri="{FF2B5EF4-FFF2-40B4-BE49-F238E27FC236}">
                <a16:creationId xmlns:a16="http://schemas.microsoft.com/office/drawing/2014/main" id="{0B76FDDC-5F5A-4B4B-8440-1330B5B664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5877647" y="1040778"/>
            <a:ext cx="5853140" cy="4348047"/>
          </a:xfrm>
          <a:prstGeom prst="rect">
            <a:avLst/>
          </a:prstGeom>
        </p:spPr>
      </p:pic>
      <p:sp>
        <p:nvSpPr>
          <p:cNvPr id="9" name="TextBox 8">
            <a:extLst>
              <a:ext uri="{FF2B5EF4-FFF2-40B4-BE49-F238E27FC236}">
                <a16:creationId xmlns:a16="http://schemas.microsoft.com/office/drawing/2014/main" id="{98071393-315D-4AAA-A4E6-47BBEE36FB3D}"/>
              </a:ext>
            </a:extLst>
          </p:cNvPr>
          <p:cNvSpPr txBox="1"/>
          <p:nvPr/>
        </p:nvSpPr>
        <p:spPr>
          <a:xfrm>
            <a:off x="5829300" y="6430617"/>
            <a:ext cx="6362698" cy="338554"/>
          </a:xfrm>
          <a:prstGeom prst="rect">
            <a:avLst/>
          </a:prstGeom>
          <a:noFill/>
        </p:spPr>
        <p:txBody>
          <a:bodyPr wrap="square" rtlCol="0">
            <a:spAutoFit/>
          </a:bodyPr>
          <a:lstStyle/>
          <a:p>
            <a:pPr algn="ctr"/>
            <a:r>
              <a:rPr lang="en-GB" sz="1600" i="1" dirty="0"/>
              <a:t>Artwork by a pupil in English Martyrs Primary School, Tower Hamlets</a:t>
            </a:r>
          </a:p>
        </p:txBody>
      </p:sp>
    </p:spTree>
    <p:extLst>
      <p:ext uri="{BB962C8B-B14F-4D97-AF65-F5344CB8AC3E}">
        <p14:creationId xmlns:p14="http://schemas.microsoft.com/office/powerpoint/2010/main" val="15042988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pic>
        <p:nvPicPr>
          <p:cNvPr id="4098" name="Picture 2" descr="beads, christianity, cross, pray, prayer, religion, rosary beads, HD wall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284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71713B7-96CA-4027-842C-1B553C47CB26}"/>
              </a:ext>
            </a:extLst>
          </p:cNvPr>
          <p:cNvSpPr txBox="1"/>
          <p:nvPr/>
        </p:nvSpPr>
        <p:spPr>
          <a:xfrm>
            <a:off x="2331909" y="729229"/>
            <a:ext cx="6128655" cy="57861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Hail Mary, </a:t>
            </a:r>
            <a:b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b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Full of Grace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The Lord is with thee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Blessed art thou amongst women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And blessed is the fruit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of thy womb, Jesus,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Holy Mary, Mother of God,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Pray for us sinners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Now and at the hour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Of our death.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Amen.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ndara" panose="020E0502030303020204"/>
              <a:ea typeface="+mn-ea"/>
              <a:cs typeface="+mn-cs"/>
            </a:endParaRPr>
          </a:p>
        </p:txBody>
      </p:sp>
    </p:spTree>
    <p:extLst>
      <p:ext uri="{BB962C8B-B14F-4D97-AF65-F5344CB8AC3E}">
        <p14:creationId xmlns:p14="http://schemas.microsoft.com/office/powerpoint/2010/main" val="2157404709"/>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358588" y="470812"/>
            <a:ext cx="5580299" cy="2523768"/>
          </a:xfrm>
          <a:prstGeom prst="rect">
            <a:avLst/>
          </a:prstGeom>
          <a:noFill/>
        </p:spPr>
        <p:txBody>
          <a:bodyPr wrap="square" rtlCol="0">
            <a:spAutoFit/>
          </a:bodyPr>
          <a:lstStyle/>
          <a:p>
            <a:r>
              <a:rPr lang="en-GB" sz="2800" dirty="0">
                <a:solidFill>
                  <a:srgbClr val="FF0000"/>
                </a:solidFill>
              </a:rPr>
              <a:t>3.  “I have eagerly desired to eat this Passover with you before I suffer, for, I tell you, I shall not eat it [again] until there is fulfilment in the kingdom of God.”  (Lk 22:15-16)</a:t>
            </a:r>
          </a:p>
          <a:p>
            <a:endParaRPr lang="en-GB" dirty="0"/>
          </a:p>
        </p:txBody>
      </p:sp>
      <p:cxnSp>
        <p:nvCxnSpPr>
          <p:cNvPr id="6" name="Straight Connector 5">
            <a:extLst>
              <a:ext uri="{FF2B5EF4-FFF2-40B4-BE49-F238E27FC236}">
                <a16:creationId xmlns:a16="http://schemas.microsoft.com/office/drawing/2014/main" id="{BDBBEC96-54D1-4A59-B533-0C98581BF64D}"/>
              </a:ext>
            </a:extLst>
          </p:cNvPr>
          <p:cNvCxnSpPr/>
          <p:nvPr/>
        </p:nvCxnSpPr>
        <p:spPr>
          <a:xfrm>
            <a:off x="5997114"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44BA55D1-C499-482B-9FD8-5C2C17355DF3}"/>
              </a:ext>
            </a:extLst>
          </p:cNvPr>
          <p:cNvSpPr/>
          <p:nvPr/>
        </p:nvSpPr>
        <p:spPr>
          <a:xfrm>
            <a:off x="358587" y="2946045"/>
            <a:ext cx="5187447" cy="3108543"/>
          </a:xfrm>
          <a:prstGeom prst="rect">
            <a:avLst/>
          </a:prstGeom>
        </p:spPr>
        <p:txBody>
          <a:bodyPr wrap="square">
            <a:spAutoFit/>
          </a:bodyPr>
          <a:lstStyle/>
          <a:p>
            <a:r>
              <a:rPr lang="en-GB" sz="2800" dirty="0">
                <a:solidFill>
                  <a:srgbClr val="0070C0"/>
                </a:solidFill>
                <a:latin typeface="Candara" panose="020E0502030303020204" pitchFamily="34" charset="0"/>
              </a:rPr>
              <a:t>We thank God  for all of our faith traditions and the ability to find creative ways to celebrate the Eucharist together. May we join regularly in spiritual communion with our loving Saviour until we can receive him physically again.</a:t>
            </a:r>
          </a:p>
        </p:txBody>
      </p:sp>
      <p:sp>
        <p:nvSpPr>
          <p:cNvPr id="4" name="TextBox 3"/>
          <p:cNvSpPr txBox="1"/>
          <p:nvPr/>
        </p:nvSpPr>
        <p:spPr>
          <a:xfrm>
            <a:off x="7968312" y="5470237"/>
            <a:ext cx="2335896" cy="615553"/>
          </a:xfrm>
          <a:prstGeom prst="rect">
            <a:avLst/>
          </a:prstGeom>
          <a:noFill/>
        </p:spPr>
        <p:txBody>
          <a:bodyPr wrap="none" rtlCol="0">
            <a:spAutoFit/>
          </a:bodyPr>
          <a:lstStyle/>
          <a:p>
            <a:r>
              <a:rPr lang="en-GB" sz="1600" i="1" dirty="0"/>
              <a:t>(Image: Fr Laurence Lew</a:t>
            </a:r>
            <a:r>
              <a:rPr lang="en-GB" sz="1600" i="1" dirty="0">
                <a:solidFill>
                  <a:srgbClr val="202122"/>
                </a:solidFill>
              </a:rPr>
              <a:t>) </a:t>
            </a:r>
            <a:endParaRPr lang="en-US" sz="1600" i="1" dirty="0"/>
          </a:p>
          <a:p>
            <a:endParaRPr lang="en-US" dirty="0"/>
          </a:p>
        </p:txBody>
      </p:sp>
      <p:pic>
        <p:nvPicPr>
          <p:cNvPr id="8" name="Picture 7">
            <a:extLst>
              <a:ext uri="{FF2B5EF4-FFF2-40B4-BE49-F238E27FC236}">
                <a16:creationId xmlns:a16="http://schemas.microsoft.com/office/drawing/2014/main" id="{421A76E5-402B-4AD7-9DAF-435B872607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9800" y="349906"/>
            <a:ext cx="3945294" cy="5514182"/>
          </a:xfrm>
          <a:prstGeom prst="rect">
            <a:avLst/>
          </a:prstGeom>
        </p:spPr>
      </p:pic>
      <p:sp>
        <p:nvSpPr>
          <p:cNvPr id="9" name="TextBox 8">
            <a:extLst>
              <a:ext uri="{FF2B5EF4-FFF2-40B4-BE49-F238E27FC236}">
                <a16:creationId xmlns:a16="http://schemas.microsoft.com/office/drawing/2014/main" id="{661F6D6F-5C5B-4477-A4E6-938C7E726F29}"/>
              </a:ext>
            </a:extLst>
          </p:cNvPr>
          <p:cNvSpPr txBox="1"/>
          <p:nvPr/>
        </p:nvSpPr>
        <p:spPr>
          <a:xfrm>
            <a:off x="5829302" y="6338817"/>
            <a:ext cx="6362698" cy="338554"/>
          </a:xfrm>
          <a:prstGeom prst="rect">
            <a:avLst/>
          </a:prstGeom>
          <a:noFill/>
        </p:spPr>
        <p:txBody>
          <a:bodyPr wrap="square" rtlCol="0">
            <a:spAutoFit/>
          </a:bodyPr>
          <a:lstStyle/>
          <a:p>
            <a:pPr algn="ctr"/>
            <a:r>
              <a:rPr lang="en-GB" sz="1600" i="1" dirty="0"/>
              <a:t>Artwork by a pupil in St Dominic’s Primary School, St Albans</a:t>
            </a:r>
          </a:p>
        </p:txBody>
      </p:sp>
    </p:spTree>
    <p:extLst>
      <p:ext uri="{BB962C8B-B14F-4D97-AF65-F5344CB8AC3E}">
        <p14:creationId xmlns:p14="http://schemas.microsoft.com/office/powerpoint/2010/main" val="3661655791"/>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782E0865361ED40A2B6303F66C283EB" ma:contentTypeVersion="7" ma:contentTypeDescription="Create a new document." ma:contentTypeScope="" ma:versionID="2f77c2d393e5859bdff816254dde458c">
  <xsd:schema xmlns:xsd="http://www.w3.org/2001/XMLSchema" xmlns:xs="http://www.w3.org/2001/XMLSchema" xmlns:p="http://schemas.microsoft.com/office/2006/metadata/properties" xmlns:ns2="19ff9053-1dbb-4eee-a3cc-e646860da0d9" xmlns:ns3="026e14f6-2d7b-4241-b4e4-58469b75f3b3" targetNamespace="http://schemas.microsoft.com/office/2006/metadata/properties" ma:root="true" ma:fieldsID="74e778134366427a332b72c330e33cf1" ns2:_="" ns3:_="">
    <xsd:import namespace="19ff9053-1dbb-4eee-a3cc-e646860da0d9"/>
    <xsd:import namespace="026e14f6-2d7b-4241-b4e4-58469b75f3b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ff9053-1dbb-4eee-a3cc-e646860da0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6e14f6-2d7b-4241-b4e4-58469b75f3b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53D1DA-8AE7-4AC0-9401-B0F4235E93F7}">
  <ds:schemaRefs>
    <ds:schemaRef ds:uri="http://schemas.microsoft.com/sharepoint/v3/contenttype/forms"/>
  </ds:schemaRefs>
</ds:datastoreItem>
</file>

<file path=customXml/itemProps2.xml><?xml version="1.0" encoding="utf-8"?>
<ds:datastoreItem xmlns:ds="http://schemas.openxmlformats.org/officeDocument/2006/customXml" ds:itemID="{BA1CA466-BE02-45A5-B7F1-9536EA40384B}">
  <ds:schemaRefs>
    <ds:schemaRef ds:uri="http://schemas.openxmlformats.org/package/2006/metadata/core-properties"/>
    <ds:schemaRef ds:uri="http://purl.org/dc/dcmitype/"/>
    <ds:schemaRef ds:uri="http://purl.org/dc/elements/1.1/"/>
    <ds:schemaRef ds:uri="http://www.w3.org/XML/1998/namespace"/>
    <ds:schemaRef ds:uri="http://schemas.microsoft.com/office/2006/documentManagement/types"/>
    <ds:schemaRef ds:uri="http://purl.org/dc/terms/"/>
    <ds:schemaRef ds:uri="19ff9053-1dbb-4eee-a3cc-e646860da0d9"/>
    <ds:schemaRef ds:uri="http://schemas.microsoft.com/office/2006/metadata/properties"/>
    <ds:schemaRef ds:uri="http://schemas.microsoft.com/office/infopath/2007/PartnerControls"/>
    <ds:schemaRef ds:uri="026e14f6-2d7b-4241-b4e4-58469b75f3b3"/>
  </ds:schemaRefs>
</ds:datastoreItem>
</file>

<file path=customXml/itemProps3.xml><?xml version="1.0" encoding="utf-8"?>
<ds:datastoreItem xmlns:ds="http://schemas.openxmlformats.org/officeDocument/2006/customXml" ds:itemID="{8BFCA79E-7C78-460B-BEDD-96EA124CBD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ff9053-1dbb-4eee-a3cc-e646860da0d9"/>
    <ds:schemaRef ds:uri="026e14f6-2d7b-4241-b4e4-58469b75f3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3893</TotalTime>
  <Words>1770</Words>
  <Application>Microsoft Office PowerPoint</Application>
  <PresentationFormat>Widescreen</PresentationFormat>
  <Paragraphs>208</Paragraphs>
  <Slides>28</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Candara</vt:lpstr>
      <vt:lpstr>Metropolitan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Praying the Rosary with the Diocese of Westminster</dc:title>
  <dc:creator>Elaine Arundell</dc:creator>
  <cp:lastModifiedBy>Bethany Gorton</cp:lastModifiedBy>
  <cp:revision>120</cp:revision>
  <dcterms:created xsi:type="dcterms:W3CDTF">2020-04-02T15:09:21Z</dcterms:created>
  <dcterms:modified xsi:type="dcterms:W3CDTF">2020-06-15T11:55:36Z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0x0101005782E0865361ED40A2B6303F66C283EB</vt:lpwstr>
  </property>
</Properties>
</file>