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84" r:id="rId4"/>
  </p:sldMasterIdLst>
  <p:notesMasterIdLst>
    <p:notesMasterId r:id="rId23"/>
  </p:notesMasterIdLst>
  <p:sldIdLst>
    <p:sldId id="256" r:id="rId5"/>
    <p:sldId id="263" r:id="rId6"/>
    <p:sldId id="264" r:id="rId7"/>
    <p:sldId id="275" r:id="rId8"/>
    <p:sldId id="267" r:id="rId9"/>
    <p:sldId id="282" r:id="rId10"/>
    <p:sldId id="283" r:id="rId11"/>
    <p:sldId id="284" r:id="rId12"/>
    <p:sldId id="286" r:id="rId13"/>
    <p:sldId id="287" r:id="rId14"/>
    <p:sldId id="278" r:id="rId15"/>
    <p:sldId id="280" r:id="rId16"/>
    <p:sldId id="271" r:id="rId17"/>
    <p:sldId id="277" r:id="rId18"/>
    <p:sldId id="272" r:id="rId19"/>
    <p:sldId id="265" r:id="rId20"/>
    <p:sldId id="266" r:id="rId21"/>
    <p:sldId id="27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512ED4-C790-444F-8610-53E96F9A098D}" v="8" dt="2020-06-02T11:49:02.185"/>
    <p1510:client id="{D50C9A7A-A7B0-48B7-B08E-69820B455D1F}" v="22" dt="2020-05-11T23:46:46.2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710" autoAdjust="0"/>
  </p:normalViewPr>
  <p:slideViewPr>
    <p:cSldViewPr snapToGrid="0">
      <p:cViewPr varScale="1">
        <p:scale>
          <a:sx n="41" d="100"/>
          <a:sy n="41" d="100"/>
        </p:scale>
        <p:origin x="1560" y="32"/>
      </p:cViewPr>
      <p:guideLst>
        <p:guide orient="horz" pos="2160"/>
        <p:guide pos="3840"/>
      </p:guideLst>
    </p:cSldViewPr>
  </p:slideViewPr>
  <p:notesTextViewPr>
    <p:cViewPr>
      <p:scale>
        <a:sx n="1" d="1"/>
        <a:sy n="1" d="1"/>
      </p:scale>
      <p:origin x="0" y="0"/>
    </p:cViewPr>
  </p:notesTextViewPr>
  <p:notesViewPr>
    <p:cSldViewPr snapToGrid="0">
      <p:cViewPr>
        <p:scale>
          <a:sx n="100" d="100"/>
          <a:sy n="100" d="100"/>
        </p:scale>
        <p:origin x="2289"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FC82E2-3434-4F8F-B24D-E09295921497}" type="datetimeFigureOut">
              <a:rPr lang="en-US" smtClean="0"/>
              <a:t>6/2/2020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293C6C-82EA-4D9D-AA8A-69C85F2EE2B5}" type="slidenum">
              <a:rPr lang="en-US" smtClean="0"/>
              <a:t>‹#›</a:t>
            </a:fld>
            <a:endParaRPr lang="en-US" dirty="0"/>
          </a:p>
        </p:txBody>
      </p:sp>
    </p:spTree>
    <p:extLst>
      <p:ext uri="{BB962C8B-B14F-4D97-AF65-F5344CB8AC3E}">
        <p14:creationId xmlns:p14="http://schemas.microsoft.com/office/powerpoint/2010/main" val="537326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Find a suitable place to pray where you can avoid distractions. </a:t>
            </a:r>
          </a:p>
          <a:p>
            <a:endParaRPr lang="en-GB" dirty="0"/>
          </a:p>
          <a:p>
            <a:r>
              <a:rPr lang="en-GB" dirty="0"/>
              <a:t>You may be alone or with others in your family. If you are with adults, you may wish to use a candle. </a:t>
            </a:r>
          </a:p>
          <a:p>
            <a:endParaRPr lang="en-GB" dirty="0"/>
          </a:p>
          <a:p>
            <a:r>
              <a:rPr lang="en-GB" dirty="0"/>
              <a:t>Breathe in and out 3 times quietly.</a:t>
            </a:r>
          </a:p>
          <a:p>
            <a:endParaRPr lang="en-GB" dirty="0"/>
          </a:p>
          <a:p>
            <a:r>
              <a:rPr lang="en-GB" dirty="0"/>
              <a:t>Ask God to be with you during this</a:t>
            </a:r>
            <a:r>
              <a:rPr lang="en-GB" baseline="0" dirty="0"/>
              <a:t> time of reflection. </a:t>
            </a:r>
            <a:endParaRPr lang="en-GB" dirty="0"/>
          </a:p>
        </p:txBody>
      </p:sp>
      <p:sp>
        <p:nvSpPr>
          <p:cNvPr id="4" name="Slide Number Placeholder 3"/>
          <p:cNvSpPr>
            <a:spLocks noGrp="1"/>
          </p:cNvSpPr>
          <p:nvPr>
            <p:ph type="sldNum" sz="quarter" idx="5"/>
          </p:nvPr>
        </p:nvSpPr>
        <p:spPr/>
        <p:txBody>
          <a:bodyPr/>
          <a:lstStyle/>
          <a:p>
            <a:fld id="{DF293C6C-82EA-4D9D-AA8A-69C85F2EE2B5}" type="slidenum">
              <a:rPr lang="en-US" smtClean="0"/>
              <a:t>1</a:t>
            </a:fld>
            <a:endParaRPr lang="en-US" dirty="0"/>
          </a:p>
        </p:txBody>
      </p:sp>
    </p:spTree>
    <p:extLst>
      <p:ext uri="{BB962C8B-B14F-4D97-AF65-F5344CB8AC3E}">
        <p14:creationId xmlns:p14="http://schemas.microsoft.com/office/powerpoint/2010/main" val="873823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What</a:t>
            </a:r>
            <a:r>
              <a:rPr lang="en-GB" baseline="0" dirty="0"/>
              <a:t> does the Pope mean?</a:t>
            </a:r>
          </a:p>
          <a:p>
            <a:pPr marL="0" indent="0">
              <a:buFontTx/>
              <a:buNone/>
            </a:pPr>
            <a:r>
              <a:rPr lang="en-GB" baseline="0" dirty="0"/>
              <a:t>Spend time consider why the Pope thinks showing mercy is so important. </a:t>
            </a:r>
            <a:endParaRPr lang="en-GB" dirty="0"/>
          </a:p>
        </p:txBody>
      </p:sp>
      <p:sp>
        <p:nvSpPr>
          <p:cNvPr id="4" name="Slide Number Placeholder 3"/>
          <p:cNvSpPr>
            <a:spLocks noGrp="1"/>
          </p:cNvSpPr>
          <p:nvPr>
            <p:ph type="sldNum" sz="quarter" idx="5"/>
          </p:nvPr>
        </p:nvSpPr>
        <p:spPr/>
        <p:txBody>
          <a:bodyPr/>
          <a:lstStyle/>
          <a:p>
            <a:fld id="{DF293C6C-82EA-4D9D-AA8A-69C85F2EE2B5}" type="slidenum">
              <a:rPr lang="en-US" smtClean="0"/>
              <a:t>12</a:t>
            </a:fld>
            <a:endParaRPr lang="en-US" dirty="0"/>
          </a:p>
        </p:txBody>
      </p:sp>
      <p:pic>
        <p:nvPicPr>
          <p:cNvPr id="5" name="Picture 4"/>
          <p:cNvPicPr>
            <a:picLocks noChangeAspect="1"/>
          </p:cNvPicPr>
          <p:nvPr/>
        </p:nvPicPr>
        <p:blipFill>
          <a:blip r:embed="rId3"/>
          <a:stretch>
            <a:fillRect/>
          </a:stretch>
        </p:blipFill>
        <p:spPr>
          <a:xfrm rot="998783">
            <a:off x="4102917" y="2026719"/>
            <a:ext cx="1290988" cy="859093"/>
          </a:xfrm>
          <a:prstGeom prst="rect">
            <a:avLst/>
          </a:prstGeom>
        </p:spPr>
      </p:pic>
    </p:spTree>
    <p:extLst>
      <p:ext uri="{BB962C8B-B14F-4D97-AF65-F5344CB8AC3E}">
        <p14:creationId xmlns:p14="http://schemas.microsoft.com/office/powerpoint/2010/main" val="1318827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Spend some</a:t>
            </a:r>
            <a:r>
              <a:rPr lang="en-GB" baseline="0" dirty="0"/>
              <a:t> time praying </a:t>
            </a:r>
            <a:r>
              <a:rPr lang="en-GB" dirty="0"/>
              <a:t>about these</a:t>
            </a:r>
            <a:r>
              <a:rPr lang="en-GB" baseline="0" dirty="0"/>
              <a:t> questions</a:t>
            </a:r>
          </a:p>
          <a:p>
            <a:endParaRPr lang="en-GB" baseline="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293C6C-82EA-4D9D-AA8A-69C85F2EE2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80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at this list. Which ones do you do?</a:t>
            </a:r>
          </a:p>
          <a:p>
            <a:endParaRPr lang="en-GB" dirty="0"/>
          </a:p>
          <a:p>
            <a:r>
              <a:rPr lang="en-GB" dirty="0"/>
              <a:t>Ask</a:t>
            </a:r>
            <a:r>
              <a:rPr lang="en-GB" baseline="0" dirty="0"/>
              <a:t> God to help you to be merciful </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293C6C-82EA-4D9D-AA8A-69C85F2EE2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19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a:t>
            </a:r>
            <a:r>
              <a:rPr lang="en-GB" baseline="0" dirty="0"/>
              <a:t> God to give you the patience, wisdom and grace to be merciful, especially with those who frustrate you the most!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293C6C-82EA-4D9D-AA8A-69C85F2EE2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798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Say this prayer – or make up your own prayer – about following Jesus’ teaching and being</a:t>
            </a:r>
            <a:r>
              <a:rPr lang="en-GB" baseline="0" dirty="0"/>
              <a:t> merciful</a:t>
            </a:r>
            <a:r>
              <a:rPr lang="en-GB" dirty="0"/>
              <a:t>.</a:t>
            </a:r>
          </a:p>
          <a:p>
            <a:endParaRPr lang="en-GB" dirty="0"/>
          </a:p>
          <a:p>
            <a:r>
              <a:rPr lang="en-GB" dirty="0"/>
              <a:t>In the name of the Father and of the Son and of the Holy Spirit. Amen.</a:t>
            </a:r>
          </a:p>
        </p:txBody>
      </p:sp>
      <p:sp>
        <p:nvSpPr>
          <p:cNvPr id="4" name="Slide Number Placeholder 3"/>
          <p:cNvSpPr>
            <a:spLocks noGrp="1"/>
          </p:cNvSpPr>
          <p:nvPr>
            <p:ph type="sldNum" sz="quarter" idx="5"/>
          </p:nvPr>
        </p:nvSpPr>
        <p:spPr/>
        <p:txBody>
          <a:bodyPr/>
          <a:lstStyle/>
          <a:p>
            <a:fld id="{DF293C6C-82EA-4D9D-AA8A-69C85F2EE2B5}" type="slidenum">
              <a:rPr lang="en-US" smtClean="0"/>
              <a:t>16</a:t>
            </a:fld>
            <a:endParaRPr lang="en-US" dirty="0"/>
          </a:p>
        </p:txBody>
      </p:sp>
    </p:spTree>
    <p:extLst>
      <p:ext uri="{BB962C8B-B14F-4D97-AF65-F5344CB8AC3E}">
        <p14:creationId xmlns:p14="http://schemas.microsoft.com/office/powerpoint/2010/main" val="376910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Choose</a:t>
            </a:r>
            <a:r>
              <a:rPr lang="en-GB" baseline="0" dirty="0"/>
              <a:t> one of these activities to help you consider further what is means to follow Jesus’ words – “Blessed by the merciful…”</a:t>
            </a:r>
            <a:endParaRPr lang="en-GB" dirty="0"/>
          </a:p>
        </p:txBody>
      </p:sp>
      <p:sp>
        <p:nvSpPr>
          <p:cNvPr id="4" name="Slide Number Placeholder 3"/>
          <p:cNvSpPr>
            <a:spLocks noGrp="1"/>
          </p:cNvSpPr>
          <p:nvPr>
            <p:ph type="sldNum" sz="quarter" idx="5"/>
          </p:nvPr>
        </p:nvSpPr>
        <p:spPr/>
        <p:txBody>
          <a:bodyPr/>
          <a:lstStyle/>
          <a:p>
            <a:fld id="{DF293C6C-82EA-4D9D-AA8A-69C85F2EE2B5}" type="slidenum">
              <a:rPr lang="en-US" smtClean="0"/>
              <a:t>17</a:t>
            </a:fld>
            <a:endParaRPr lang="en-US" dirty="0"/>
          </a:p>
        </p:txBody>
      </p:sp>
    </p:spTree>
    <p:extLst>
      <p:ext uri="{BB962C8B-B14F-4D97-AF65-F5344CB8AC3E}">
        <p14:creationId xmlns:p14="http://schemas.microsoft.com/office/powerpoint/2010/main" val="1813133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293C6C-82EA-4D9D-AA8A-69C85F2EE2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949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Make the sign of the cross and say the prayer.  You may also wish to pray for your own intentions.</a:t>
            </a:r>
          </a:p>
          <a:p>
            <a:endParaRPr lang="en-GB" dirty="0"/>
          </a:p>
          <a:p>
            <a:r>
              <a:rPr lang="en-GB" dirty="0"/>
              <a:t>We will be hearing the Word of God. Get</a:t>
            </a:r>
            <a:r>
              <a:rPr lang="en-GB" baseline="0" dirty="0"/>
              <a:t> </a:t>
            </a:r>
            <a:r>
              <a:rPr lang="en-GB" dirty="0"/>
              <a:t>your</a:t>
            </a:r>
            <a:r>
              <a:rPr lang="en-GB" baseline="0" dirty="0"/>
              <a:t> </a:t>
            </a:r>
            <a:r>
              <a:rPr lang="en-GB" dirty="0"/>
              <a:t>Bible</a:t>
            </a:r>
            <a:r>
              <a:rPr lang="en-GB" baseline="0" dirty="0"/>
              <a:t> and</a:t>
            </a:r>
            <a:r>
              <a:rPr lang="en-GB" dirty="0"/>
              <a:t> have it ready at</a:t>
            </a:r>
            <a:r>
              <a:rPr lang="en-GB" baseline="0" dirty="0"/>
              <a:t> </a:t>
            </a:r>
            <a:r>
              <a:rPr lang="en-GB" dirty="0"/>
              <a:t>Matthew 5:1-12</a:t>
            </a:r>
          </a:p>
        </p:txBody>
      </p:sp>
      <p:sp>
        <p:nvSpPr>
          <p:cNvPr id="4" name="Slide Number Placeholder 3"/>
          <p:cNvSpPr>
            <a:spLocks noGrp="1"/>
          </p:cNvSpPr>
          <p:nvPr>
            <p:ph type="sldNum" sz="quarter" idx="5"/>
          </p:nvPr>
        </p:nvSpPr>
        <p:spPr/>
        <p:txBody>
          <a:bodyPr/>
          <a:lstStyle/>
          <a:p>
            <a:fld id="{DF293C6C-82EA-4D9D-AA8A-69C85F2EE2B5}" type="slidenum">
              <a:rPr lang="en-US" smtClean="0"/>
              <a:t>2</a:t>
            </a:fld>
            <a:endParaRPr lang="en-US" dirty="0"/>
          </a:p>
        </p:txBody>
      </p:sp>
      <p:pic>
        <p:nvPicPr>
          <p:cNvPr id="5" name="Picture 4"/>
          <p:cNvPicPr>
            <a:picLocks noChangeAspect="1"/>
          </p:cNvPicPr>
          <p:nvPr/>
        </p:nvPicPr>
        <p:blipFill>
          <a:blip r:embed="rId3"/>
          <a:stretch>
            <a:fillRect/>
          </a:stretch>
        </p:blipFill>
        <p:spPr>
          <a:xfrm>
            <a:off x="1238250" y="1982640"/>
            <a:ext cx="2405063" cy="1733697"/>
          </a:xfrm>
          <a:prstGeom prst="rect">
            <a:avLst/>
          </a:prstGeom>
        </p:spPr>
      </p:pic>
    </p:spTree>
    <p:extLst>
      <p:ext uri="{BB962C8B-B14F-4D97-AF65-F5344CB8AC3E}">
        <p14:creationId xmlns:p14="http://schemas.microsoft.com/office/powerpoint/2010/main" val="1027950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a:t>
            </a:r>
            <a:r>
              <a:rPr lang="en-GB" baseline="0" dirty="0"/>
              <a:t> open to what God wants to say to you as you watch and/or read Matthew 5:1-12</a:t>
            </a:r>
            <a:endParaRPr lang="en-GB" dirty="0"/>
          </a:p>
          <a:p>
            <a:endParaRPr lang="en-GB" dirty="0"/>
          </a:p>
        </p:txBody>
      </p:sp>
      <p:sp>
        <p:nvSpPr>
          <p:cNvPr id="4" name="Slide Number Placeholder 3"/>
          <p:cNvSpPr>
            <a:spLocks noGrp="1"/>
          </p:cNvSpPr>
          <p:nvPr>
            <p:ph type="sldNum" sz="quarter" idx="5"/>
          </p:nvPr>
        </p:nvSpPr>
        <p:spPr/>
        <p:txBody>
          <a:bodyPr/>
          <a:lstStyle/>
          <a:p>
            <a:fld id="{DF293C6C-82EA-4D9D-AA8A-69C85F2EE2B5}" type="slidenum">
              <a:rPr lang="en-US" smtClean="0"/>
              <a:t>3</a:t>
            </a:fld>
            <a:endParaRPr lang="en-US" dirty="0"/>
          </a:p>
        </p:txBody>
      </p:sp>
    </p:spTree>
    <p:extLst>
      <p:ext uri="{BB962C8B-B14F-4D97-AF65-F5344CB8AC3E}">
        <p14:creationId xmlns:p14="http://schemas.microsoft.com/office/powerpoint/2010/main" val="3245458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you remember who he said was ‘blessed’? Was it those who were powerful? Or got</a:t>
            </a:r>
            <a:r>
              <a:rPr lang="en-GB" baseline="0" dirty="0"/>
              <a:t> revenge</a:t>
            </a:r>
            <a:r>
              <a:rPr lang="en-GB" dirty="0"/>
              <a:t>? Or</a:t>
            </a:r>
            <a:r>
              <a:rPr lang="en-GB" baseline="0" dirty="0"/>
              <a:t> won</a:t>
            </a:r>
            <a:r>
              <a:rPr lang="en-GB" dirty="0"/>
              <a:t>?</a:t>
            </a:r>
          </a:p>
          <a:p>
            <a:endParaRPr lang="en-GB" dirty="0"/>
          </a:p>
          <a:p>
            <a:r>
              <a:rPr lang="en-GB" dirty="0"/>
              <a:t>What was Jesus trying to teach his followers then and now?</a:t>
            </a:r>
          </a:p>
          <a:p>
            <a:endParaRPr lang="en-GB" dirty="0"/>
          </a:p>
          <a:p>
            <a:r>
              <a:rPr lang="en-GB" dirty="0"/>
              <a:t>What</a:t>
            </a:r>
            <a:r>
              <a:rPr lang="en-GB" baseline="0" dirty="0"/>
              <a:t> will the merciful receive?</a:t>
            </a:r>
            <a:endParaRPr lang="en-GB" dirty="0"/>
          </a:p>
        </p:txBody>
      </p:sp>
      <p:sp>
        <p:nvSpPr>
          <p:cNvPr id="4" name="Slide Number Placeholder 3"/>
          <p:cNvSpPr>
            <a:spLocks noGrp="1"/>
          </p:cNvSpPr>
          <p:nvPr>
            <p:ph type="sldNum" sz="quarter" idx="5"/>
          </p:nvPr>
        </p:nvSpPr>
        <p:spPr/>
        <p:txBody>
          <a:bodyPr/>
          <a:lstStyle/>
          <a:p>
            <a:fld id="{DF293C6C-82EA-4D9D-AA8A-69C85F2EE2B5}" type="slidenum">
              <a:rPr lang="en-US" smtClean="0"/>
              <a:t>4</a:t>
            </a:fld>
            <a:endParaRPr lang="en-US" dirty="0"/>
          </a:p>
        </p:txBody>
      </p:sp>
    </p:spTree>
    <p:extLst>
      <p:ext uri="{BB962C8B-B14F-4D97-AF65-F5344CB8AC3E}">
        <p14:creationId xmlns:p14="http://schemas.microsoft.com/office/powerpoint/2010/main" val="3632790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a:t>
            </a:r>
            <a:r>
              <a:rPr lang="en-GB" baseline="0" dirty="0"/>
              <a:t> is mercy? </a:t>
            </a:r>
            <a:endParaRPr lang="en-GB" dirty="0"/>
          </a:p>
          <a:p>
            <a:pPr marL="171450" indent="-171450">
              <a:buFontTx/>
              <a:buChar char="-"/>
            </a:pPr>
            <a:r>
              <a:rPr lang="en-GB" dirty="0"/>
              <a:t>Forgiving?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Let</a:t>
            </a:r>
            <a:r>
              <a:rPr lang="en-GB" baseline="0" dirty="0"/>
              <a:t> things go</a:t>
            </a:r>
            <a:r>
              <a:rPr lang="en-GB" dirty="0"/>
              <a:t>?</a:t>
            </a:r>
          </a:p>
          <a:p>
            <a:pPr marL="171450" indent="-171450">
              <a:buFontTx/>
              <a:buChar char="-"/>
            </a:pPr>
            <a:r>
              <a:rPr lang="en-GB" dirty="0"/>
              <a:t>Being</a:t>
            </a:r>
            <a:r>
              <a:rPr lang="en-GB" baseline="0" dirty="0"/>
              <a:t> patient</a:t>
            </a:r>
            <a:r>
              <a:rPr lang="en-GB" dirty="0"/>
              <a:t>?</a:t>
            </a:r>
          </a:p>
          <a:p>
            <a:pPr marL="171450" indent="-171450">
              <a:buFontTx/>
              <a:buChar char="-"/>
            </a:pPr>
            <a:r>
              <a:rPr lang="en-GB" dirty="0"/>
              <a:t>Accepting</a:t>
            </a:r>
            <a:r>
              <a:rPr lang="en-GB" baseline="0" dirty="0"/>
              <a:t> people make mistake</a:t>
            </a:r>
            <a:r>
              <a:rPr lang="en-GB" dirty="0"/>
              <a:t>?</a:t>
            </a:r>
          </a:p>
          <a:p>
            <a:pPr marL="171450" indent="-171450">
              <a:buFontTx/>
              <a:buChar char="-"/>
            </a:pPr>
            <a:r>
              <a:rPr lang="en-GB" dirty="0"/>
              <a:t>Something else?</a:t>
            </a:r>
          </a:p>
          <a:p>
            <a:pPr marL="0" indent="0">
              <a:buFontTx/>
              <a:buNone/>
            </a:pPr>
            <a:endParaRPr lang="en-GB" dirty="0"/>
          </a:p>
          <a:p>
            <a:pPr marL="0" indent="0">
              <a:buFontTx/>
              <a:buNone/>
            </a:pPr>
            <a:r>
              <a:rPr lang="en-GB" dirty="0"/>
              <a:t>Spend time</a:t>
            </a:r>
            <a:r>
              <a:rPr lang="en-GB" baseline="0" dirty="0"/>
              <a:t> considering this question</a:t>
            </a:r>
          </a:p>
          <a:p>
            <a:pPr marL="0" indent="0">
              <a:buFontTx/>
              <a:buNone/>
            </a:pPr>
            <a:endParaRPr lang="en-GB" baseline="0" dirty="0"/>
          </a:p>
        </p:txBody>
      </p:sp>
      <p:sp>
        <p:nvSpPr>
          <p:cNvPr id="4" name="Slide Number Placeholder 3"/>
          <p:cNvSpPr>
            <a:spLocks noGrp="1"/>
          </p:cNvSpPr>
          <p:nvPr>
            <p:ph type="sldNum" sz="quarter" idx="5"/>
          </p:nvPr>
        </p:nvSpPr>
        <p:spPr/>
        <p:txBody>
          <a:bodyPr/>
          <a:lstStyle/>
          <a:p>
            <a:fld id="{DF293C6C-82EA-4D9D-AA8A-69C85F2EE2B5}" type="slidenum">
              <a:rPr lang="en-US" smtClean="0"/>
              <a:t>5</a:t>
            </a:fld>
            <a:endParaRPr lang="en-US" dirty="0"/>
          </a:p>
        </p:txBody>
      </p:sp>
      <p:pic>
        <p:nvPicPr>
          <p:cNvPr id="5" name="Picture 4"/>
          <p:cNvPicPr>
            <a:picLocks noChangeAspect="1"/>
          </p:cNvPicPr>
          <p:nvPr/>
        </p:nvPicPr>
        <p:blipFill>
          <a:blip r:embed="rId3"/>
          <a:stretch>
            <a:fillRect/>
          </a:stretch>
        </p:blipFill>
        <p:spPr>
          <a:xfrm rot="998783">
            <a:off x="4102917" y="2026719"/>
            <a:ext cx="1290988" cy="859093"/>
          </a:xfrm>
          <a:prstGeom prst="rect">
            <a:avLst/>
          </a:prstGeom>
        </p:spPr>
      </p:pic>
    </p:spTree>
    <p:extLst>
      <p:ext uri="{BB962C8B-B14F-4D97-AF65-F5344CB8AC3E}">
        <p14:creationId xmlns:p14="http://schemas.microsoft.com/office/powerpoint/2010/main" val="2964981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Read</a:t>
            </a:r>
            <a:r>
              <a:rPr lang="en-GB" baseline="0" dirty="0"/>
              <a:t> and think about these definitions of mercy.</a:t>
            </a:r>
            <a:endParaRPr lang="en-GB" dirty="0"/>
          </a:p>
        </p:txBody>
      </p:sp>
      <p:sp>
        <p:nvSpPr>
          <p:cNvPr id="4" name="Slide Number Placeholder 3"/>
          <p:cNvSpPr>
            <a:spLocks noGrp="1"/>
          </p:cNvSpPr>
          <p:nvPr>
            <p:ph type="sldNum" sz="quarter" idx="5"/>
          </p:nvPr>
        </p:nvSpPr>
        <p:spPr/>
        <p:txBody>
          <a:bodyPr/>
          <a:lstStyle/>
          <a:p>
            <a:fld id="{DF293C6C-82EA-4D9D-AA8A-69C85F2EE2B5}" type="slidenum">
              <a:rPr lang="en-US" smtClean="0"/>
              <a:t>6</a:t>
            </a:fld>
            <a:endParaRPr lang="en-US" dirty="0"/>
          </a:p>
        </p:txBody>
      </p:sp>
      <p:pic>
        <p:nvPicPr>
          <p:cNvPr id="5" name="Picture 4"/>
          <p:cNvPicPr>
            <a:picLocks noChangeAspect="1"/>
          </p:cNvPicPr>
          <p:nvPr/>
        </p:nvPicPr>
        <p:blipFill>
          <a:blip r:embed="rId3"/>
          <a:stretch>
            <a:fillRect/>
          </a:stretch>
        </p:blipFill>
        <p:spPr>
          <a:xfrm rot="998783">
            <a:off x="4102917" y="2026719"/>
            <a:ext cx="1290988" cy="859093"/>
          </a:xfrm>
          <a:prstGeom prst="rect">
            <a:avLst/>
          </a:prstGeom>
        </p:spPr>
      </p:pic>
    </p:spTree>
    <p:extLst>
      <p:ext uri="{BB962C8B-B14F-4D97-AF65-F5344CB8AC3E}">
        <p14:creationId xmlns:p14="http://schemas.microsoft.com/office/powerpoint/2010/main" val="1273212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aseline="0" dirty="0"/>
              <a:t>Watch this video at least twice and think about what Jesus was asking when he said “Blessed are the merciful…”</a:t>
            </a:r>
          </a:p>
          <a:p>
            <a:pPr marL="0" indent="0">
              <a:buFontTx/>
              <a:buNone/>
            </a:pPr>
            <a:endParaRPr lang="en-GB" baseline="0" dirty="0"/>
          </a:p>
          <a:p>
            <a:pPr marL="0" indent="0">
              <a:buFontTx/>
              <a:buNone/>
            </a:pPr>
            <a:r>
              <a:rPr lang="en-GB" dirty="0"/>
              <a:t>https://www.youtube.com/watch?v=QqB53Ojf4J0</a:t>
            </a:r>
          </a:p>
        </p:txBody>
      </p:sp>
      <p:sp>
        <p:nvSpPr>
          <p:cNvPr id="4" name="Slide Number Placeholder 3"/>
          <p:cNvSpPr>
            <a:spLocks noGrp="1"/>
          </p:cNvSpPr>
          <p:nvPr>
            <p:ph type="sldNum" sz="quarter" idx="5"/>
          </p:nvPr>
        </p:nvSpPr>
        <p:spPr/>
        <p:txBody>
          <a:bodyPr/>
          <a:lstStyle/>
          <a:p>
            <a:fld id="{DF293C6C-82EA-4D9D-AA8A-69C85F2EE2B5}" type="slidenum">
              <a:rPr lang="en-US" smtClean="0"/>
              <a:t>7</a:t>
            </a:fld>
            <a:endParaRPr lang="en-US" dirty="0"/>
          </a:p>
        </p:txBody>
      </p:sp>
      <p:pic>
        <p:nvPicPr>
          <p:cNvPr id="5" name="Picture 4"/>
          <p:cNvPicPr>
            <a:picLocks noChangeAspect="1"/>
          </p:cNvPicPr>
          <p:nvPr/>
        </p:nvPicPr>
        <p:blipFill>
          <a:blip r:embed="rId3"/>
          <a:stretch>
            <a:fillRect/>
          </a:stretch>
        </p:blipFill>
        <p:spPr>
          <a:xfrm rot="998783">
            <a:off x="4102917" y="2026719"/>
            <a:ext cx="1290988" cy="859093"/>
          </a:xfrm>
          <a:prstGeom prst="rect">
            <a:avLst/>
          </a:prstGeom>
        </p:spPr>
      </p:pic>
    </p:spTree>
    <p:extLst>
      <p:ext uri="{BB962C8B-B14F-4D97-AF65-F5344CB8AC3E}">
        <p14:creationId xmlns:p14="http://schemas.microsoft.com/office/powerpoint/2010/main" val="659282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293C6C-82EA-4D9D-AA8A-69C85F2EE2B5}" type="slidenum">
              <a:rPr lang="en-US" smtClean="0"/>
              <a:t>9</a:t>
            </a:fld>
            <a:endParaRPr lang="en-US" dirty="0"/>
          </a:p>
        </p:txBody>
      </p:sp>
      <p:pic>
        <p:nvPicPr>
          <p:cNvPr id="5" name="Picture 4"/>
          <p:cNvPicPr>
            <a:picLocks noChangeAspect="1"/>
          </p:cNvPicPr>
          <p:nvPr/>
        </p:nvPicPr>
        <p:blipFill>
          <a:blip r:embed="rId3"/>
          <a:stretch>
            <a:fillRect/>
          </a:stretch>
        </p:blipFill>
        <p:spPr>
          <a:xfrm rot="998783">
            <a:off x="4102917" y="2026719"/>
            <a:ext cx="1290988" cy="859093"/>
          </a:xfrm>
          <a:prstGeom prst="rect">
            <a:avLst/>
          </a:prstGeom>
        </p:spPr>
      </p:pic>
    </p:spTree>
    <p:extLst>
      <p:ext uri="{BB962C8B-B14F-4D97-AF65-F5344CB8AC3E}">
        <p14:creationId xmlns:p14="http://schemas.microsoft.com/office/powerpoint/2010/main" val="666687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Consider these questions</a:t>
            </a:r>
            <a:r>
              <a:rPr lang="en-GB" baseline="0" dirty="0"/>
              <a:t> for a few minutes. </a:t>
            </a:r>
            <a:endParaRPr lang="en-GB" dirty="0"/>
          </a:p>
        </p:txBody>
      </p:sp>
      <p:sp>
        <p:nvSpPr>
          <p:cNvPr id="4" name="Slide Number Placeholder 3"/>
          <p:cNvSpPr>
            <a:spLocks noGrp="1"/>
          </p:cNvSpPr>
          <p:nvPr>
            <p:ph type="sldNum" sz="quarter" idx="5"/>
          </p:nvPr>
        </p:nvSpPr>
        <p:spPr/>
        <p:txBody>
          <a:bodyPr/>
          <a:lstStyle/>
          <a:p>
            <a:fld id="{DF293C6C-82EA-4D9D-AA8A-69C85F2EE2B5}" type="slidenum">
              <a:rPr lang="en-US" smtClean="0"/>
              <a:t>11</a:t>
            </a:fld>
            <a:endParaRPr lang="en-US" dirty="0"/>
          </a:p>
        </p:txBody>
      </p:sp>
      <p:pic>
        <p:nvPicPr>
          <p:cNvPr id="5" name="Picture 4"/>
          <p:cNvPicPr>
            <a:picLocks noChangeAspect="1"/>
          </p:cNvPicPr>
          <p:nvPr/>
        </p:nvPicPr>
        <p:blipFill>
          <a:blip r:embed="rId3"/>
          <a:stretch>
            <a:fillRect/>
          </a:stretch>
        </p:blipFill>
        <p:spPr>
          <a:xfrm rot="998783">
            <a:off x="4102917" y="2026719"/>
            <a:ext cx="1290988" cy="859093"/>
          </a:xfrm>
          <a:prstGeom prst="rect">
            <a:avLst/>
          </a:prstGeom>
        </p:spPr>
      </p:pic>
    </p:spTree>
    <p:extLst>
      <p:ext uri="{BB962C8B-B14F-4D97-AF65-F5344CB8AC3E}">
        <p14:creationId xmlns:p14="http://schemas.microsoft.com/office/powerpoint/2010/main" val="4085397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5539117B-1405-4997-81DF-D47685487591}" type="datetime1">
              <a:rPr lang="en-US" smtClean="0"/>
              <a:t>6/2/2020</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AD327-AB58-4897-AF71-6D19B63EA53A}" type="datetime1">
              <a:rPr lang="en-US" smtClean="0"/>
              <a:t>6/2/2020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50F879-CB5E-4D5D-8720-D92DA7AE545E}" type="datetime1">
              <a:rPr lang="en-US" smtClean="0"/>
              <a:t>6/2/2020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A87957-4685-4AAA-AC15-17027EB8CE3B}" type="datetime1">
              <a:rPr lang="en-US" smtClean="0"/>
              <a:t>6/2/2020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B02546-CD2F-49E1-B1D0-A834B66B5E2F}" type="datetime1">
              <a:rPr lang="en-US" smtClean="0"/>
              <a:t>6/2/2020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7815D2-491A-4C11-867A-1AADC7361863}" type="datetime1">
              <a:rPr lang="en-US" smtClean="0"/>
              <a:t>6/2/2020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5CC7DB-A260-4317-B84F-54DF88D675D3}" type="datetime1">
              <a:rPr lang="en-US" smtClean="0"/>
              <a:t>6/2/2020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3632A5-C0DB-45B3-9A28-AA7E7B5E7621}" type="datetime1">
              <a:rPr lang="en-US" smtClean="0"/>
              <a:t>6/2/2020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F6FDAC-91B9-467F-9D59-FECADBF43D47}" type="datetime1">
              <a:rPr lang="en-US" smtClean="0"/>
              <a:t>6/2/2020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151332A-5D1A-4A68-8DC3-3FC24CFC5B34}" type="datetime1">
              <a:rPr lang="en-US" smtClean="0"/>
              <a:t>6/2/2020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D47A8BF-B3DA-48FF-989E-13589D6975D0}" type="datetime1">
              <a:rPr lang="en-US" smtClean="0"/>
              <a:t>6/2/2020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53B4EE1E-2631-4416-BD05-4FE45075E299}" type="datetime1">
              <a:rPr lang="en-US" smtClean="0"/>
              <a:t>6/2/2020</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wF3FX43F-7Y"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0wMimZ_fU78"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BTO7-Jarl-E"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QqB53Ojf4J0"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X_QCQ5i7NKs" TargetMode="External"/><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https://www.youtube.com/watch?v=0ylFgewaFcM"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55C987-ED28-46CA-ACFD-871FF101DC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09530D1-E1B7-4679-A6ED-D82EB77AAC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BCB8372A-11C5-4BD2-B5FD-71DDEFADE14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241300" y="4573744"/>
            <a:ext cx="10702684" cy="1334638"/>
          </a:xfrm>
        </p:spPr>
        <p:txBody>
          <a:bodyPr>
            <a:normAutofit/>
          </a:bodyPr>
          <a:lstStyle/>
          <a:p>
            <a:r>
              <a:rPr lang="en-US" sz="6000" dirty="0">
                <a:solidFill>
                  <a:schemeClr val="accent1"/>
                </a:solidFill>
              </a:rPr>
              <a:t>Blessed are the merciful</a:t>
            </a:r>
            <a:br>
              <a:rPr lang="en-US" sz="6000" dirty="0">
                <a:solidFill>
                  <a:schemeClr val="accent1"/>
                </a:solidFill>
              </a:rPr>
            </a:br>
            <a:r>
              <a:rPr lang="en-US" sz="2700" dirty="0">
                <a:solidFill>
                  <a:schemeClr val="accent1"/>
                </a:solidFill>
              </a:rPr>
              <a:t>FOR SECONDARY SCHOOLS </a:t>
            </a:r>
          </a:p>
        </p:txBody>
      </p:sp>
      <p:pic>
        <p:nvPicPr>
          <p:cNvPr id="5" name="Picture 4" descr="A close up of a green field">
            <a:extLst>
              <a:ext uri="{FF2B5EF4-FFF2-40B4-BE49-F238E27FC236}">
                <a16:creationId xmlns:a16="http://schemas.microsoft.com/office/drawing/2014/main" id="{4E312030-0DC2-4F76-9D84-36063902EC4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41300" y="222200"/>
            <a:ext cx="11704320" cy="4073956"/>
          </a:xfrm>
          <a:prstGeom prst="rect">
            <a:avLst/>
          </a:prstGeom>
        </p:spPr>
      </p:pic>
      <p:pic>
        <p:nvPicPr>
          <p:cNvPr id="9"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1811" y="4460345"/>
            <a:ext cx="1365105" cy="199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5269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2140" y="1164432"/>
            <a:ext cx="5739290" cy="2678904"/>
          </a:xfrm>
        </p:spPr>
        <p:txBody>
          <a:bodyPr>
            <a:normAutofit/>
          </a:bodyPr>
          <a:lstStyle/>
          <a:p>
            <a:pPr algn="ctr"/>
            <a:r>
              <a:rPr lang="en-GB" dirty="0"/>
              <a:t>Watch this video clip and reflect on the power of mercy</a:t>
            </a:r>
          </a:p>
        </p:txBody>
      </p:sp>
      <p:sp>
        <p:nvSpPr>
          <p:cNvPr id="3" name="Content Placeholder 2"/>
          <p:cNvSpPr>
            <a:spLocks noGrp="1"/>
          </p:cNvSpPr>
          <p:nvPr>
            <p:ph sz="half" idx="1"/>
          </p:nvPr>
        </p:nvSpPr>
        <p:spPr>
          <a:xfrm>
            <a:off x="6673692" y="4019544"/>
            <a:ext cx="4577713" cy="550069"/>
          </a:xfrm>
        </p:spPr>
        <p:txBody>
          <a:bodyPr>
            <a:noAutofit/>
          </a:bodyPr>
          <a:lstStyle/>
          <a:p>
            <a:pPr marL="45720" indent="0">
              <a:buNone/>
            </a:pPr>
            <a:r>
              <a:rPr lang="en-GB" sz="4400" dirty="0">
                <a:hlinkClick r:id="rId2"/>
              </a:rPr>
              <a:t>Les </a:t>
            </a:r>
            <a:r>
              <a:rPr lang="en-GB" sz="4400" dirty="0" err="1">
                <a:hlinkClick r:id="rId2"/>
              </a:rPr>
              <a:t>Miserables</a:t>
            </a:r>
            <a:endParaRPr lang="en-GB" sz="4400" dirty="0"/>
          </a:p>
        </p:txBody>
      </p:sp>
      <p:sp>
        <p:nvSpPr>
          <p:cNvPr id="6" name="AutoShape 2" descr="Les Misérables... good one! | Not sure if it's illegal to ta… | Flickr"/>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 y="492916"/>
            <a:ext cx="4826284" cy="5843590"/>
          </a:xfrm>
          <a:prstGeom prst="rect">
            <a:avLst/>
          </a:prstGeom>
        </p:spPr>
      </p:pic>
    </p:spTree>
    <p:extLst>
      <p:ext uri="{BB962C8B-B14F-4D97-AF65-F5344CB8AC3E}">
        <p14:creationId xmlns:p14="http://schemas.microsoft.com/office/powerpoint/2010/main" val="3222830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0" y="3105835"/>
            <a:ext cx="6096000" cy="646331"/>
          </a:xfrm>
          <a:prstGeom prst="rect">
            <a:avLst/>
          </a:prstGeom>
        </p:spPr>
        <p:txBody>
          <a:bodyPr>
            <a:spAutoFit/>
          </a:bodyPr>
          <a:lstStyle/>
          <a:p>
            <a:r>
              <a:rPr lang="en-GB" dirty="0"/>
              <a:t/>
            </a:r>
            <a:br>
              <a:rPr lang="en-GB" dirty="0"/>
            </a:br>
            <a:endParaRPr lang="en-GB" dirty="0"/>
          </a:p>
        </p:txBody>
      </p:sp>
      <p:sp>
        <p:nvSpPr>
          <p:cNvPr id="12" name="Title 1">
            <a:extLst>
              <a:ext uri="{FF2B5EF4-FFF2-40B4-BE49-F238E27FC236}">
                <a16:creationId xmlns:a16="http://schemas.microsoft.com/office/drawing/2014/main" id="{F886E7C0-903E-40FD-83EF-A248343C26CC}"/>
              </a:ext>
            </a:extLst>
          </p:cNvPr>
          <p:cNvSpPr txBox="1">
            <a:spLocks/>
          </p:cNvSpPr>
          <p:nvPr/>
        </p:nvSpPr>
        <p:spPr>
          <a:xfrm>
            <a:off x="618187" y="1138507"/>
            <a:ext cx="10983730" cy="28313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685800" indent="-685800" algn="ctr">
              <a:buFont typeface="Arial" panose="020B0604020202020204" pitchFamily="34" charset="0"/>
              <a:buChar char="•"/>
            </a:pPr>
            <a:r>
              <a:rPr lang="en-GB" sz="4800" dirty="0">
                <a:solidFill>
                  <a:schemeClr val="accent2">
                    <a:lumMod val="75000"/>
                  </a:schemeClr>
                </a:solidFill>
              </a:rPr>
              <a:t>Have you ever been shown mercy?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2299" y="4454523"/>
            <a:ext cx="1365622" cy="1999661"/>
          </a:xfrm>
          <a:prstGeom prst="rect">
            <a:avLst/>
          </a:prstGeom>
        </p:spPr>
      </p:pic>
      <p:sp>
        <p:nvSpPr>
          <p:cNvPr id="10" name="Title 3">
            <a:extLst>
              <a:ext uri="{FF2B5EF4-FFF2-40B4-BE49-F238E27FC236}">
                <a16:creationId xmlns:a16="http://schemas.microsoft.com/office/drawing/2014/main" id="{F67424B5-A6AE-41CC-99AC-2C3E4C6B8CBB}"/>
              </a:ext>
            </a:extLst>
          </p:cNvPr>
          <p:cNvSpPr txBox="1">
            <a:spLocks/>
          </p:cNvSpPr>
          <p:nvPr/>
        </p:nvSpPr>
        <p:spPr>
          <a:xfrm>
            <a:off x="666482" y="499278"/>
            <a:ext cx="103581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GB" sz="5400" dirty="0"/>
              <a:t>RESPOND</a:t>
            </a:r>
          </a:p>
        </p:txBody>
      </p:sp>
      <p:sp>
        <p:nvSpPr>
          <p:cNvPr id="13" name="Title 1">
            <a:extLst>
              <a:ext uri="{FF2B5EF4-FFF2-40B4-BE49-F238E27FC236}">
                <a16:creationId xmlns:a16="http://schemas.microsoft.com/office/drawing/2014/main" id="{F886E7C0-903E-40FD-83EF-A248343C26CC}"/>
              </a:ext>
            </a:extLst>
          </p:cNvPr>
          <p:cNvSpPr txBox="1">
            <a:spLocks/>
          </p:cNvSpPr>
          <p:nvPr/>
        </p:nvSpPr>
        <p:spPr>
          <a:xfrm>
            <a:off x="984380" y="2662191"/>
            <a:ext cx="9922165" cy="25121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685800" indent="-685800" algn="ctr">
              <a:buFont typeface="Arial" panose="020B0604020202020204" pitchFamily="34" charset="0"/>
              <a:buChar char="•"/>
            </a:pPr>
            <a:r>
              <a:rPr lang="en-GB" sz="4800" dirty="0">
                <a:solidFill>
                  <a:schemeClr val="accent2">
                    <a:lumMod val="75000"/>
                  </a:schemeClr>
                </a:solidFill>
              </a:rPr>
              <a:t>Have you ever been merciful? </a:t>
            </a:r>
          </a:p>
        </p:txBody>
      </p:sp>
      <p:sp>
        <p:nvSpPr>
          <p:cNvPr id="15" name="Title 1">
            <a:extLst>
              <a:ext uri="{FF2B5EF4-FFF2-40B4-BE49-F238E27FC236}">
                <a16:creationId xmlns:a16="http://schemas.microsoft.com/office/drawing/2014/main" id="{F886E7C0-903E-40FD-83EF-A248343C26CC}"/>
              </a:ext>
            </a:extLst>
          </p:cNvPr>
          <p:cNvSpPr txBox="1">
            <a:spLocks/>
          </p:cNvSpPr>
          <p:nvPr/>
        </p:nvSpPr>
        <p:spPr>
          <a:xfrm>
            <a:off x="884459" y="4454523"/>
            <a:ext cx="9922165" cy="1572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685800" indent="-685800" algn="ctr">
              <a:buFont typeface="Arial" panose="020B0604020202020204" pitchFamily="34" charset="0"/>
              <a:buChar char="•"/>
            </a:pPr>
            <a:r>
              <a:rPr lang="en-GB" sz="5400" dirty="0">
                <a:solidFill>
                  <a:schemeClr val="accent2">
                    <a:lumMod val="75000"/>
                  </a:schemeClr>
                </a:solidFill>
              </a:rPr>
              <a:t> </a:t>
            </a:r>
            <a:r>
              <a:rPr lang="en-GB" sz="4800" dirty="0">
                <a:solidFill>
                  <a:schemeClr val="accent2">
                    <a:lumMod val="75000"/>
                  </a:schemeClr>
                </a:solidFill>
              </a:rPr>
              <a:t>What impact did it have?</a:t>
            </a:r>
          </a:p>
        </p:txBody>
      </p:sp>
    </p:spTree>
    <p:extLst>
      <p:ext uri="{BB962C8B-B14F-4D97-AF65-F5344CB8AC3E}">
        <p14:creationId xmlns:p14="http://schemas.microsoft.com/office/powerpoint/2010/main" val="204219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4" y="1"/>
            <a:ext cx="12256394" cy="7129738"/>
          </a:xfrm>
          <a:prstGeom prst="rect">
            <a:avLst/>
          </a:prstGeom>
        </p:spPr>
      </p:pic>
      <p:sp>
        <p:nvSpPr>
          <p:cNvPr id="2" name="Title 1">
            <a:extLst>
              <a:ext uri="{FF2B5EF4-FFF2-40B4-BE49-F238E27FC236}">
                <a16:creationId xmlns:a16="http://schemas.microsoft.com/office/drawing/2014/main" id="{F886E7C0-903E-40FD-83EF-A248343C26CC}"/>
              </a:ext>
            </a:extLst>
          </p:cNvPr>
          <p:cNvSpPr>
            <a:spLocks noGrp="1"/>
          </p:cNvSpPr>
          <p:nvPr>
            <p:ph type="title"/>
          </p:nvPr>
        </p:nvSpPr>
        <p:spPr>
          <a:xfrm>
            <a:off x="180391" y="0"/>
            <a:ext cx="4854102" cy="1513268"/>
          </a:xfrm>
        </p:spPr>
        <p:txBody>
          <a:bodyPr>
            <a:normAutofit/>
          </a:bodyPr>
          <a:lstStyle/>
          <a:p>
            <a:pPr algn="ctr"/>
            <a:r>
              <a:rPr lang="en-GB" sz="5400" dirty="0">
                <a:solidFill>
                  <a:schemeClr val="bg1"/>
                </a:solidFill>
              </a:rPr>
              <a:t>Why mercy?  </a:t>
            </a:r>
          </a:p>
        </p:txBody>
      </p:sp>
      <p:sp>
        <p:nvSpPr>
          <p:cNvPr id="3" name="Rectangle 2"/>
          <p:cNvSpPr/>
          <p:nvPr/>
        </p:nvSpPr>
        <p:spPr>
          <a:xfrm>
            <a:off x="394166" y="962665"/>
            <a:ext cx="5993756" cy="4370427"/>
          </a:xfrm>
          <a:prstGeom prst="rect">
            <a:avLst/>
          </a:prstGeom>
        </p:spPr>
        <p:txBody>
          <a:bodyPr wrap="square">
            <a:spAutoFit/>
          </a:bodyPr>
          <a:lstStyle/>
          <a:p>
            <a:endParaRPr lang="en-GB" sz="2400" dirty="0"/>
          </a:p>
          <a:p>
            <a:pPr algn="ctr"/>
            <a:r>
              <a:rPr lang="en-GB" sz="3200" dirty="0"/>
              <a:t>“The time has come for the Church to take up the joyful call to mercy once more… Mercy is the force that reawakens us to new life and </a:t>
            </a:r>
            <a:r>
              <a:rPr lang="en-GB" sz="3200" dirty="0" err="1"/>
              <a:t>instills</a:t>
            </a:r>
            <a:r>
              <a:rPr lang="en-GB" sz="3200" dirty="0"/>
              <a:t> in us the courage to look to the future with hope.”</a:t>
            </a:r>
          </a:p>
          <a:p>
            <a:pPr algn="ctr"/>
            <a:endParaRPr lang="en-GB" sz="2600" dirty="0"/>
          </a:p>
          <a:p>
            <a:pPr algn="ctr"/>
            <a:r>
              <a:rPr lang="en-GB" sz="3600" dirty="0">
                <a:solidFill>
                  <a:schemeClr val="accent1"/>
                </a:solidFill>
              </a:rPr>
              <a:t>What does the Pope mean?</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2299" y="4454523"/>
            <a:ext cx="1365622" cy="1999661"/>
          </a:xfrm>
          <a:prstGeom prst="rect">
            <a:avLst/>
          </a:prstGeom>
        </p:spPr>
      </p:pic>
    </p:spTree>
    <p:extLst>
      <p:ext uri="{BB962C8B-B14F-4D97-AF65-F5344CB8AC3E}">
        <p14:creationId xmlns:p14="http://schemas.microsoft.com/office/powerpoint/2010/main" val="1162023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481114" y="2377674"/>
            <a:ext cx="3711242" cy="2845321"/>
          </a:xfrm>
          <a:prstGeom prst="rect">
            <a:avLst/>
          </a:prstGeom>
        </p:spPr>
      </p:pic>
      <p:sp>
        <p:nvSpPr>
          <p:cNvPr id="7" name="Content Placeholder 2">
            <a:extLst>
              <a:ext uri="{FF2B5EF4-FFF2-40B4-BE49-F238E27FC236}">
                <a16:creationId xmlns:a16="http://schemas.microsoft.com/office/drawing/2014/main" id="{1158CE4C-F97D-41F1-93E9-324B642E8F3F}"/>
              </a:ext>
            </a:extLst>
          </p:cNvPr>
          <p:cNvSpPr txBox="1">
            <a:spLocks/>
          </p:cNvSpPr>
          <p:nvPr/>
        </p:nvSpPr>
        <p:spPr>
          <a:xfrm>
            <a:off x="1192348" y="2299093"/>
            <a:ext cx="5238760" cy="319698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ctr">
              <a:buNone/>
            </a:pPr>
            <a:r>
              <a:rPr lang="en-GB" sz="4000" dirty="0">
                <a:solidFill>
                  <a:schemeClr val="accent1">
                    <a:lumMod val="50000"/>
                  </a:schemeClr>
                </a:solidFill>
              </a:rPr>
              <a:t>What does this mean for you?</a:t>
            </a:r>
          </a:p>
          <a:p>
            <a:pPr marL="45720" indent="0">
              <a:buNone/>
            </a:pPr>
            <a:endParaRPr lang="en-GB" sz="1800" dirty="0">
              <a:solidFill>
                <a:schemeClr val="accent1">
                  <a:lumMod val="50000"/>
                </a:schemeClr>
              </a:solidFill>
            </a:endParaRPr>
          </a:p>
          <a:p>
            <a:pPr marL="45720" indent="0" algn="ctr">
              <a:buNone/>
            </a:pPr>
            <a:r>
              <a:rPr lang="en-GB" sz="4000" dirty="0">
                <a:solidFill>
                  <a:schemeClr val="accent1">
                    <a:lumMod val="50000"/>
                  </a:schemeClr>
                </a:solidFill>
              </a:rPr>
              <a:t>How can you be merciful?</a:t>
            </a:r>
          </a:p>
          <a:p>
            <a:pPr marL="45720" indent="0">
              <a:buFont typeface="Corbel" pitchFamily="34" charset="0"/>
              <a:buNone/>
            </a:pPr>
            <a:endParaRPr lang="en-GB" sz="4000" b="1" dirty="0">
              <a:solidFill>
                <a:schemeClr val="accent1">
                  <a:lumMod val="50000"/>
                </a:schemeClr>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6661" y="4403248"/>
            <a:ext cx="1365622" cy="1999661"/>
          </a:xfrm>
          <a:prstGeom prst="rect">
            <a:avLst/>
          </a:prstGeom>
        </p:spPr>
      </p:pic>
      <p:sp>
        <p:nvSpPr>
          <p:cNvPr id="8" name="Title 3">
            <a:extLst>
              <a:ext uri="{FF2B5EF4-FFF2-40B4-BE49-F238E27FC236}">
                <a16:creationId xmlns:a16="http://schemas.microsoft.com/office/drawing/2014/main" id="{F67424B5-A6AE-41CC-99AC-2C3E4C6B8CBB}"/>
              </a:ext>
            </a:extLst>
          </p:cNvPr>
          <p:cNvSpPr txBox="1">
            <a:spLocks/>
          </p:cNvSpPr>
          <p:nvPr/>
        </p:nvSpPr>
        <p:spPr>
          <a:xfrm>
            <a:off x="502276" y="482651"/>
            <a:ext cx="11275453" cy="13563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GB" sz="5400"/>
              <a:t>RESPOND - ‘Blessed are the merciful’</a:t>
            </a:r>
            <a:endParaRPr lang="en-GB" sz="5400" dirty="0"/>
          </a:p>
        </p:txBody>
      </p:sp>
    </p:spTree>
    <p:extLst>
      <p:ext uri="{BB962C8B-B14F-4D97-AF65-F5344CB8AC3E}">
        <p14:creationId xmlns:p14="http://schemas.microsoft.com/office/powerpoint/2010/main" val="2943604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158CE4C-F97D-41F1-93E9-324B642E8F3F}"/>
              </a:ext>
            </a:extLst>
          </p:cNvPr>
          <p:cNvSpPr txBox="1">
            <a:spLocks/>
          </p:cNvSpPr>
          <p:nvPr/>
        </p:nvSpPr>
        <p:spPr>
          <a:xfrm>
            <a:off x="842963" y="1965958"/>
            <a:ext cx="5238760" cy="402336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Font typeface="Corbel" pitchFamily="34" charset="0"/>
              <a:buNone/>
            </a:pPr>
            <a:r>
              <a:rPr lang="en-GB" sz="4000" b="1" dirty="0">
                <a:solidFill>
                  <a:schemeClr val="accent1">
                    <a:lumMod val="50000"/>
                  </a:schemeClr>
                </a:solidFill>
              </a:rPr>
              <a:t>DO</a:t>
            </a:r>
          </a:p>
          <a:p>
            <a:pPr>
              <a:buFont typeface="Wingdings" panose="05000000000000000000" pitchFamily="2" charset="2"/>
              <a:buChar char="ü"/>
            </a:pPr>
            <a:r>
              <a:rPr lang="en-GB" sz="3200" dirty="0">
                <a:solidFill>
                  <a:schemeClr val="accent1">
                    <a:lumMod val="50000"/>
                  </a:schemeClr>
                </a:solidFill>
              </a:rPr>
              <a:t> Be patient with people </a:t>
            </a:r>
          </a:p>
          <a:p>
            <a:pPr>
              <a:buFont typeface="Wingdings" panose="05000000000000000000" pitchFamily="2" charset="2"/>
              <a:buChar char="ü"/>
            </a:pPr>
            <a:r>
              <a:rPr lang="en-GB" sz="3200" dirty="0">
                <a:solidFill>
                  <a:schemeClr val="accent1">
                    <a:lumMod val="50000"/>
                  </a:schemeClr>
                </a:solidFill>
              </a:rPr>
              <a:t> Give people a second chance</a:t>
            </a:r>
          </a:p>
          <a:p>
            <a:pPr>
              <a:buFont typeface="Wingdings" panose="05000000000000000000" pitchFamily="2" charset="2"/>
              <a:buChar char="ü"/>
            </a:pPr>
            <a:r>
              <a:rPr lang="en-GB" sz="3200" dirty="0">
                <a:solidFill>
                  <a:schemeClr val="accent1">
                    <a:lumMod val="50000"/>
                  </a:schemeClr>
                </a:solidFill>
              </a:rPr>
              <a:t> Be gentle </a:t>
            </a:r>
          </a:p>
          <a:p>
            <a:pPr>
              <a:buFont typeface="Wingdings" panose="05000000000000000000" pitchFamily="2" charset="2"/>
              <a:buChar char="ü"/>
            </a:pPr>
            <a:r>
              <a:rPr lang="en-GB" sz="3200" dirty="0">
                <a:solidFill>
                  <a:schemeClr val="accent1">
                    <a:lumMod val="50000"/>
                  </a:schemeClr>
                </a:solidFill>
              </a:rPr>
              <a:t> Let go of wrong doing</a:t>
            </a:r>
            <a:endParaRPr lang="en-GB" sz="4000" b="1" dirty="0">
              <a:solidFill>
                <a:schemeClr val="accent1">
                  <a:lumMod val="50000"/>
                </a:schemeClr>
              </a:solidFill>
            </a:endParaRPr>
          </a:p>
          <a:p>
            <a:pPr marL="45720" indent="0">
              <a:buFont typeface="Corbel" pitchFamily="34" charset="0"/>
              <a:buNone/>
            </a:pPr>
            <a:endParaRPr lang="en-GB" sz="4000" b="1" dirty="0">
              <a:solidFill>
                <a:schemeClr val="accent1">
                  <a:lumMod val="50000"/>
                </a:schemeClr>
              </a:solidFill>
            </a:endParaRPr>
          </a:p>
        </p:txBody>
      </p:sp>
      <p:sp>
        <p:nvSpPr>
          <p:cNvPr id="8" name="Title 3">
            <a:extLst>
              <a:ext uri="{FF2B5EF4-FFF2-40B4-BE49-F238E27FC236}">
                <a16:creationId xmlns:a16="http://schemas.microsoft.com/office/drawing/2014/main" id="{F67424B5-A6AE-41CC-99AC-2C3E4C6B8CBB}"/>
              </a:ext>
            </a:extLst>
          </p:cNvPr>
          <p:cNvSpPr txBox="1">
            <a:spLocks/>
          </p:cNvSpPr>
          <p:nvPr/>
        </p:nvSpPr>
        <p:spPr>
          <a:xfrm>
            <a:off x="502276" y="482651"/>
            <a:ext cx="11275453" cy="13563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GB" sz="5400"/>
              <a:t>RESPOND - ‘Blessed are the merciful’</a:t>
            </a:r>
            <a:endParaRPr lang="en-GB" sz="54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499" y="2183944"/>
            <a:ext cx="5402567" cy="358820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0548" y="4454523"/>
            <a:ext cx="1365622" cy="1999661"/>
          </a:xfrm>
          <a:prstGeom prst="rect">
            <a:avLst/>
          </a:prstGeom>
        </p:spPr>
      </p:pic>
    </p:spTree>
    <p:extLst>
      <p:ext uri="{BB962C8B-B14F-4D97-AF65-F5344CB8AC3E}">
        <p14:creationId xmlns:p14="http://schemas.microsoft.com/office/powerpoint/2010/main" val="527770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7424B5-A6AE-41CC-99AC-2C3E4C6B8CBB}"/>
              </a:ext>
            </a:extLst>
          </p:cNvPr>
          <p:cNvSpPr>
            <a:spLocks noGrp="1"/>
          </p:cNvSpPr>
          <p:nvPr>
            <p:ph type="title"/>
          </p:nvPr>
        </p:nvSpPr>
        <p:spPr>
          <a:xfrm>
            <a:off x="502276" y="482651"/>
            <a:ext cx="11275453" cy="1356360"/>
          </a:xfrm>
        </p:spPr>
        <p:txBody>
          <a:bodyPr>
            <a:noAutofit/>
          </a:bodyPr>
          <a:lstStyle/>
          <a:p>
            <a:r>
              <a:rPr lang="en-GB" sz="5400" dirty="0"/>
              <a:t>RESPOND - ‘Blessed are the merciful’</a:t>
            </a:r>
          </a:p>
        </p:txBody>
      </p:sp>
      <p:sp>
        <p:nvSpPr>
          <p:cNvPr id="3" name="Content Placeholder 2">
            <a:extLst>
              <a:ext uri="{FF2B5EF4-FFF2-40B4-BE49-F238E27FC236}">
                <a16:creationId xmlns:a16="http://schemas.microsoft.com/office/drawing/2014/main" id="{988E063E-E04E-4345-AA3A-FFAEF49CFF69}"/>
              </a:ext>
            </a:extLst>
          </p:cNvPr>
          <p:cNvSpPr>
            <a:spLocks noGrp="1"/>
          </p:cNvSpPr>
          <p:nvPr>
            <p:ph sz="half" idx="1"/>
          </p:nvPr>
        </p:nvSpPr>
        <p:spPr>
          <a:xfrm>
            <a:off x="869876" y="2225040"/>
            <a:ext cx="5504095" cy="3404393"/>
          </a:xfrm>
        </p:spPr>
        <p:txBody>
          <a:bodyPr vert="horz" lIns="91440" tIns="45720" rIns="91440" bIns="45720" rtlCol="0" anchor="t">
            <a:normAutofit/>
          </a:bodyPr>
          <a:lstStyle/>
          <a:p>
            <a:pPr marL="45720" indent="0">
              <a:buNone/>
            </a:pPr>
            <a:r>
              <a:rPr lang="en-GB" sz="4000" b="1" dirty="0">
                <a:solidFill>
                  <a:schemeClr val="accent1">
                    <a:lumMod val="50000"/>
                  </a:schemeClr>
                </a:solidFill>
              </a:rPr>
              <a:t>TRY NOT TO:</a:t>
            </a:r>
          </a:p>
          <a:p>
            <a:pPr>
              <a:buFont typeface="Wingdings" panose="05000000000000000000" pitchFamily="2" charset="2"/>
              <a:buChar char="v"/>
            </a:pPr>
            <a:r>
              <a:rPr lang="en-GB" sz="2800" dirty="0">
                <a:solidFill>
                  <a:schemeClr val="accent1">
                    <a:lumMod val="50000"/>
                  </a:schemeClr>
                </a:solidFill>
              </a:rPr>
              <a:t> Judge people</a:t>
            </a:r>
          </a:p>
          <a:p>
            <a:pPr>
              <a:buFont typeface="Wingdings" panose="05000000000000000000" pitchFamily="2" charset="2"/>
              <a:buChar char="v"/>
            </a:pPr>
            <a:r>
              <a:rPr lang="en-GB" sz="2800" dirty="0">
                <a:solidFill>
                  <a:schemeClr val="accent1">
                    <a:lumMod val="50000"/>
                  </a:schemeClr>
                </a:solidFill>
              </a:rPr>
              <a:t> Get angry</a:t>
            </a:r>
          </a:p>
          <a:p>
            <a:pPr>
              <a:buFont typeface="Wingdings" panose="05000000000000000000" pitchFamily="2" charset="2"/>
              <a:buChar char="v"/>
            </a:pPr>
            <a:r>
              <a:rPr lang="en-GB" sz="2800" dirty="0">
                <a:solidFill>
                  <a:schemeClr val="accent1">
                    <a:lumMod val="50000"/>
                  </a:schemeClr>
                </a:solidFill>
              </a:rPr>
              <a:t> Berate people who have made mistakes</a:t>
            </a:r>
          </a:p>
          <a:p>
            <a:pPr>
              <a:buFont typeface="Wingdings" panose="05000000000000000000" pitchFamily="2" charset="2"/>
              <a:buChar char="v"/>
            </a:pPr>
            <a:r>
              <a:rPr lang="en-GB" sz="2800" dirty="0">
                <a:solidFill>
                  <a:schemeClr val="accent1">
                    <a:lumMod val="50000"/>
                  </a:schemeClr>
                </a:solidFill>
              </a:rPr>
              <a:t> Forget everyone makes mistakes</a:t>
            </a:r>
          </a:p>
          <a:p>
            <a:pPr marL="45720" indent="0">
              <a:buNone/>
            </a:pPr>
            <a:endParaRPr lang="en-GB" sz="2800" dirty="0">
              <a:solidFill>
                <a:schemeClr val="accent1">
                  <a:lumMod val="50000"/>
                </a:schemeClr>
              </a:solidFill>
            </a:endParaRPr>
          </a:p>
          <a:p>
            <a:pPr marL="45720" indent="0">
              <a:buNone/>
            </a:pPr>
            <a:endParaRPr lang="en-GB" sz="2800" dirty="0">
              <a:solidFill>
                <a:schemeClr val="accent1">
                  <a:lumMod val="50000"/>
                </a:schemeClr>
              </a:solidFill>
            </a:endParaRPr>
          </a:p>
        </p:txBody>
      </p:sp>
      <p:sp>
        <p:nvSpPr>
          <p:cNvPr id="7" name="Content Placeholder 2">
            <a:extLst>
              <a:ext uri="{FF2B5EF4-FFF2-40B4-BE49-F238E27FC236}">
                <a16:creationId xmlns:a16="http://schemas.microsoft.com/office/drawing/2014/main" id="{1158CE4C-F97D-41F1-93E9-324B642E8F3F}"/>
              </a:ext>
            </a:extLst>
          </p:cNvPr>
          <p:cNvSpPr txBox="1">
            <a:spLocks/>
          </p:cNvSpPr>
          <p:nvPr/>
        </p:nvSpPr>
        <p:spPr>
          <a:xfrm>
            <a:off x="1295400" y="2225040"/>
            <a:ext cx="5238760" cy="402336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endParaRPr lang="en-GB" sz="4000" b="1" dirty="0">
              <a:solidFill>
                <a:schemeClr val="accent1">
                  <a:lumMod val="50000"/>
                </a:schemeClr>
              </a:solidFill>
            </a:endParaRPr>
          </a:p>
          <a:p>
            <a:pPr marL="45720" indent="0">
              <a:buFont typeface="Corbel" pitchFamily="34" charset="0"/>
              <a:buNone/>
            </a:pPr>
            <a:endParaRPr lang="en-GB" sz="4000" b="1" dirty="0">
              <a:solidFill>
                <a:schemeClr val="accent1">
                  <a:lumMod val="50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5503" y="4557689"/>
            <a:ext cx="1365622" cy="199966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519" y="2225040"/>
            <a:ext cx="3834795" cy="2554932"/>
          </a:xfrm>
          <a:prstGeom prst="rect">
            <a:avLst/>
          </a:prstGeom>
        </p:spPr>
      </p:pic>
    </p:spTree>
    <p:extLst>
      <p:ext uri="{BB962C8B-B14F-4D97-AF65-F5344CB8AC3E}">
        <p14:creationId xmlns:p14="http://schemas.microsoft.com/office/powerpoint/2010/main" val="1616700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7424B5-A6AE-41CC-99AC-2C3E4C6B8CBB}"/>
              </a:ext>
            </a:extLst>
          </p:cNvPr>
          <p:cNvSpPr>
            <a:spLocks noGrp="1"/>
          </p:cNvSpPr>
          <p:nvPr>
            <p:ph type="title"/>
          </p:nvPr>
        </p:nvSpPr>
        <p:spPr>
          <a:xfrm>
            <a:off x="622112" y="541175"/>
            <a:ext cx="9875520" cy="1356360"/>
          </a:xfrm>
        </p:spPr>
        <p:txBody>
          <a:bodyPr>
            <a:normAutofit/>
          </a:bodyPr>
          <a:lstStyle/>
          <a:p>
            <a:r>
              <a:rPr lang="en-GB" sz="5400" dirty="0"/>
              <a:t>RESPOND - Prayer</a:t>
            </a:r>
          </a:p>
        </p:txBody>
      </p:sp>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13660" y="2379001"/>
            <a:ext cx="4000487" cy="266845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9508" y="4629182"/>
            <a:ext cx="1269688" cy="1859186"/>
          </a:xfrm>
          <a:prstGeom prst="rect">
            <a:avLst/>
          </a:prstGeom>
        </p:spPr>
      </p:pic>
      <p:sp>
        <p:nvSpPr>
          <p:cNvPr id="6" name="Content Placeholder 5"/>
          <p:cNvSpPr>
            <a:spLocks noGrp="1"/>
          </p:cNvSpPr>
          <p:nvPr>
            <p:ph sz="half" idx="1"/>
          </p:nvPr>
        </p:nvSpPr>
        <p:spPr>
          <a:xfrm>
            <a:off x="5366680" y="1796273"/>
            <a:ext cx="5354982" cy="4104466"/>
          </a:xfrm>
        </p:spPr>
        <p:txBody>
          <a:bodyPr>
            <a:noAutofit/>
          </a:bodyPr>
          <a:lstStyle/>
          <a:p>
            <a:pPr marL="45720" indent="0" algn="ctr">
              <a:buNone/>
            </a:pPr>
            <a:r>
              <a:rPr lang="en-GB" sz="2800" dirty="0"/>
              <a:t>Eternal God, in whom mercy is endless and the treasury of compassion — inexhaustible, look kindly upon us and increase Your mercy in us, that in difficult moments we might not despair nor become despondent, but with great confidence submit ourselves to Your holy will, which is Love and Mercy itself. </a:t>
            </a:r>
          </a:p>
          <a:p>
            <a:pPr marL="45720" indent="0" algn="ctr">
              <a:buNone/>
            </a:pPr>
            <a:r>
              <a:rPr lang="en-GB" sz="2800" dirty="0"/>
              <a:t>Amen</a:t>
            </a:r>
          </a:p>
        </p:txBody>
      </p:sp>
    </p:spTree>
    <p:extLst>
      <p:ext uri="{BB962C8B-B14F-4D97-AF65-F5344CB8AC3E}">
        <p14:creationId xmlns:p14="http://schemas.microsoft.com/office/powerpoint/2010/main" val="562403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7424B5-A6AE-41CC-99AC-2C3E4C6B8CBB}"/>
              </a:ext>
            </a:extLst>
          </p:cNvPr>
          <p:cNvSpPr>
            <a:spLocks noGrp="1"/>
          </p:cNvSpPr>
          <p:nvPr>
            <p:ph type="title"/>
          </p:nvPr>
        </p:nvSpPr>
        <p:spPr/>
        <p:txBody>
          <a:bodyPr>
            <a:normAutofit/>
          </a:bodyPr>
          <a:lstStyle/>
          <a:p>
            <a:r>
              <a:rPr lang="en-GB" sz="5400" dirty="0"/>
              <a:t>MISSION </a:t>
            </a:r>
          </a:p>
        </p:txBody>
      </p:sp>
      <p:sp>
        <p:nvSpPr>
          <p:cNvPr id="5" name="Content Placeholder 4">
            <a:extLst>
              <a:ext uri="{FF2B5EF4-FFF2-40B4-BE49-F238E27FC236}">
                <a16:creationId xmlns:a16="http://schemas.microsoft.com/office/drawing/2014/main" id="{7A847E44-F5EB-49D1-B727-1375EDB8C3B2}"/>
              </a:ext>
            </a:extLst>
          </p:cNvPr>
          <p:cNvSpPr>
            <a:spLocks noGrp="1"/>
          </p:cNvSpPr>
          <p:nvPr>
            <p:ph sz="half" idx="1"/>
          </p:nvPr>
        </p:nvSpPr>
        <p:spPr>
          <a:xfrm>
            <a:off x="5240974" y="914036"/>
            <a:ext cx="5826236" cy="5337474"/>
          </a:xfrm>
        </p:spPr>
        <p:txBody>
          <a:bodyPr>
            <a:normAutofit/>
          </a:bodyPr>
          <a:lstStyle/>
          <a:p>
            <a:pPr marL="45720" indent="0">
              <a:buNone/>
            </a:pPr>
            <a:r>
              <a:rPr lang="en-GB" sz="2400" dirty="0">
                <a:solidFill>
                  <a:schemeClr val="accent1">
                    <a:lumMod val="50000"/>
                  </a:schemeClr>
                </a:solidFill>
              </a:rPr>
              <a:t>Choose:</a:t>
            </a:r>
          </a:p>
          <a:p>
            <a:pPr>
              <a:buFont typeface="Courier New" panose="02070309020205020404" pitchFamily="49" charset="0"/>
              <a:buChar char="o"/>
            </a:pPr>
            <a:r>
              <a:rPr lang="en-GB" sz="2400" dirty="0">
                <a:solidFill>
                  <a:schemeClr val="accent1">
                    <a:lumMod val="50000"/>
                  </a:schemeClr>
                </a:solidFill>
              </a:rPr>
              <a:t>Write and decorate the words Jesus said about being merciful and learn them.</a:t>
            </a:r>
          </a:p>
          <a:p>
            <a:pPr>
              <a:buFont typeface="Courier New" panose="02070309020205020404" pitchFamily="49" charset="0"/>
              <a:buChar char="o"/>
            </a:pPr>
            <a:r>
              <a:rPr lang="en-GB" sz="2400" dirty="0">
                <a:solidFill>
                  <a:schemeClr val="accent1">
                    <a:lumMod val="50000"/>
                  </a:schemeClr>
                </a:solidFill>
              </a:rPr>
              <a:t>Find out about saints who were merciful. Say a prayer of/to your favourite one.</a:t>
            </a:r>
          </a:p>
          <a:p>
            <a:pPr>
              <a:buFont typeface="Courier New" panose="02070309020205020404" pitchFamily="49" charset="0"/>
              <a:buChar char="o"/>
            </a:pPr>
            <a:r>
              <a:rPr lang="en-GB" sz="2400" dirty="0">
                <a:solidFill>
                  <a:schemeClr val="accent1">
                    <a:lumMod val="50000"/>
                  </a:schemeClr>
                </a:solidFill>
              </a:rPr>
              <a:t>Research what Pope Francis said about mercy and how we should treat others.</a:t>
            </a:r>
          </a:p>
          <a:p>
            <a:pPr>
              <a:buFont typeface="Courier New" panose="02070309020205020404" pitchFamily="49" charset="0"/>
              <a:buChar char="o"/>
            </a:pPr>
            <a:r>
              <a:rPr lang="en-GB" sz="2400" dirty="0">
                <a:solidFill>
                  <a:schemeClr val="accent1">
                    <a:lumMod val="50000"/>
                  </a:schemeClr>
                </a:solidFill>
              </a:rPr>
              <a:t>Find out what else the Bible tells us about mercy.</a:t>
            </a:r>
          </a:p>
          <a:p>
            <a:pPr>
              <a:buFont typeface="Courier New" panose="02070309020205020404" pitchFamily="49" charset="0"/>
              <a:buChar char="o"/>
            </a:pPr>
            <a:r>
              <a:rPr lang="en-GB" sz="2400" dirty="0">
                <a:solidFill>
                  <a:schemeClr val="accent1">
                    <a:lumMod val="50000"/>
                  </a:schemeClr>
                </a:solidFill>
              </a:rPr>
              <a:t>Be merciful in your home today.</a:t>
            </a:r>
          </a:p>
          <a:p>
            <a:pPr>
              <a:buFont typeface="Courier New" panose="02070309020205020404" pitchFamily="49" charset="0"/>
              <a:buChar char="o"/>
            </a:pPr>
            <a:r>
              <a:rPr lang="en-GB" sz="2400" dirty="0">
                <a:solidFill>
                  <a:schemeClr val="accent1">
                    <a:lumMod val="50000"/>
                  </a:schemeClr>
                </a:solidFill>
              </a:rPr>
              <a:t>Find out about charities who work for mercy.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7232" y="4558757"/>
            <a:ext cx="1365622" cy="199966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31083" y="2193132"/>
            <a:ext cx="3626644" cy="2988468"/>
          </a:xfrm>
          <a:prstGeom prst="rect">
            <a:avLst/>
          </a:prstGeom>
        </p:spPr>
      </p:pic>
    </p:spTree>
    <p:extLst>
      <p:ext uri="{BB962C8B-B14F-4D97-AF65-F5344CB8AC3E}">
        <p14:creationId xmlns:p14="http://schemas.microsoft.com/office/powerpoint/2010/main" val="3667585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55C987-ED28-46CA-ACFD-871FF101DC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2" name="Rectangle 11">
            <a:extLst>
              <a:ext uri="{FF2B5EF4-FFF2-40B4-BE49-F238E27FC236}">
                <a16:creationId xmlns:a16="http://schemas.microsoft.com/office/drawing/2014/main" id="{A09530D1-E1B7-4679-A6ED-D82EB77AAC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BCB8372A-11C5-4BD2-B5FD-71DDEFADE14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9980" y="4206240"/>
            <a:ext cx="9966960" cy="1325880"/>
          </a:xfrm>
        </p:spPr>
        <p:txBody>
          <a:bodyPr>
            <a:normAutofit/>
          </a:bodyPr>
          <a:lstStyle/>
          <a:p>
            <a:r>
              <a:rPr lang="en-US" sz="5400" dirty="0">
                <a:solidFill>
                  <a:schemeClr val="accent1"/>
                </a:solidFill>
              </a:rPr>
              <a:t>be MERCIFUL </a:t>
            </a:r>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1709530" y="5596128"/>
            <a:ext cx="8767860" cy="557784"/>
          </a:xfrm>
        </p:spPr>
        <p:txBody>
          <a:bodyPr>
            <a:normAutofit/>
          </a:bodyPr>
          <a:lstStyle/>
          <a:p>
            <a:r>
              <a:rPr lang="en-GB" sz="2000" dirty="0">
                <a:hlinkClick r:id="rId3"/>
              </a:rPr>
              <a:t>Finish by quietly listening to this song about God's mercy</a:t>
            </a:r>
            <a:endParaRPr lang="en-US" sz="2000" dirty="0">
              <a:solidFill>
                <a:schemeClr val="accent1"/>
              </a:solidFill>
            </a:endParaRPr>
          </a:p>
        </p:txBody>
      </p:sp>
      <p:pic>
        <p:nvPicPr>
          <p:cNvPr id="5" name="Picture 4" descr="A close up of a green field">
            <a:extLst>
              <a:ext uri="{FF2B5EF4-FFF2-40B4-BE49-F238E27FC236}">
                <a16:creationId xmlns:a16="http://schemas.microsoft.com/office/drawing/2014/main" id="{4E312030-0DC2-4F76-9D84-36063902EC4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43840" y="256540"/>
            <a:ext cx="11704320" cy="376427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6703" y="4403338"/>
            <a:ext cx="1365622" cy="1999661"/>
          </a:xfrm>
          <a:prstGeom prst="rect">
            <a:avLst/>
          </a:prstGeom>
        </p:spPr>
      </p:pic>
    </p:spTree>
    <p:extLst>
      <p:ext uri="{BB962C8B-B14F-4D97-AF65-F5344CB8AC3E}">
        <p14:creationId xmlns:p14="http://schemas.microsoft.com/office/powerpoint/2010/main" val="2170263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7424B5-A6AE-41CC-99AC-2C3E4C6B8CBB}"/>
              </a:ext>
            </a:extLst>
          </p:cNvPr>
          <p:cNvSpPr>
            <a:spLocks noGrp="1"/>
          </p:cNvSpPr>
          <p:nvPr>
            <p:ph type="title"/>
          </p:nvPr>
        </p:nvSpPr>
        <p:spPr>
          <a:xfrm>
            <a:off x="827468" y="500129"/>
            <a:ext cx="9875520" cy="1356360"/>
          </a:xfrm>
        </p:spPr>
        <p:txBody>
          <a:bodyPr>
            <a:normAutofit/>
          </a:bodyPr>
          <a:lstStyle/>
          <a:p>
            <a:r>
              <a:rPr lang="en-GB" sz="5400" dirty="0"/>
              <a:t>GATHER</a:t>
            </a:r>
          </a:p>
        </p:txBody>
      </p:sp>
      <p:sp>
        <p:nvSpPr>
          <p:cNvPr id="6" name="Content Placeholder 5">
            <a:extLst>
              <a:ext uri="{FF2B5EF4-FFF2-40B4-BE49-F238E27FC236}">
                <a16:creationId xmlns:a16="http://schemas.microsoft.com/office/drawing/2014/main" id="{04C0D6A1-CCF3-4891-B86C-DCFCDB9CB649}"/>
              </a:ext>
            </a:extLst>
          </p:cNvPr>
          <p:cNvSpPr>
            <a:spLocks noGrp="1"/>
          </p:cNvSpPr>
          <p:nvPr>
            <p:ph sz="half" idx="2"/>
          </p:nvPr>
        </p:nvSpPr>
        <p:spPr>
          <a:xfrm>
            <a:off x="6738667" y="1920701"/>
            <a:ext cx="4754880" cy="4023360"/>
          </a:xfrm>
        </p:spPr>
        <p:txBody>
          <a:bodyPr/>
          <a:lstStyle/>
          <a:p>
            <a:pPr marL="45720" indent="0">
              <a:buNone/>
            </a:pPr>
            <a:r>
              <a:rPr lang="en-GB" sz="3200" dirty="0">
                <a:solidFill>
                  <a:schemeClr val="accent1">
                    <a:lumMod val="50000"/>
                  </a:schemeClr>
                </a:solidFill>
              </a:rPr>
              <a:t>Father,</a:t>
            </a:r>
          </a:p>
          <a:p>
            <a:pPr marL="45720" indent="0">
              <a:buNone/>
            </a:pPr>
            <a:r>
              <a:rPr lang="en-GB" sz="3200" dirty="0">
                <a:solidFill>
                  <a:schemeClr val="accent1">
                    <a:lumMod val="50000"/>
                  </a:schemeClr>
                </a:solidFill>
              </a:rPr>
              <a:t>Thank you for your word.</a:t>
            </a:r>
          </a:p>
          <a:p>
            <a:pPr marL="45720" indent="0">
              <a:buNone/>
            </a:pPr>
            <a:r>
              <a:rPr lang="en-GB" sz="3200" dirty="0">
                <a:solidFill>
                  <a:schemeClr val="accent1">
                    <a:lumMod val="50000"/>
                  </a:schemeClr>
                </a:solidFill>
              </a:rPr>
              <a:t>Help us to listen</a:t>
            </a:r>
          </a:p>
          <a:p>
            <a:pPr marL="45720" indent="0">
              <a:buNone/>
            </a:pPr>
            <a:r>
              <a:rPr lang="en-GB" sz="3200" dirty="0">
                <a:solidFill>
                  <a:schemeClr val="accent1">
                    <a:lumMod val="50000"/>
                  </a:schemeClr>
                </a:solidFill>
              </a:rPr>
              <a:t>And show your love.</a:t>
            </a:r>
          </a:p>
          <a:p>
            <a:pPr marL="45720" indent="0">
              <a:buNone/>
            </a:pPr>
            <a:r>
              <a:rPr lang="en-GB" sz="3200" dirty="0">
                <a:solidFill>
                  <a:schemeClr val="accent1">
                    <a:lumMod val="50000"/>
                  </a:schemeClr>
                </a:solidFill>
              </a:rPr>
              <a:t>Amen</a:t>
            </a:r>
          </a:p>
          <a:p>
            <a:pPr marL="45720" indent="0">
              <a:buNone/>
            </a:pPr>
            <a:endParaRPr lang="en-GB" dirty="0"/>
          </a:p>
        </p:txBody>
      </p:sp>
      <p:pic>
        <p:nvPicPr>
          <p:cNvPr id="7" name="Content Placeholder 6"/>
          <p:cNvPicPr>
            <a:picLocks noGrp="1" noChangeAspect="1"/>
          </p:cNvPicPr>
          <p:nvPr>
            <p:ph sz="half" idx="1"/>
          </p:nvPr>
        </p:nvPicPr>
        <p:blipFill>
          <a:blip r:embed="rId3" cstate="screen">
            <a:extLst>
              <a:ext uri="{28A0092B-C50C-407E-A947-70E740481C1C}">
                <a14:useLocalDpi xmlns:a14="http://schemas.microsoft.com/office/drawing/2010/main" val="0"/>
              </a:ext>
            </a:extLst>
          </a:blip>
          <a:stretch>
            <a:fillRect/>
          </a:stretch>
        </p:blipFill>
        <p:spPr>
          <a:xfrm>
            <a:off x="1143000" y="1920701"/>
            <a:ext cx="4830097" cy="362522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6483" y="4454523"/>
            <a:ext cx="1365622" cy="1999661"/>
          </a:xfrm>
          <a:prstGeom prst="rect">
            <a:avLst/>
          </a:prstGeom>
        </p:spPr>
      </p:pic>
    </p:spTree>
    <p:extLst>
      <p:ext uri="{BB962C8B-B14F-4D97-AF65-F5344CB8AC3E}">
        <p14:creationId xmlns:p14="http://schemas.microsoft.com/office/powerpoint/2010/main" val="2298630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7424B5-A6AE-41CC-99AC-2C3E4C6B8CBB}"/>
              </a:ext>
            </a:extLst>
          </p:cNvPr>
          <p:cNvSpPr>
            <a:spLocks noGrp="1"/>
          </p:cNvSpPr>
          <p:nvPr>
            <p:ph type="title"/>
          </p:nvPr>
        </p:nvSpPr>
        <p:spPr>
          <a:xfrm>
            <a:off x="982014" y="560649"/>
            <a:ext cx="9875520" cy="1356360"/>
          </a:xfrm>
        </p:spPr>
        <p:txBody>
          <a:bodyPr>
            <a:normAutofit/>
          </a:bodyPr>
          <a:lstStyle/>
          <a:p>
            <a:r>
              <a:rPr lang="en-GB" sz="5400" dirty="0"/>
              <a:t>LISTEN</a:t>
            </a:r>
          </a:p>
        </p:txBody>
      </p:sp>
      <p:sp>
        <p:nvSpPr>
          <p:cNvPr id="3" name="Content Placeholder 2">
            <a:extLst>
              <a:ext uri="{FF2B5EF4-FFF2-40B4-BE49-F238E27FC236}">
                <a16:creationId xmlns:a16="http://schemas.microsoft.com/office/drawing/2014/main" id="{988E063E-E04E-4345-AA3A-FFAEF49CFF69}"/>
              </a:ext>
            </a:extLst>
          </p:cNvPr>
          <p:cNvSpPr>
            <a:spLocks noGrp="1"/>
          </p:cNvSpPr>
          <p:nvPr>
            <p:ph sz="half" idx="1"/>
          </p:nvPr>
        </p:nvSpPr>
        <p:spPr>
          <a:xfrm>
            <a:off x="5695661" y="1761447"/>
            <a:ext cx="5238760" cy="4257583"/>
          </a:xfrm>
        </p:spPr>
        <p:txBody>
          <a:bodyPr>
            <a:normAutofit fontScale="92500" lnSpcReduction="10000"/>
          </a:bodyPr>
          <a:lstStyle/>
          <a:p>
            <a:pPr marL="45720" indent="0">
              <a:buNone/>
            </a:pPr>
            <a:r>
              <a:rPr lang="en-GB" sz="2400" dirty="0">
                <a:solidFill>
                  <a:schemeClr val="accent1">
                    <a:lumMod val="50000"/>
                  </a:schemeClr>
                </a:solidFill>
              </a:rPr>
              <a:t>Jesus knew what brings real happiness so he taught us how to be truly happy or ‘blessed’. </a:t>
            </a:r>
          </a:p>
          <a:p>
            <a:pPr marL="45720" indent="0">
              <a:buNone/>
            </a:pPr>
            <a:r>
              <a:rPr lang="en-GB" sz="2400" dirty="0">
                <a:solidFill>
                  <a:schemeClr val="accent1">
                    <a:lumMod val="50000"/>
                  </a:schemeClr>
                </a:solidFill>
              </a:rPr>
              <a:t>He did this when he spoke to a large crowd on a mountain. </a:t>
            </a:r>
          </a:p>
          <a:p>
            <a:pPr marL="45720" indent="0">
              <a:buNone/>
            </a:pPr>
            <a:r>
              <a:rPr lang="en-GB" sz="2400" dirty="0">
                <a:solidFill>
                  <a:schemeClr val="accent1">
                    <a:lumMod val="50000"/>
                  </a:schemeClr>
                </a:solidFill>
              </a:rPr>
              <a:t>It is called ‘</a:t>
            </a:r>
            <a:r>
              <a:rPr lang="en-GB" sz="2400" b="1" dirty="0">
                <a:solidFill>
                  <a:schemeClr val="accent1">
                    <a:lumMod val="50000"/>
                  </a:schemeClr>
                </a:solidFill>
              </a:rPr>
              <a:t>The Sermon on the Mount</a:t>
            </a:r>
            <a:r>
              <a:rPr lang="en-GB" sz="2400" dirty="0">
                <a:solidFill>
                  <a:schemeClr val="accent1">
                    <a:lumMod val="50000"/>
                  </a:schemeClr>
                </a:solidFill>
              </a:rPr>
              <a:t>’.</a:t>
            </a:r>
          </a:p>
          <a:p>
            <a:pPr marL="45720" indent="0">
              <a:buNone/>
            </a:pPr>
            <a:r>
              <a:rPr lang="en-GB" sz="2400" dirty="0">
                <a:solidFill>
                  <a:schemeClr val="accent1">
                    <a:lumMod val="50000"/>
                  </a:schemeClr>
                </a:solidFill>
              </a:rPr>
              <a:t>He taught us about 8 attitudes which are called the </a:t>
            </a:r>
            <a:r>
              <a:rPr lang="en-GB" sz="2400" b="1" dirty="0">
                <a:solidFill>
                  <a:schemeClr val="accent1">
                    <a:lumMod val="50000"/>
                  </a:schemeClr>
                </a:solidFill>
              </a:rPr>
              <a:t>Beatitudes.</a:t>
            </a:r>
          </a:p>
          <a:p>
            <a:pPr marL="45720" indent="0">
              <a:buNone/>
            </a:pPr>
            <a:r>
              <a:rPr lang="en-GB" u="sng" dirty="0">
                <a:hlinkClick r:id="rId3"/>
              </a:rPr>
              <a:t>Click here to watch the Sermon on the Mount</a:t>
            </a:r>
            <a:r>
              <a:rPr lang="en-GB" u="sng" dirty="0"/>
              <a:t> </a:t>
            </a:r>
            <a:endParaRPr lang="en-GB" dirty="0"/>
          </a:p>
          <a:p>
            <a:pPr marL="45720" indent="0">
              <a:buNone/>
            </a:pPr>
            <a:r>
              <a:rPr lang="en-GB" sz="2400" dirty="0">
                <a:solidFill>
                  <a:schemeClr val="accent1">
                    <a:lumMod val="50000"/>
                  </a:schemeClr>
                </a:solidFill>
              </a:rPr>
              <a:t>Or read Matthew 5:1-12 in your Bible or from the next slide.</a:t>
            </a:r>
          </a:p>
          <a:p>
            <a:pPr marL="45720" indent="0">
              <a:buNone/>
            </a:pPr>
            <a:endParaRPr lang="en-GB" dirty="0"/>
          </a:p>
        </p:txBody>
      </p:sp>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9215" y="2021527"/>
            <a:ext cx="4521899" cy="35202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2120" y="4541987"/>
            <a:ext cx="1365622" cy="1999661"/>
          </a:xfrm>
          <a:prstGeom prst="rect">
            <a:avLst/>
          </a:prstGeom>
        </p:spPr>
      </p:pic>
    </p:spTree>
    <p:extLst>
      <p:ext uri="{BB962C8B-B14F-4D97-AF65-F5344CB8AC3E}">
        <p14:creationId xmlns:p14="http://schemas.microsoft.com/office/powerpoint/2010/main" val="3599315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7424B5-A6AE-41CC-99AC-2C3E4C6B8CBB}"/>
              </a:ext>
            </a:extLst>
          </p:cNvPr>
          <p:cNvSpPr>
            <a:spLocks noGrp="1"/>
          </p:cNvSpPr>
          <p:nvPr>
            <p:ph type="title"/>
          </p:nvPr>
        </p:nvSpPr>
        <p:spPr>
          <a:xfrm>
            <a:off x="777467" y="767874"/>
            <a:ext cx="9875520" cy="1356360"/>
          </a:xfrm>
        </p:spPr>
        <p:txBody>
          <a:bodyPr>
            <a:normAutofit/>
          </a:bodyPr>
          <a:lstStyle/>
          <a:p>
            <a:r>
              <a:rPr lang="en-GB" sz="5400" dirty="0"/>
              <a:t>LISTEN</a:t>
            </a:r>
          </a:p>
        </p:txBody>
      </p:sp>
      <p:pic>
        <p:nvPicPr>
          <p:cNvPr id="6" name="Picture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6780" y="2438399"/>
            <a:ext cx="2811847" cy="2510218"/>
          </a:xfrm>
          <a:prstGeom prst="rect">
            <a:avLst/>
          </a:prstGeom>
        </p:spPr>
      </p:pic>
      <p:sp>
        <p:nvSpPr>
          <p:cNvPr id="2" name="Rectangle 1"/>
          <p:cNvSpPr/>
          <p:nvPr/>
        </p:nvSpPr>
        <p:spPr>
          <a:xfrm>
            <a:off x="3711823" y="835981"/>
            <a:ext cx="6941164" cy="5355312"/>
          </a:xfrm>
          <a:prstGeom prst="rect">
            <a:avLst/>
          </a:prstGeom>
        </p:spPr>
        <p:txBody>
          <a:bodyPr wrap="square">
            <a:spAutoFit/>
          </a:bodyPr>
          <a:lstStyle/>
          <a:p>
            <a:r>
              <a:rPr lang="en-GB" b="1" dirty="0"/>
              <a:t>Matthew 5:1-12 The Beatitudes</a:t>
            </a:r>
          </a:p>
          <a:p>
            <a:endParaRPr lang="en-GB" b="1" dirty="0"/>
          </a:p>
          <a:p>
            <a:r>
              <a:rPr lang="en-GB" dirty="0"/>
              <a:t>When Jesus saw the crowds, he went up the mountain; and after he sat down, his disciples came to him. Then he began to speak, and taught them, saying:</a:t>
            </a:r>
          </a:p>
          <a:p>
            <a:r>
              <a:rPr lang="en-GB" dirty="0"/>
              <a:t>“Blessed are the poor in spirit, for theirs is the kingdom of heaven.</a:t>
            </a:r>
          </a:p>
          <a:p>
            <a:r>
              <a:rPr lang="en-GB" dirty="0"/>
              <a:t>Blessed are those who mourn, for they will be comforted.</a:t>
            </a:r>
          </a:p>
          <a:p>
            <a:r>
              <a:rPr lang="en-GB" dirty="0"/>
              <a:t>Blessed are the meek, for they will inherit the earth.</a:t>
            </a:r>
          </a:p>
          <a:p>
            <a:r>
              <a:rPr lang="en-GB" dirty="0"/>
              <a:t>Blessed are those who hunger and thirst for righteousness, for they will be filled.</a:t>
            </a:r>
          </a:p>
          <a:p>
            <a:r>
              <a:rPr lang="en-GB" b="1" dirty="0"/>
              <a:t>Blessed are the merciful, for they will receive mercy.</a:t>
            </a:r>
          </a:p>
          <a:p>
            <a:r>
              <a:rPr lang="en-GB" dirty="0"/>
              <a:t>Blessed are the pure in heart, for they will see God.</a:t>
            </a:r>
          </a:p>
          <a:p>
            <a:r>
              <a:rPr lang="en-GB" dirty="0"/>
              <a:t>Blessed are the peacemakers, for they will be called children of God.</a:t>
            </a:r>
          </a:p>
          <a:p>
            <a:r>
              <a:rPr lang="en-GB" dirty="0"/>
              <a:t>Blessed are those who are persecuted for righteousness’ sake, for theirs is the kingdom of heaven.</a:t>
            </a:r>
          </a:p>
          <a:p>
            <a:r>
              <a:rPr lang="en-GB" dirty="0"/>
              <a:t>Blessed are you when people revile you and persecute you and utter all kinds of evil against you falsely on my account. 12 Rejoice and be glad, for your reward is great in heaven, for in the same way they persecuted the prophets who were before you.”</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3395" y="4505797"/>
            <a:ext cx="1365622" cy="1999661"/>
          </a:xfrm>
          <a:prstGeom prst="rect">
            <a:avLst/>
          </a:prstGeom>
        </p:spPr>
      </p:pic>
    </p:spTree>
    <p:extLst>
      <p:ext uri="{BB962C8B-B14F-4D97-AF65-F5344CB8AC3E}">
        <p14:creationId xmlns:p14="http://schemas.microsoft.com/office/powerpoint/2010/main" val="658887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6E7C0-903E-40FD-83EF-A248343C26CC}"/>
              </a:ext>
            </a:extLst>
          </p:cNvPr>
          <p:cNvSpPr>
            <a:spLocks noGrp="1"/>
          </p:cNvSpPr>
          <p:nvPr>
            <p:ph type="title"/>
          </p:nvPr>
        </p:nvSpPr>
        <p:spPr>
          <a:xfrm>
            <a:off x="428549" y="0"/>
            <a:ext cx="4854102" cy="1883356"/>
          </a:xfrm>
        </p:spPr>
        <p:txBody>
          <a:bodyPr>
            <a:normAutofit/>
          </a:bodyPr>
          <a:lstStyle/>
          <a:p>
            <a:pPr algn="ctr"/>
            <a:r>
              <a:rPr lang="en-GB" sz="5400" dirty="0"/>
              <a:t>What is mercy?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7893" y="4215372"/>
            <a:ext cx="1365622" cy="1999661"/>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439943" y="1644258"/>
            <a:ext cx="4825218" cy="4318676"/>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350181" y="3580064"/>
            <a:ext cx="3909498" cy="2739236"/>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265162" y="822958"/>
            <a:ext cx="4202352" cy="2757106"/>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612" y="1920240"/>
            <a:ext cx="2590950" cy="4234374"/>
          </a:xfrm>
          <a:prstGeom prst="rect">
            <a:avLst/>
          </a:prstGeom>
        </p:spPr>
      </p:pic>
    </p:spTree>
    <p:extLst>
      <p:ext uri="{BB962C8B-B14F-4D97-AF65-F5344CB8AC3E}">
        <p14:creationId xmlns:p14="http://schemas.microsoft.com/office/powerpoint/2010/main" val="339254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6E7C0-903E-40FD-83EF-A248343C26CC}"/>
              </a:ext>
            </a:extLst>
          </p:cNvPr>
          <p:cNvSpPr>
            <a:spLocks noGrp="1"/>
          </p:cNvSpPr>
          <p:nvPr>
            <p:ph type="title"/>
          </p:nvPr>
        </p:nvSpPr>
        <p:spPr>
          <a:xfrm>
            <a:off x="428549" y="134368"/>
            <a:ext cx="4854102" cy="1883356"/>
          </a:xfrm>
        </p:spPr>
        <p:txBody>
          <a:bodyPr>
            <a:normAutofit/>
          </a:bodyPr>
          <a:lstStyle/>
          <a:p>
            <a:pPr algn="ctr"/>
            <a:r>
              <a:rPr lang="en-GB" sz="5400" dirty="0"/>
              <a:t>What is mercy?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2299" y="4454523"/>
            <a:ext cx="1365622" cy="1999661"/>
          </a:xfrm>
          <a:prstGeom prst="rect">
            <a:avLst/>
          </a:prstGeom>
        </p:spPr>
      </p:pic>
      <p:sp>
        <p:nvSpPr>
          <p:cNvPr id="6" name="Rectangle 5"/>
          <p:cNvSpPr/>
          <p:nvPr/>
        </p:nvSpPr>
        <p:spPr>
          <a:xfrm>
            <a:off x="1507587" y="1856539"/>
            <a:ext cx="9036147" cy="3785652"/>
          </a:xfrm>
          <a:prstGeom prst="rect">
            <a:avLst/>
          </a:prstGeom>
        </p:spPr>
        <p:txBody>
          <a:bodyPr wrap="square">
            <a:spAutoFit/>
          </a:bodyPr>
          <a:lstStyle/>
          <a:p>
            <a:pPr algn="ctr"/>
            <a:r>
              <a:rPr lang="en-GB" sz="4000" dirty="0"/>
              <a:t>Mercy is withholding judgement or </a:t>
            </a:r>
          </a:p>
          <a:p>
            <a:pPr algn="ctr"/>
            <a:r>
              <a:rPr lang="en-GB" sz="4000" dirty="0"/>
              <a:t>punishment that someone deserves.</a:t>
            </a:r>
          </a:p>
          <a:p>
            <a:pPr algn="ctr"/>
            <a:endParaRPr lang="en-GB" sz="4000" dirty="0"/>
          </a:p>
          <a:p>
            <a:pPr algn="ctr"/>
            <a:r>
              <a:rPr lang="en-GB" sz="4000" dirty="0"/>
              <a:t>It is showing compassion or forgiveness towards someone </a:t>
            </a:r>
          </a:p>
          <a:p>
            <a:pPr algn="ctr"/>
            <a:r>
              <a:rPr lang="en-GB" sz="4000" dirty="0"/>
              <a:t>whom you could punish or harm. </a:t>
            </a:r>
          </a:p>
        </p:txBody>
      </p:sp>
    </p:spTree>
    <p:extLst>
      <p:ext uri="{BB962C8B-B14F-4D97-AF65-F5344CB8AC3E}">
        <p14:creationId xmlns:p14="http://schemas.microsoft.com/office/powerpoint/2010/main" val="74292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6E7C0-903E-40FD-83EF-A248343C26CC}"/>
              </a:ext>
            </a:extLst>
          </p:cNvPr>
          <p:cNvSpPr>
            <a:spLocks noGrp="1"/>
          </p:cNvSpPr>
          <p:nvPr>
            <p:ph type="title"/>
          </p:nvPr>
        </p:nvSpPr>
        <p:spPr>
          <a:xfrm>
            <a:off x="509447" y="322426"/>
            <a:ext cx="4854102" cy="1883356"/>
          </a:xfrm>
        </p:spPr>
        <p:txBody>
          <a:bodyPr>
            <a:normAutofit/>
          </a:bodyPr>
          <a:lstStyle/>
          <a:p>
            <a:pPr algn="ctr"/>
            <a:r>
              <a:rPr lang="en-GB" sz="5400" dirty="0"/>
              <a:t>What is mercy?  </a:t>
            </a:r>
          </a:p>
        </p:txBody>
      </p:sp>
      <p:sp>
        <p:nvSpPr>
          <p:cNvPr id="3" name="Rectangle 2"/>
          <p:cNvSpPr/>
          <p:nvPr/>
        </p:nvSpPr>
        <p:spPr>
          <a:xfrm>
            <a:off x="724446" y="3854358"/>
            <a:ext cx="6703296" cy="1200329"/>
          </a:xfrm>
          <a:prstGeom prst="rect">
            <a:avLst/>
          </a:prstGeom>
        </p:spPr>
        <p:txBody>
          <a:bodyPr wrap="square">
            <a:spAutoFit/>
          </a:bodyPr>
          <a:lstStyle/>
          <a:p>
            <a:pPr algn="ctr"/>
            <a:r>
              <a:rPr lang="en-GB" sz="3600" dirty="0"/>
              <a:t>What did Jesus mean when </a:t>
            </a:r>
          </a:p>
          <a:p>
            <a:pPr algn="ctr"/>
            <a:r>
              <a:rPr lang="en-GB" sz="3600" dirty="0"/>
              <a:t>he told us to be merciful?</a:t>
            </a:r>
          </a:p>
        </p:txBody>
      </p:sp>
      <p:sp>
        <p:nvSpPr>
          <p:cNvPr id="5" name="Rectangle 4"/>
          <p:cNvSpPr/>
          <p:nvPr/>
        </p:nvSpPr>
        <p:spPr>
          <a:xfrm>
            <a:off x="2393963" y="2120635"/>
            <a:ext cx="6096000" cy="1077218"/>
          </a:xfrm>
          <a:prstGeom prst="rect">
            <a:avLst/>
          </a:prstGeom>
        </p:spPr>
        <p:txBody>
          <a:bodyPr>
            <a:spAutoFit/>
          </a:bodyPr>
          <a:lstStyle/>
          <a:p>
            <a:endParaRPr lang="en-GB" sz="3200" dirty="0"/>
          </a:p>
          <a:p>
            <a:r>
              <a:rPr lang="en-GB" sz="3200" dirty="0">
                <a:hlinkClick r:id="rId3"/>
              </a:rPr>
              <a:t>Watch this video</a:t>
            </a:r>
            <a:endParaRPr lang="en-GB" sz="3200" dirty="0"/>
          </a:p>
        </p:txBody>
      </p:sp>
      <p:pic>
        <p:nvPicPr>
          <p:cNvPr id="7" name="Pictur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012780" y="489341"/>
            <a:ext cx="3415989" cy="5770781"/>
          </a:xfrm>
          <a:prstGeom prst="rect">
            <a:avLst/>
          </a:prstGeom>
        </p:spPr>
      </p:pic>
    </p:spTree>
    <p:extLst>
      <p:ext uri="{BB962C8B-B14F-4D97-AF65-F5344CB8AC3E}">
        <p14:creationId xmlns:p14="http://schemas.microsoft.com/office/powerpoint/2010/main" val="4205744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808" y="651025"/>
            <a:ext cx="6780628" cy="1356360"/>
          </a:xfrm>
        </p:spPr>
        <p:txBody>
          <a:bodyPr>
            <a:noAutofit/>
          </a:bodyPr>
          <a:lstStyle/>
          <a:p>
            <a:pPr algn="ctr"/>
            <a:r>
              <a:rPr lang="en-GB" sz="5400" dirty="0"/>
              <a:t>Other Biblical Accounts </a:t>
            </a:r>
            <a:br>
              <a:rPr lang="en-GB" sz="5400" dirty="0"/>
            </a:br>
            <a:r>
              <a:rPr lang="en-GB" sz="5400" dirty="0"/>
              <a:t>of Mercy</a:t>
            </a:r>
          </a:p>
        </p:txBody>
      </p:sp>
      <p:pic>
        <p:nvPicPr>
          <p:cNvPr id="5" name="Content Placeholder 4"/>
          <p:cNvPicPr>
            <a:picLocks noGrp="1" noChangeAspect="1"/>
          </p:cNvPicPr>
          <p:nvPr>
            <p:ph sz="half" idx="1"/>
          </p:nvPr>
        </p:nvPicPr>
        <p:blipFill>
          <a:blip r:embed="rId2" cstate="screen">
            <a:extLst>
              <a:ext uri="{28A0092B-C50C-407E-A947-70E740481C1C}">
                <a14:useLocalDpi xmlns:a14="http://schemas.microsoft.com/office/drawing/2010/main" val="0"/>
              </a:ext>
            </a:extLst>
          </a:blip>
          <a:stretch>
            <a:fillRect/>
          </a:stretch>
        </p:blipFill>
        <p:spPr>
          <a:xfrm>
            <a:off x="7336302" y="212500"/>
            <a:ext cx="4634611" cy="6413679"/>
          </a:xfrm>
        </p:spPr>
      </p:pic>
      <p:sp>
        <p:nvSpPr>
          <p:cNvPr id="10" name="Content Placeholder 5">
            <a:extLst>
              <a:ext uri="{FF2B5EF4-FFF2-40B4-BE49-F238E27FC236}">
                <a16:creationId xmlns:a16="http://schemas.microsoft.com/office/drawing/2014/main" id="{04C0D6A1-CCF3-4891-B86C-DCFCDB9CB649}"/>
              </a:ext>
            </a:extLst>
          </p:cNvPr>
          <p:cNvSpPr>
            <a:spLocks noGrp="1"/>
          </p:cNvSpPr>
          <p:nvPr>
            <p:ph sz="half" idx="2"/>
          </p:nvPr>
        </p:nvSpPr>
        <p:spPr>
          <a:xfrm>
            <a:off x="766932" y="2258326"/>
            <a:ext cx="5647936" cy="4023360"/>
          </a:xfrm>
        </p:spPr>
        <p:txBody>
          <a:bodyPr>
            <a:normAutofit/>
          </a:bodyPr>
          <a:lstStyle/>
          <a:p>
            <a:pPr marL="45720" indent="0">
              <a:buNone/>
            </a:pPr>
            <a:r>
              <a:rPr lang="en-GB" sz="3200" dirty="0">
                <a:solidFill>
                  <a:schemeClr val="accent1">
                    <a:lumMod val="50000"/>
                  </a:schemeClr>
                </a:solidFill>
                <a:latin typeface="+mj-lt"/>
              </a:rPr>
              <a:t>Read Luke 15:11–32 or </a:t>
            </a:r>
            <a:r>
              <a:rPr lang="en-GB" sz="3200" dirty="0">
                <a:solidFill>
                  <a:schemeClr val="accent1">
                    <a:lumMod val="50000"/>
                  </a:schemeClr>
                </a:solidFill>
                <a:latin typeface="+mj-lt"/>
                <a:hlinkClick r:id="rId3"/>
              </a:rPr>
              <a:t>watch</a:t>
            </a:r>
            <a:r>
              <a:rPr lang="en-GB" sz="3200" dirty="0">
                <a:solidFill>
                  <a:schemeClr val="accent1">
                    <a:lumMod val="50000"/>
                  </a:schemeClr>
                </a:solidFill>
                <a:latin typeface="+mj-lt"/>
              </a:rPr>
              <a:t> and think about the following questions – </a:t>
            </a:r>
          </a:p>
          <a:p>
            <a:r>
              <a:rPr lang="en-GB" sz="3200" dirty="0">
                <a:solidFill>
                  <a:schemeClr val="accent1">
                    <a:lumMod val="50000"/>
                  </a:schemeClr>
                </a:solidFill>
                <a:latin typeface="+mj-lt"/>
              </a:rPr>
              <a:t> Who showed mercy?</a:t>
            </a:r>
          </a:p>
          <a:p>
            <a:r>
              <a:rPr lang="en-GB" sz="3200" dirty="0">
                <a:solidFill>
                  <a:schemeClr val="accent1">
                    <a:lumMod val="50000"/>
                  </a:schemeClr>
                </a:solidFill>
                <a:latin typeface="+mj-lt"/>
              </a:rPr>
              <a:t> What effect does this mercy   have?</a:t>
            </a:r>
          </a:p>
          <a:p>
            <a:r>
              <a:rPr lang="en-GB" sz="3200" dirty="0">
                <a:solidFill>
                  <a:schemeClr val="accent1">
                    <a:lumMod val="50000"/>
                  </a:schemeClr>
                </a:solidFill>
                <a:latin typeface="+mj-lt"/>
              </a:rPr>
              <a:t>How can we also be merciful?</a:t>
            </a:r>
          </a:p>
          <a:p>
            <a:pPr marL="45720" indent="0">
              <a:buNone/>
            </a:pPr>
            <a:endParaRPr lang="en-GB" dirty="0"/>
          </a:p>
        </p:txBody>
      </p:sp>
    </p:spTree>
    <p:extLst>
      <p:ext uri="{BB962C8B-B14F-4D97-AF65-F5344CB8AC3E}">
        <p14:creationId xmlns:p14="http://schemas.microsoft.com/office/powerpoint/2010/main" val="3278218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2299" y="4454523"/>
            <a:ext cx="1365622" cy="199966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28" y="-205566"/>
            <a:ext cx="13985336" cy="9068619"/>
          </a:xfrm>
          <a:prstGeom prst="rect">
            <a:avLst/>
          </a:prstGeom>
        </p:spPr>
      </p:pic>
      <p:sp>
        <p:nvSpPr>
          <p:cNvPr id="9" name="Content Placeholder 5">
            <a:extLst>
              <a:ext uri="{FF2B5EF4-FFF2-40B4-BE49-F238E27FC236}">
                <a16:creationId xmlns:a16="http://schemas.microsoft.com/office/drawing/2014/main" id="{04C0D6A1-CCF3-4891-B86C-DCFCDB9CB649}"/>
              </a:ext>
            </a:extLst>
          </p:cNvPr>
          <p:cNvSpPr>
            <a:spLocks noGrp="1"/>
          </p:cNvSpPr>
          <p:nvPr>
            <p:ph sz="half" idx="2"/>
          </p:nvPr>
        </p:nvSpPr>
        <p:spPr>
          <a:xfrm>
            <a:off x="225326" y="339723"/>
            <a:ext cx="5647936" cy="3585163"/>
          </a:xfrm>
        </p:spPr>
        <p:txBody>
          <a:bodyPr>
            <a:normAutofit lnSpcReduction="10000"/>
          </a:bodyPr>
          <a:lstStyle/>
          <a:p>
            <a:pPr marL="45720" indent="0">
              <a:buNone/>
            </a:pPr>
            <a:r>
              <a:rPr lang="en-GB" sz="3200" dirty="0">
                <a:solidFill>
                  <a:schemeClr val="bg1"/>
                </a:solidFill>
                <a:latin typeface="+mj-lt"/>
              </a:rPr>
              <a:t>Read John 8:1-11 or </a:t>
            </a:r>
            <a:r>
              <a:rPr lang="en-GB" sz="3200" dirty="0">
                <a:solidFill>
                  <a:schemeClr val="bg1"/>
                </a:solidFill>
                <a:latin typeface="+mj-lt"/>
                <a:hlinkClick r:id="rId5"/>
              </a:rPr>
              <a:t>watch</a:t>
            </a:r>
            <a:r>
              <a:rPr lang="en-GB" sz="3200" dirty="0">
                <a:solidFill>
                  <a:schemeClr val="bg1"/>
                </a:solidFill>
                <a:latin typeface="+mj-lt"/>
              </a:rPr>
              <a:t> and think about the following questions -</a:t>
            </a:r>
          </a:p>
          <a:p>
            <a:r>
              <a:rPr lang="en-GB" sz="3200" dirty="0">
                <a:solidFill>
                  <a:schemeClr val="bg1"/>
                </a:solidFill>
                <a:latin typeface="+mj-lt"/>
              </a:rPr>
              <a:t> Who showed mercy?</a:t>
            </a:r>
          </a:p>
          <a:p>
            <a:r>
              <a:rPr lang="en-GB" sz="3200" dirty="0">
                <a:solidFill>
                  <a:schemeClr val="bg1"/>
                </a:solidFill>
                <a:latin typeface="+mj-lt"/>
              </a:rPr>
              <a:t> What effect does this mercy   have?</a:t>
            </a:r>
          </a:p>
          <a:p>
            <a:r>
              <a:rPr lang="en-GB" sz="3200" dirty="0">
                <a:solidFill>
                  <a:schemeClr val="bg1"/>
                </a:solidFill>
                <a:latin typeface="+mj-lt"/>
              </a:rPr>
              <a:t>How can we also be merciful?</a:t>
            </a:r>
          </a:p>
          <a:p>
            <a:pPr marL="45720" indent="0">
              <a:buNone/>
            </a:pPr>
            <a:endParaRPr lang="en-GB" dirty="0"/>
          </a:p>
        </p:txBody>
      </p:sp>
    </p:spTree>
    <p:extLst>
      <p:ext uri="{BB962C8B-B14F-4D97-AF65-F5344CB8AC3E}">
        <p14:creationId xmlns:p14="http://schemas.microsoft.com/office/powerpoint/2010/main" val="61177848"/>
      </p:ext>
    </p:extLst>
  </p:cSld>
  <p:clrMapOvr>
    <a:masterClrMapping/>
  </p:clrMapOvr>
</p:sld>
</file>

<file path=ppt/theme/theme1.xml><?xml version="1.0" encoding="utf-8"?>
<a:theme xmlns:a="http://schemas.openxmlformats.org/drawingml/2006/main" name="Basis">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28E4D0-782D-4812-BE7D-AE5131FD37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0915EF7-B9F6-4EB7-AA4F-557BE6AB702C}">
  <ds:schemaRefs>
    <ds:schemaRef ds:uri="http://www.w3.org/XML/1998/namespace"/>
    <ds:schemaRef ds:uri="http://schemas.openxmlformats.org/package/2006/metadata/core-properties"/>
    <ds:schemaRef ds:uri="http://schemas.microsoft.com/office/2006/documentManagement/types"/>
    <ds:schemaRef ds:uri="http://purl.org/dc/elements/1.1/"/>
    <ds:schemaRef ds:uri="71af3243-3dd4-4a8d-8c0d-dd76da1f02a5"/>
    <ds:schemaRef ds:uri="http://schemas.microsoft.com/office/2006/metadata/properties"/>
    <ds:schemaRef ds:uri="http://schemas.microsoft.com/office/infopath/2007/PartnerControls"/>
    <ds:schemaRef ds:uri="16c05727-aa75-4e4a-9b5f-8a80a1165891"/>
    <ds:schemaRef ds:uri="http://purl.org/dc/dcmitype/"/>
    <ds:schemaRef ds:uri="http://purl.org/dc/terms/"/>
  </ds:schemaRefs>
</ds:datastoreItem>
</file>

<file path=customXml/itemProps3.xml><?xml version="1.0" encoding="utf-8"?>
<ds:datastoreItem xmlns:ds="http://schemas.openxmlformats.org/officeDocument/2006/customXml" ds:itemID="{F465D742-03F8-4A07-AD44-2F5940A960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Basis design</Template>
  <TotalTime>0</TotalTime>
  <Words>1096</Words>
  <Application>Microsoft Office PowerPoint</Application>
  <PresentationFormat>Widescreen</PresentationFormat>
  <Paragraphs>145</Paragraphs>
  <Slides>18</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Corbel</vt:lpstr>
      <vt:lpstr>Courier New</vt:lpstr>
      <vt:lpstr>Wingdings</vt:lpstr>
      <vt:lpstr>Basis</vt:lpstr>
      <vt:lpstr>Blessed are the merciful FOR SECONDARY SCHOOLS </vt:lpstr>
      <vt:lpstr>GATHER</vt:lpstr>
      <vt:lpstr>LISTEN</vt:lpstr>
      <vt:lpstr>LISTEN</vt:lpstr>
      <vt:lpstr>What is mercy?  </vt:lpstr>
      <vt:lpstr>What is mercy?  </vt:lpstr>
      <vt:lpstr>What is mercy?  </vt:lpstr>
      <vt:lpstr>Other Biblical Accounts  of Mercy</vt:lpstr>
      <vt:lpstr>PowerPoint Presentation</vt:lpstr>
      <vt:lpstr>Watch this video clip and reflect on the power of mercy</vt:lpstr>
      <vt:lpstr>PowerPoint Presentation</vt:lpstr>
      <vt:lpstr>Why mercy?  </vt:lpstr>
      <vt:lpstr>PowerPoint Presentation</vt:lpstr>
      <vt:lpstr>PowerPoint Presentation</vt:lpstr>
      <vt:lpstr>RESPOND - ‘Blessed are the merciful’</vt:lpstr>
      <vt:lpstr>RESPOND - Prayer</vt:lpstr>
      <vt:lpstr>MISSION </vt:lpstr>
      <vt:lpstr>be MERCIFUL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Blessed be the peacemak FOR SECONDARY SCHOOLS</dc:title>
  <dc:creator/>
  <cp:lastModifiedBy/>
  <cp:revision>9</cp:revision>
  <dcterms:created xsi:type="dcterms:W3CDTF">2020-04-25T10:57:43Z</dcterms:created>
  <dcterms:modified xsi:type="dcterms:W3CDTF">2020-06-02T16:13:14Z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