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19"/>
  </p:notesMasterIdLst>
  <p:sldIdLst>
    <p:sldId id="256" r:id="rId5"/>
    <p:sldId id="263" r:id="rId6"/>
    <p:sldId id="289" r:id="rId7"/>
    <p:sldId id="288" r:id="rId8"/>
    <p:sldId id="291" r:id="rId9"/>
    <p:sldId id="290" r:id="rId10"/>
    <p:sldId id="293" r:id="rId11"/>
    <p:sldId id="294" r:id="rId12"/>
    <p:sldId id="282" r:id="rId13"/>
    <p:sldId id="292" r:id="rId14"/>
    <p:sldId id="295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12ED4-C790-444F-8610-53E96F9A098D}" v="8" dt="2020-06-02T11:49:02.185"/>
    <p1510:client id="{D50C9A7A-A7B0-48B7-B08E-69820B455D1F}" v="22" dt="2020-05-11T23:46:46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4710" autoAdjust="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289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C82E2-3434-4F8F-B24D-E09295921497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3C6C-82EA-4D9D-AA8A-69C85F2EE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 a suitable place to pray where you can avoid distractions. </a:t>
            </a:r>
          </a:p>
          <a:p>
            <a:endParaRPr lang="en-GB" dirty="0"/>
          </a:p>
          <a:p>
            <a:r>
              <a:rPr lang="en-GB" dirty="0"/>
              <a:t>You may be alone or with others in your family. If you are with adults, you may wish to use a candle. </a:t>
            </a:r>
          </a:p>
          <a:p>
            <a:endParaRPr lang="en-GB" dirty="0"/>
          </a:p>
          <a:p>
            <a:r>
              <a:rPr lang="en-GB" dirty="0"/>
              <a:t>Breathe in and out 3 times quietly.</a:t>
            </a:r>
          </a:p>
          <a:p>
            <a:endParaRPr lang="en-GB" dirty="0"/>
          </a:p>
          <a:p>
            <a:r>
              <a:rPr lang="en-GB" dirty="0"/>
              <a:t>Ask God to be with you during this</a:t>
            </a:r>
            <a:r>
              <a:rPr lang="en-GB" baseline="0" dirty="0"/>
              <a:t> time of reflection.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2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the sign of the cross and say the prayer.  You may also wish to pray for your own intentions.</a:t>
            </a:r>
          </a:p>
          <a:p>
            <a:endParaRPr lang="en-GB" dirty="0"/>
          </a:p>
          <a:p>
            <a:r>
              <a:rPr lang="en-GB" dirty="0"/>
              <a:t>We will be hearing the Word of God. Get</a:t>
            </a:r>
            <a:r>
              <a:rPr lang="en-GB" baseline="0" dirty="0"/>
              <a:t> </a:t>
            </a:r>
            <a:r>
              <a:rPr lang="en-GB" dirty="0"/>
              <a:t>your</a:t>
            </a:r>
            <a:r>
              <a:rPr lang="en-GB" baseline="0" dirty="0"/>
              <a:t> </a:t>
            </a:r>
            <a:r>
              <a:rPr lang="en-GB" dirty="0"/>
              <a:t>Bible</a:t>
            </a:r>
            <a:r>
              <a:rPr lang="en-GB" baseline="0" dirty="0"/>
              <a:t> and</a:t>
            </a:r>
            <a:r>
              <a:rPr lang="en-GB" dirty="0"/>
              <a:t> have it ready at</a:t>
            </a:r>
            <a:r>
              <a:rPr lang="en-GB" baseline="0" dirty="0"/>
              <a:t> </a:t>
            </a:r>
            <a:r>
              <a:rPr lang="en-GB" dirty="0"/>
              <a:t>Matthew 5:1-12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982640"/>
            <a:ext cx="2405063" cy="17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Use the link to watch the news report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9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Read</a:t>
            </a:r>
            <a:r>
              <a:rPr lang="en-GB" baseline="0" dirty="0"/>
              <a:t> and think about these definitions of mercy.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8783">
            <a:off x="4102917" y="2026719"/>
            <a:ext cx="1290988" cy="8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this prayer – or make up your own prayer – about following Jesus’ teaching and being</a:t>
            </a:r>
            <a:r>
              <a:rPr lang="en-GB" baseline="0" dirty="0"/>
              <a:t> merciful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 the name of the Father and of the Son and of the Holy Spirit. Amen.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Choose</a:t>
            </a:r>
            <a:r>
              <a:rPr lang="en-GB" baseline="0" dirty="0"/>
              <a:t> one of these activities to help you consider further what is means to follow Jesus’ words – “Blessed by the merciful…”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3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4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9117B-1405-4997-81DF-D47685487591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D327-AB58-4897-AF71-6D19B63EA53A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F879-CB5E-4D5D-8720-D92DA7AE545E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7957-4685-4AAA-AC15-17027EB8CE3B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2546-CD2F-49E1-B1D0-A834B66B5E2F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5D2-491A-4C11-867A-1AADC7361863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7DB-A260-4317-B84F-54DF88D675D3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32A5-C0DB-45B3-9A28-AA7E7B5E7621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FDAC-91B9-467F-9D59-FECADBF43D47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332A-5D1A-4A68-8DC3-3FC24CFC5B34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A8BF-B3DA-48FF-989E-13589D6975D0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B4EE1E-2631-4416-BD05-4FE45075E299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26JPN4Qh7gs" TargetMode="External"/><Relationship Id="rId4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B9BDB7-2134-468E-9725-B904F4E3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4573744"/>
            <a:ext cx="10702684" cy="1334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A merciful  saint</a:t>
            </a:r>
            <a:br>
              <a:rPr lang="en-US" sz="6000" dirty="0" smtClean="0">
                <a:solidFill>
                  <a:schemeClr val="accent1"/>
                </a:solidFill>
              </a:rPr>
            </a:br>
            <a:r>
              <a:rPr lang="en-US" sz="2700" dirty="0" err="1" smtClean="0">
                <a:solidFill>
                  <a:schemeClr val="accent1"/>
                </a:solidFill>
              </a:rPr>
              <a:t>saint</a:t>
            </a:r>
            <a:r>
              <a:rPr lang="en-US" sz="2700" dirty="0" smtClean="0">
                <a:solidFill>
                  <a:schemeClr val="accent1"/>
                </a:solidFill>
              </a:rPr>
              <a:t> john paul II</a:t>
            </a:r>
            <a:endParaRPr lang="en-US" sz="27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close up of a green field">
            <a:extLst>
              <a:ext uri="{FF2B5EF4-FFF2-40B4-BE49-F238E27FC236}">
                <a16:creationId xmlns:a16="http://schemas.microsoft.com/office/drawing/2014/main" id="{4E312030-0DC2-4F76-9D84-36063902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7" r="1" b="29770"/>
          <a:stretch/>
        </p:blipFill>
        <p:spPr>
          <a:xfrm>
            <a:off x="241300" y="222200"/>
            <a:ext cx="11704320" cy="40739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811" y="4460345"/>
            <a:ext cx="1365105" cy="199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235" y="835492"/>
            <a:ext cx="3386455" cy="402336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GB" sz="4400" dirty="0" smtClean="0"/>
              <a:t>RESPOND : Think again … </a:t>
            </a:r>
          </a:p>
          <a:p>
            <a:endParaRPr lang="en-GB" sz="4400" dirty="0" smtClean="0"/>
          </a:p>
          <a:p>
            <a:r>
              <a:rPr lang="en-GB" sz="4400" dirty="0" smtClean="0"/>
              <a:t>Who </a:t>
            </a:r>
            <a:r>
              <a:rPr lang="en-GB" sz="4400" dirty="0"/>
              <a:t>are these people? </a:t>
            </a:r>
            <a:endParaRPr lang="en-GB" sz="4400" dirty="0" smtClean="0"/>
          </a:p>
          <a:p>
            <a:endParaRPr lang="en-GB" sz="4400" dirty="0"/>
          </a:p>
          <a:p>
            <a:r>
              <a:rPr lang="en-GB" sz="4400" dirty="0"/>
              <a:t>What is happening here? </a:t>
            </a:r>
            <a:endParaRPr lang="en-US" sz="4400" dirty="0"/>
          </a:p>
          <a:p>
            <a:endParaRPr lang="en-US" dirty="0"/>
          </a:p>
        </p:txBody>
      </p:sp>
      <p:sp>
        <p:nvSpPr>
          <p:cNvPr id="7" name="AutoShape 6" descr="Pope John Paul II meeting Mehmet Ali Ağca at Rome's Rebibb…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Pope John Paul II meeting Mehmet Ali Ağca at Rome's Rebibb… | Flick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70693"/>
            <a:ext cx="7463631" cy="57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483" y="4454523"/>
            <a:ext cx="136562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3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21" y="334768"/>
            <a:ext cx="9875520" cy="1356360"/>
          </a:xfrm>
        </p:spPr>
        <p:txBody>
          <a:bodyPr/>
          <a:lstStyle/>
          <a:p>
            <a:r>
              <a:rPr lang="en-GB" dirty="0" smtClean="0"/>
              <a:t>RESPOND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123" y="1965960"/>
            <a:ext cx="4754880" cy="4023360"/>
          </a:xfrm>
        </p:spPr>
        <p:txBody>
          <a:bodyPr/>
          <a:lstStyle/>
          <a:p>
            <a:r>
              <a:rPr lang="en-GB" dirty="0" smtClean="0"/>
              <a:t>At the time </a:t>
            </a:r>
            <a:r>
              <a:rPr lang="en-GB" dirty="0" err="1" smtClean="0"/>
              <a:t>Time</a:t>
            </a:r>
            <a:r>
              <a:rPr lang="en-GB" dirty="0" smtClean="0"/>
              <a:t> magazine reported that during the visit:</a:t>
            </a:r>
          </a:p>
          <a:p>
            <a:pPr algn="ctr"/>
            <a:r>
              <a:rPr lang="en-GB" sz="4000" b="1" dirty="0" smtClean="0"/>
              <a:t>(although) the </a:t>
            </a:r>
            <a:r>
              <a:rPr lang="en-GB" sz="4000" b="1" dirty="0"/>
              <a:t>Pope spoke in whispers, he also meant to proclaim a message to the world.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8241" y="854683"/>
            <a:ext cx="4754880" cy="3214396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/>
              <a:t>What message does that visit send to you today? </a:t>
            </a:r>
          </a:p>
          <a:p>
            <a:endParaRPr lang="en-GB" sz="3200" dirty="0"/>
          </a:p>
          <a:p>
            <a:r>
              <a:rPr lang="en-GB" sz="3200" dirty="0" smtClean="0"/>
              <a:t>What message can that visit send to the world in 2020? </a:t>
            </a:r>
            <a:endParaRPr lang="en-US" sz="3200" dirty="0"/>
          </a:p>
        </p:txBody>
      </p:sp>
      <p:pic>
        <p:nvPicPr>
          <p:cNvPr id="5" name="Picture 8" descr="Pope John Paul II meeting Mehmet Ali Ağca at Rome's Rebibb… | Flick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241" y="4332380"/>
            <a:ext cx="2703682" cy="20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93" y="4588994"/>
            <a:ext cx="136562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3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12" y="541175"/>
            <a:ext cx="9875520" cy="1356360"/>
          </a:xfrm>
        </p:spPr>
        <p:txBody>
          <a:bodyPr>
            <a:normAutofit/>
          </a:bodyPr>
          <a:lstStyle/>
          <a:p>
            <a:r>
              <a:rPr lang="en-GB" sz="5400" dirty="0"/>
              <a:t>RESPOND - Prayer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60" y="2379001"/>
            <a:ext cx="4000487" cy="26684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508" y="4629182"/>
            <a:ext cx="1269688" cy="18591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66680" y="1796273"/>
            <a:ext cx="5354982" cy="410446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GB" sz="2800" dirty="0" smtClean="0"/>
              <a:t>Lord,</a:t>
            </a:r>
          </a:p>
          <a:p>
            <a:pPr marL="45720" indent="0" algn="ctr">
              <a:buNone/>
            </a:pPr>
            <a:r>
              <a:rPr lang="en-GB" sz="2800" dirty="0" smtClean="0"/>
              <a:t>Help us to show mercy to others in the way that you showed mercy to those you met. </a:t>
            </a:r>
          </a:p>
          <a:p>
            <a:pPr marL="45720" indent="0" algn="ctr">
              <a:buNone/>
            </a:pPr>
            <a:r>
              <a:rPr lang="en-GB" sz="2800" dirty="0" smtClean="0"/>
              <a:t>Thank you for the example of St John Paul II so that we may know that forgiveness </a:t>
            </a:r>
            <a:r>
              <a:rPr lang="en-GB" sz="2800" dirty="0"/>
              <a:t>i</a:t>
            </a:r>
            <a:r>
              <a:rPr lang="en-GB" sz="2800" dirty="0" smtClean="0"/>
              <a:t>s possible. </a:t>
            </a:r>
          </a:p>
          <a:p>
            <a:pPr marL="45720" indent="0" algn="ctr">
              <a:buNone/>
            </a:pPr>
            <a:r>
              <a:rPr lang="en-GB" sz="2800" dirty="0" smtClean="0"/>
              <a:t>Amen</a:t>
            </a:r>
          </a:p>
          <a:p>
            <a:pPr marL="4572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240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MISSION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847E44-F5EB-49D1-B727-1375EDB8C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0974" y="914036"/>
            <a:ext cx="5826236" cy="53374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Be an example of forgiveness to others.</a:t>
            </a:r>
          </a:p>
          <a:p>
            <a:pPr marL="4572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Think of those you need to forgive. Pray for them and for you. </a:t>
            </a:r>
          </a:p>
          <a:p>
            <a:pPr marL="4572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Learn about charities that help with reconciliation between individuals and groups – can you support their work? </a:t>
            </a:r>
          </a:p>
          <a:p>
            <a:pPr marL="45720" indent="0">
              <a:buNone/>
            </a:pP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232" y="4558757"/>
            <a:ext cx="1365622" cy="1999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153"/>
          <a:stretch/>
        </p:blipFill>
        <p:spPr>
          <a:xfrm>
            <a:off x="1031083" y="2193132"/>
            <a:ext cx="3626644" cy="29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8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green field">
            <a:extLst>
              <a:ext uri="{FF2B5EF4-FFF2-40B4-BE49-F238E27FC236}">
                <a16:creationId xmlns:a16="http://schemas.microsoft.com/office/drawing/2014/main" id="{4E312030-0DC2-4F76-9D84-36063902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7" r="1" b="2977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3" y="4403338"/>
            <a:ext cx="136562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6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68" y="500129"/>
            <a:ext cx="9875520" cy="1356360"/>
          </a:xfrm>
        </p:spPr>
        <p:txBody>
          <a:bodyPr>
            <a:normAutofit/>
          </a:bodyPr>
          <a:lstStyle/>
          <a:p>
            <a:r>
              <a:rPr lang="en-GB" sz="5400" dirty="0"/>
              <a:t>GATHER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0D6A1-CCF3-4891-B86C-DCFCDB9CB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85" y="1721634"/>
            <a:ext cx="4754880" cy="4023360"/>
          </a:xfrm>
        </p:spPr>
        <p:txBody>
          <a:bodyPr/>
          <a:lstStyle/>
          <a:p>
            <a:pPr marL="45720" indent="0">
              <a:buNone/>
            </a:pPr>
            <a:r>
              <a:rPr lang="en-GB" sz="2800" dirty="0" smtClean="0"/>
              <a:t>Heavenly Father </a:t>
            </a:r>
          </a:p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r>
              <a:rPr lang="en-GB" sz="2800" dirty="0" smtClean="0"/>
              <a:t>Thank you for the example of holy men and woman who show us how to draw near to you. </a:t>
            </a:r>
          </a:p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r>
              <a:rPr lang="en-GB" sz="2800" dirty="0" smtClean="0"/>
              <a:t>Amen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68" y="1856489"/>
            <a:ext cx="4830097" cy="3625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483" y="4454523"/>
            <a:ext cx="136562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235" y="835492"/>
            <a:ext cx="3386455" cy="4023360"/>
          </a:xfrm>
        </p:spPr>
        <p:txBody>
          <a:bodyPr/>
          <a:lstStyle/>
          <a:p>
            <a:r>
              <a:rPr lang="en-GB" sz="4400" dirty="0"/>
              <a:t>Who are these people? </a:t>
            </a:r>
          </a:p>
          <a:p>
            <a:r>
              <a:rPr lang="en-GB" sz="4400" dirty="0"/>
              <a:t>What is happening here? </a:t>
            </a:r>
            <a:endParaRPr lang="en-US" sz="4400" dirty="0"/>
          </a:p>
          <a:p>
            <a:endParaRPr lang="en-US" dirty="0"/>
          </a:p>
        </p:txBody>
      </p:sp>
      <p:sp>
        <p:nvSpPr>
          <p:cNvPr id="7" name="AutoShape 6" descr="Pope John Paul II meeting Mehmet Ali Ağca at Rome's Rebibb…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Pope John Paul II meeting Mehmet Ali Ağca at Rome's Rebibb… | Flick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4" y="384968"/>
            <a:ext cx="7463631" cy="57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483" y="4454523"/>
            <a:ext cx="136562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11" y="310674"/>
            <a:ext cx="9875520" cy="1356360"/>
          </a:xfrm>
        </p:spPr>
        <p:txBody>
          <a:bodyPr>
            <a:normAutofit/>
          </a:bodyPr>
          <a:lstStyle/>
          <a:p>
            <a:r>
              <a:rPr lang="en-GB" sz="5400" dirty="0"/>
              <a:t>LISTEN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95" y="4505797"/>
            <a:ext cx="1365622" cy="1999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911" y="1667034"/>
            <a:ext cx="9805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Karol </a:t>
            </a:r>
            <a:r>
              <a:rPr lang="en-US" sz="2000" dirty="0" err="1"/>
              <a:t>Wojtyła</a:t>
            </a:r>
            <a:r>
              <a:rPr lang="en-GB" sz="2000" dirty="0" smtClean="0"/>
              <a:t> was born in Poland in 1920</a:t>
            </a:r>
          </a:p>
          <a:p>
            <a:endParaRPr lang="en-GB" sz="2000" dirty="0"/>
          </a:p>
          <a:p>
            <a:r>
              <a:rPr lang="en-GB" sz="2000" dirty="0" smtClean="0"/>
              <a:t>He became Pope in 1978, </a:t>
            </a:r>
            <a:r>
              <a:rPr lang="en-GB" sz="2000" dirty="0"/>
              <a:t>took the name John Paul </a:t>
            </a:r>
            <a:r>
              <a:rPr lang="en-GB" sz="2000" dirty="0" smtClean="0"/>
              <a:t>II and was Pope until his death</a:t>
            </a:r>
          </a:p>
          <a:p>
            <a:r>
              <a:rPr lang="en-GB" sz="2000" dirty="0" smtClean="0"/>
              <a:t> in 2005</a:t>
            </a:r>
          </a:p>
          <a:p>
            <a:endParaRPr lang="en-GB" sz="2000" dirty="0"/>
          </a:p>
          <a:p>
            <a:r>
              <a:rPr lang="en-GB" sz="2000" dirty="0"/>
              <a:t>A</a:t>
            </a:r>
            <a:r>
              <a:rPr lang="en-GB" sz="2000" dirty="0" smtClean="0"/>
              <a:t>mong many achievements during his long papacy, John </a:t>
            </a:r>
            <a:r>
              <a:rPr lang="en-GB" sz="2000" dirty="0"/>
              <a:t>Paul II is recognised as </a:t>
            </a:r>
            <a:endParaRPr lang="en-GB" sz="2000" dirty="0" smtClean="0"/>
          </a:p>
          <a:p>
            <a:r>
              <a:rPr lang="en-GB" sz="2000" dirty="0" smtClean="0"/>
              <a:t>helping </a:t>
            </a:r>
            <a:r>
              <a:rPr lang="en-GB" sz="2000" dirty="0"/>
              <a:t>to end </a:t>
            </a:r>
            <a:r>
              <a:rPr lang="en-GB" sz="2000" dirty="0" smtClean="0"/>
              <a:t>Communist rule</a:t>
            </a:r>
            <a:r>
              <a:rPr lang="en-GB" sz="2000" dirty="0"/>
              <a:t> in his </a:t>
            </a:r>
            <a:r>
              <a:rPr lang="en-GB" sz="2000" dirty="0" smtClean="0"/>
              <a:t>native Poland, </a:t>
            </a:r>
            <a:r>
              <a:rPr lang="en-GB" sz="2000" dirty="0"/>
              <a:t>and </a:t>
            </a:r>
            <a:r>
              <a:rPr lang="en-GB" sz="2000" dirty="0" smtClean="0"/>
              <a:t>eventually </a:t>
            </a:r>
            <a:r>
              <a:rPr lang="en-GB" sz="2000" dirty="0"/>
              <a:t>all of </a:t>
            </a:r>
            <a:r>
              <a:rPr lang="en-GB" sz="2000" dirty="0" smtClean="0"/>
              <a:t>Europe. </a:t>
            </a:r>
          </a:p>
          <a:p>
            <a:r>
              <a:rPr lang="en-GB" sz="2000" dirty="0" smtClean="0"/>
              <a:t>He also significantly </a:t>
            </a:r>
            <a:r>
              <a:rPr lang="en-GB" sz="2000" dirty="0"/>
              <a:t>improved the Catholic Church's relations </a:t>
            </a:r>
            <a:r>
              <a:rPr lang="en-GB" sz="2000" dirty="0" smtClean="0"/>
              <a:t> with</a:t>
            </a:r>
            <a:r>
              <a:rPr lang="en-GB" sz="2000" dirty="0"/>
              <a:t> </a:t>
            </a:r>
            <a:r>
              <a:rPr lang="en-GB" sz="2000" dirty="0" smtClean="0"/>
              <a:t>Judaism,</a:t>
            </a:r>
            <a:r>
              <a:rPr lang="en-GB" sz="2000" dirty="0"/>
              <a:t> </a:t>
            </a:r>
            <a:r>
              <a:rPr lang="en-GB" sz="2000" dirty="0" smtClean="0"/>
              <a:t>Islam, </a:t>
            </a:r>
          </a:p>
          <a:p>
            <a:r>
              <a:rPr lang="en-GB" sz="2000" dirty="0" smtClean="0"/>
              <a:t>and </a:t>
            </a:r>
            <a:r>
              <a:rPr lang="en-GB" sz="2000" dirty="0"/>
              <a:t>the </a:t>
            </a:r>
            <a:r>
              <a:rPr lang="en-GB" sz="2000" dirty="0" smtClean="0"/>
              <a:t>Eastern Orthodox Church. He established World </a:t>
            </a:r>
            <a:r>
              <a:rPr lang="en-GB" sz="2000" dirty="0"/>
              <a:t>Y</a:t>
            </a:r>
            <a:r>
              <a:rPr lang="en-GB" sz="2000" dirty="0" smtClean="0"/>
              <a:t>outh </a:t>
            </a:r>
            <a:r>
              <a:rPr lang="en-GB" sz="2000" dirty="0"/>
              <a:t>D</a:t>
            </a:r>
            <a:r>
              <a:rPr lang="en-GB" sz="2000" dirty="0" smtClean="0"/>
              <a:t>ay and is now, among other patronages, the patron saint of young Catholics. 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He was canonised in 2014 and is now St John Paul II. </a:t>
            </a:r>
          </a:p>
          <a:p>
            <a:endParaRPr lang="en-GB" sz="2000" dirty="0"/>
          </a:p>
        </p:txBody>
      </p:sp>
      <p:pic>
        <p:nvPicPr>
          <p:cNvPr id="6" name="Picture 2" descr="Monument, Pope, John Paul Ii, Karol Józef Wojtył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1791" y="203293"/>
            <a:ext cx="3526616" cy="39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911" y="1667034"/>
            <a:ext cx="4754880" cy="4023360"/>
          </a:xfrm>
        </p:spPr>
        <p:txBody>
          <a:bodyPr/>
          <a:lstStyle/>
          <a:p>
            <a:pPr marL="45720" indent="0">
              <a:buNone/>
            </a:pPr>
            <a:r>
              <a:rPr lang="en-GB" sz="3600" dirty="0"/>
              <a:t>One day in </a:t>
            </a:r>
            <a:r>
              <a:rPr lang="en-GB" sz="3600" dirty="0" smtClean="0"/>
              <a:t>1981 something </a:t>
            </a:r>
            <a:r>
              <a:rPr lang="en-GB" sz="3600" dirty="0"/>
              <a:t>extraordinary happened in St Peter’s Square in Rome. </a:t>
            </a:r>
            <a:endParaRPr lang="en-US" sz="36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24488" y="4846320"/>
            <a:ext cx="4754880" cy="4023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invalidUrl="https:///"/>
              </a:rPr>
              <a:t>https</a:t>
            </a:r>
            <a:r>
              <a:rPr lang="en-US" dirty="0" smtClean="0">
                <a:hlinkClick r:id="rId4" invalidUrl="https:///"/>
              </a:rPr>
              <a:t>://</a:t>
            </a:r>
            <a:r>
              <a:rPr lang="en-US" dirty="0" smtClean="0">
                <a:hlinkClick r:id="rId5"/>
              </a:rPr>
              <a:t>News Report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11" y="310674"/>
            <a:ext cx="9875520" cy="1356360"/>
          </a:xfrm>
        </p:spPr>
        <p:txBody>
          <a:bodyPr>
            <a:normAutofit/>
          </a:bodyPr>
          <a:lstStyle/>
          <a:p>
            <a:r>
              <a:rPr lang="en-GB" sz="5400" dirty="0"/>
              <a:t>LISTEN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483" y="4454523"/>
            <a:ext cx="1365622" cy="1999661"/>
          </a:xfrm>
          <a:prstGeom prst="rect">
            <a:avLst/>
          </a:prstGeom>
        </p:spPr>
      </p:pic>
      <p:pic>
        <p:nvPicPr>
          <p:cNvPr id="4098" name="Picture 2" descr="Rome, The Vatican, Italy, St Peter'S Squa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488" y="1785583"/>
            <a:ext cx="4566210" cy="25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910" y="3342971"/>
            <a:ext cx="4754880" cy="2314879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/>
              <a:t>How do you think most people would react if this happened to them? </a:t>
            </a:r>
          </a:p>
          <a:p>
            <a:endParaRPr lang="en-US" sz="3600" dirty="0"/>
          </a:p>
        </p:txBody>
      </p:sp>
      <p:pic>
        <p:nvPicPr>
          <p:cNvPr id="5122" name="Picture 2" descr="Pope John Paul II seconds before being shot by Mehmet Ali … | Flick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391" y="427737"/>
            <a:ext cx="5507786" cy="39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323" y="4588994"/>
            <a:ext cx="136562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From his hospital bed Pope John Paul II asked for all Catholics to pray for Ağca, whom he had “sincerely forgiven.”</a:t>
            </a:r>
          </a:p>
          <a:p>
            <a:endParaRPr lang="en-GB" smtClean="0"/>
          </a:p>
          <a:p>
            <a:r>
              <a:rPr lang="en-GB" smtClean="0"/>
              <a:t>He later visited him in prison where they talked  for 20 minutes and the Pope clasped his hands from time to time.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ope, John Paul, Religion, Church, Faith, Cathol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847" y="341205"/>
            <a:ext cx="4620410" cy="61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5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157" y="3989660"/>
            <a:ext cx="4754880" cy="4023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dirty="0" smtClean="0"/>
              <a:t>In 2000 the Italian president pardoned </a:t>
            </a:r>
            <a:r>
              <a:rPr lang="en-GB" sz="2800" dirty="0" err="1"/>
              <a:t>Ağca</a:t>
            </a:r>
            <a:r>
              <a:rPr lang="en-GB" sz="2800" dirty="0"/>
              <a:t> </a:t>
            </a:r>
            <a:r>
              <a:rPr lang="en-GB" sz="2800" dirty="0" smtClean="0"/>
              <a:t>after the Pope had requested it for several years.  </a:t>
            </a:r>
            <a:endParaRPr lang="en-US" sz="28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147157" y="888603"/>
            <a:ext cx="4754880" cy="4023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dirty="0" smtClean="0"/>
              <a:t>Pope John Paul II said "What </a:t>
            </a:r>
            <a:r>
              <a:rPr lang="en-GB" sz="2800" dirty="0"/>
              <a:t>we talked about will have to remain a secret between him and me</a:t>
            </a:r>
            <a:r>
              <a:rPr lang="en-GB" sz="2800" dirty="0" smtClean="0"/>
              <a:t>,“……. </a:t>
            </a:r>
            <a:r>
              <a:rPr lang="en-GB" sz="2800" dirty="0"/>
              <a:t>"I spoke to him as a brother whom I have pardoned, and who has my complete </a:t>
            </a:r>
            <a:r>
              <a:rPr lang="en-GB" sz="2800"/>
              <a:t>trust</a:t>
            </a:r>
            <a:r>
              <a:rPr lang="en-GB" sz="2800" smtClean="0"/>
              <a:t>.”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323" y="4588994"/>
            <a:ext cx="1365622" cy="1999661"/>
          </a:xfrm>
          <a:prstGeom prst="rect">
            <a:avLst/>
          </a:prstGeom>
        </p:spPr>
      </p:pic>
      <p:pic>
        <p:nvPicPr>
          <p:cNvPr id="1026" name="Picture 2" descr="Cross, Wooden Cross, Symbol, Christianity, Faith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83"/>
          <a:stretch/>
        </p:blipFill>
        <p:spPr bwMode="auto">
          <a:xfrm>
            <a:off x="578498" y="380837"/>
            <a:ext cx="4851918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9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E7C0-903E-40FD-83EF-A248343C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040" y="-63197"/>
            <a:ext cx="8970945" cy="1883356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Respond : What </a:t>
            </a:r>
            <a:r>
              <a:rPr lang="en-GB" sz="5400" dirty="0"/>
              <a:t>is mercy?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323" y="4588994"/>
            <a:ext cx="1365622" cy="1999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8716" y="1425389"/>
            <a:ext cx="103123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Remember:</a:t>
            </a:r>
          </a:p>
          <a:p>
            <a:endParaRPr lang="en-GB" sz="4000" dirty="0" smtClean="0"/>
          </a:p>
          <a:p>
            <a:r>
              <a:rPr lang="en-GB" sz="4000" dirty="0" smtClean="0"/>
              <a:t>Mercy </a:t>
            </a:r>
            <a:r>
              <a:rPr lang="en-GB" sz="4000" dirty="0"/>
              <a:t>is withholding judgement or </a:t>
            </a:r>
          </a:p>
          <a:p>
            <a:r>
              <a:rPr lang="en-GB" sz="4000" dirty="0"/>
              <a:t>punishment that someone deserves.</a:t>
            </a:r>
          </a:p>
          <a:p>
            <a:endParaRPr lang="en-GB" sz="4000" dirty="0"/>
          </a:p>
          <a:p>
            <a:r>
              <a:rPr lang="en-GB" sz="4000" dirty="0"/>
              <a:t>It is showing compassion or forgiveness towards someone </a:t>
            </a:r>
            <a:r>
              <a:rPr lang="en-GB" sz="4000" dirty="0" smtClean="0"/>
              <a:t>whom </a:t>
            </a:r>
            <a:r>
              <a:rPr lang="en-GB" sz="4000" dirty="0"/>
              <a:t>you could punish or harm. </a:t>
            </a:r>
          </a:p>
        </p:txBody>
      </p:sp>
    </p:spTree>
    <p:extLst>
      <p:ext uri="{BB962C8B-B14F-4D97-AF65-F5344CB8AC3E}">
        <p14:creationId xmlns:p14="http://schemas.microsoft.com/office/powerpoint/2010/main" val="7429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8E4D0-782D-4812-BE7D-AE5131FD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15EF7-B9F6-4EB7-AA4F-557BE6AB70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design</Template>
  <TotalTime>0</TotalTime>
  <Words>590</Words>
  <Application>Microsoft Office PowerPoint</Application>
  <PresentationFormat>Widescreen</PresentationFormat>
  <Paragraphs>85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Corbel</vt:lpstr>
      <vt:lpstr>Basis</vt:lpstr>
      <vt:lpstr>A merciful  saint saint john paul II</vt:lpstr>
      <vt:lpstr>GATHER</vt:lpstr>
      <vt:lpstr>PowerPoint Presentation</vt:lpstr>
      <vt:lpstr>LISTEN</vt:lpstr>
      <vt:lpstr>LISTEN</vt:lpstr>
      <vt:lpstr>PowerPoint Presentation</vt:lpstr>
      <vt:lpstr>PowerPoint Presentation</vt:lpstr>
      <vt:lpstr>PowerPoint Presentation</vt:lpstr>
      <vt:lpstr>Respond : What is mercy?  </vt:lpstr>
      <vt:lpstr>PowerPoint Presentation</vt:lpstr>
      <vt:lpstr>RESPOND </vt:lpstr>
      <vt:lpstr>RESPOND - Prayer</vt:lpstr>
      <vt:lpstr>MISSION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be the peacemak FOR SECONDARY SCHOOLS</dc:title>
  <dc:creator/>
  <cp:lastModifiedBy/>
  <cp:revision>9</cp:revision>
  <dcterms:created xsi:type="dcterms:W3CDTF">2020-04-25T10:57:43Z</dcterms:created>
  <dcterms:modified xsi:type="dcterms:W3CDTF">2020-06-09T14:41:33Z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