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28" r:id="rId4"/>
  </p:sldMasterIdLst>
  <p:notesMasterIdLst>
    <p:notesMasterId r:id="rId30"/>
  </p:notesMasterIdLst>
  <p:sldIdLst>
    <p:sldId id="334" r:id="rId5"/>
    <p:sldId id="326" r:id="rId6"/>
    <p:sldId id="294" r:id="rId7"/>
    <p:sldId id="292" r:id="rId8"/>
    <p:sldId id="327" r:id="rId9"/>
    <p:sldId id="340" r:id="rId10"/>
    <p:sldId id="282" r:id="rId11"/>
    <p:sldId id="310" r:id="rId12"/>
    <p:sldId id="328" r:id="rId13"/>
    <p:sldId id="329" r:id="rId14"/>
    <p:sldId id="330" r:id="rId15"/>
    <p:sldId id="336" r:id="rId16"/>
    <p:sldId id="331" r:id="rId17"/>
    <p:sldId id="342" r:id="rId18"/>
    <p:sldId id="318" r:id="rId19"/>
    <p:sldId id="324" r:id="rId20"/>
    <p:sldId id="341" r:id="rId21"/>
    <p:sldId id="347" r:id="rId22"/>
    <p:sldId id="346" r:id="rId23"/>
    <p:sldId id="345" r:id="rId24"/>
    <p:sldId id="319" r:id="rId25"/>
    <p:sldId id="344" r:id="rId26"/>
    <p:sldId id="325" r:id="rId27"/>
    <p:sldId id="343" r:id="rId28"/>
    <p:sldId id="32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5F0955"/>
    <a:srgbClr val="5B1B59"/>
    <a:srgbClr val="C00000"/>
    <a:srgbClr val="0033CC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29" autoAdjust="0"/>
    <p:restoredTop sz="94660"/>
  </p:normalViewPr>
  <p:slideViewPr>
    <p:cSldViewPr snapToGrid="0">
      <p:cViewPr varScale="1">
        <p:scale>
          <a:sx n="39" d="100"/>
          <a:sy n="39" d="100"/>
        </p:scale>
        <p:origin x="3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1890" y="-12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C82E2-3434-4F8F-B24D-E09295921497}" type="datetimeFigureOut">
              <a:rPr lang="en-US" smtClean="0"/>
              <a:t>6/16/2020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93C6C-82EA-4D9D-AA8A-69C85F2EE2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26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47047A-750C-4D90-9D5E-AD5CB7011C73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451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93C6C-82EA-4D9D-AA8A-69C85F2EE2B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78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93C6C-82EA-4D9D-AA8A-69C85F2EE2B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233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93C6C-82EA-4D9D-AA8A-69C85F2EE2B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066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93C6C-82EA-4D9D-AA8A-69C85F2EE2B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851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93C6C-82EA-4D9D-AA8A-69C85F2EE2B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3032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What do you think Pope Francis meant by this?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93C6C-82EA-4D9D-AA8A-69C85F2EE2B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763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93C6C-82EA-4D9D-AA8A-69C85F2EE2B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255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93C6C-82EA-4D9D-AA8A-69C85F2EE2B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6534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93C6C-82EA-4D9D-AA8A-69C85F2EE2B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3277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93C6C-82EA-4D9D-AA8A-69C85F2EE2B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121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93C6C-82EA-4D9D-AA8A-69C85F2EE2B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527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93C6C-82EA-4D9D-AA8A-69C85F2EE2B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2014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What do you think Pope Francis means by this?</a:t>
            </a:r>
          </a:p>
          <a:p>
            <a:r>
              <a:rPr lang="en-GB" dirty="0" smtClean="0"/>
              <a:t>What does ‘liberation’ mean?</a:t>
            </a:r>
          </a:p>
          <a:p>
            <a:r>
              <a:rPr lang="en-GB" dirty="0" smtClean="0"/>
              <a:t>Why ‘must’ we ‘breathe’ it?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93C6C-82EA-4D9D-AA8A-69C85F2EE2B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1347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93C6C-82EA-4D9D-AA8A-69C85F2EE2B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9904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93C6C-82EA-4D9D-AA8A-69C85F2EE2B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8359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93C6C-82EA-4D9D-AA8A-69C85F2EE2B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3408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47047A-750C-4D90-9D5E-AD5CB7011C73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785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47047A-750C-4D90-9D5E-AD5CB7011C73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785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93C6C-82EA-4D9D-AA8A-69C85F2EE2B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283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47047A-750C-4D90-9D5E-AD5CB7011C73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25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47047A-750C-4D90-9D5E-AD5CB7011C73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23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Background music plays automatically; turn down sound if you would prefer.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47047A-750C-4D90-9D5E-AD5CB7011C73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785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47047A-750C-4D90-9D5E-AD5CB7011C73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785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93C6C-82EA-4D9D-AA8A-69C85F2EE2B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920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65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90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74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21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69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89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8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02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35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97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491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751320" y="3496750"/>
            <a:ext cx="5054271" cy="12712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GB" sz="8800" dirty="0">
              <a:solidFill>
                <a:prstClr val="white"/>
              </a:solidFill>
            </a:endParaRPr>
          </a:p>
        </p:txBody>
      </p:sp>
      <p:pic>
        <p:nvPicPr>
          <p:cNvPr id="8" name="Picture 2" descr="Christ Faith Sermon On The Mount - Free image on Pixab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" b="30"/>
          <a:stretch>
            <a:fillRect/>
          </a:stretch>
        </p:blipFill>
        <p:spPr bwMode="auto">
          <a:xfrm>
            <a:off x="324792" y="325941"/>
            <a:ext cx="11480799" cy="5019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51FA27B-16AA-4154-956B-2F5B7A92BE7D}"/>
              </a:ext>
            </a:extLst>
          </p:cNvPr>
          <p:cNvSpPr txBox="1">
            <a:spLocks/>
          </p:cNvSpPr>
          <p:nvPr/>
        </p:nvSpPr>
        <p:spPr>
          <a:xfrm>
            <a:off x="153796" y="5518896"/>
            <a:ext cx="10841730" cy="11407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spc="-150">
                <a:solidFill>
                  <a:schemeClr val="bg1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>
              <a:defRPr/>
            </a:pPr>
            <a:r>
              <a:rPr lang="en-GB" sz="5400" b="0" dirty="0" smtClean="0">
                <a:solidFill>
                  <a:srgbClr val="FFFFFF"/>
                </a:solidFill>
              </a:rPr>
              <a:t>The Beatitudes - Blessed are those who hunger and thirst for Righteousness.</a:t>
            </a:r>
            <a:endParaRPr lang="en-GB" sz="5400" b="0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23605" y="6041573"/>
            <a:ext cx="62824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200" dirty="0">
                <a:solidFill>
                  <a:srgbClr val="FFFF00"/>
                </a:solidFill>
              </a:rPr>
              <a:t>								</a:t>
            </a:r>
            <a:r>
              <a:rPr lang="en-GB" sz="2400" dirty="0">
                <a:solidFill>
                  <a:srgbClr val="FFFF00"/>
                </a:solidFill>
              </a:rPr>
              <a:t>Matthew 5: 1 - 12</a:t>
            </a:r>
            <a:r>
              <a:rPr lang="en-GB" sz="2000" dirty="0">
                <a:solidFill>
                  <a:srgbClr val="FFFF00"/>
                </a:solidFill>
              </a:rPr>
              <a:t> </a:t>
            </a:r>
            <a:endParaRPr lang="en-GB" sz="2800" dirty="0">
              <a:solidFill>
                <a:srgbClr val="FFFF00"/>
              </a:solidFill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926" y="5379196"/>
            <a:ext cx="991878" cy="14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his Is Not Goodbye (Sidewalk Prophets) - Instrumental (320 kbps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6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95119" y="4588950"/>
            <a:ext cx="5054271" cy="12712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GB" sz="9600" dirty="0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135" y="4588950"/>
            <a:ext cx="1378247" cy="201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ross, Heart, Jesus, Christ, Symbol, Christian Fait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200" y="215901"/>
            <a:ext cx="11772900" cy="638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701099" y="1517125"/>
            <a:ext cx="379817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To ‘be righteous’ means to be...  </a:t>
            </a:r>
          </a:p>
        </p:txBody>
      </p:sp>
    </p:spTree>
    <p:extLst>
      <p:ext uri="{BB962C8B-B14F-4D97-AF65-F5344CB8AC3E}">
        <p14:creationId xmlns:p14="http://schemas.microsoft.com/office/powerpoint/2010/main" val="325731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95119" y="4588950"/>
            <a:ext cx="5054271" cy="12712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GB" sz="9600" dirty="0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135" y="4588950"/>
            <a:ext cx="1378247" cy="201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ross, Heart, Jesus, Christ, Symbol, Christian Fait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200" y="215901"/>
            <a:ext cx="11772900" cy="638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croll, Roll, Papyrus, Paper, Parchment, Writ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390" y="19355"/>
            <a:ext cx="3606801" cy="199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croll, Roll, Papyrus, Paper, Parchment, Writ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286" y="1611651"/>
            <a:ext cx="3606801" cy="199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croll, Roll, Papyrus, Paper, Parchment, Writ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292" y="3250861"/>
            <a:ext cx="3606801" cy="199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croll, Roll, Papyrus, Paper, Parchment, Writ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550" y="4843157"/>
            <a:ext cx="3606801" cy="199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61201" y="407134"/>
            <a:ext cx="3493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bg2">
                    <a:lumMod val="75000"/>
                  </a:schemeClr>
                </a:solidFill>
              </a:rPr>
              <a:t>Morally Right/ Just</a:t>
            </a:r>
            <a:endParaRPr lang="en-US" sz="3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96292" y="1993494"/>
            <a:ext cx="2624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bg2">
                    <a:lumMod val="75000"/>
                  </a:schemeClr>
                </a:solidFill>
              </a:rPr>
              <a:t>Doing the right thing</a:t>
            </a:r>
            <a:endParaRPr lang="en-US" sz="3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99372" y="3921091"/>
            <a:ext cx="1890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bg2">
                    <a:lumMod val="75000"/>
                  </a:schemeClr>
                </a:solidFill>
              </a:rPr>
              <a:t>Good</a:t>
            </a:r>
            <a:endParaRPr lang="en-US" sz="3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82241" y="5517104"/>
            <a:ext cx="1895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bg2">
                    <a:lumMod val="75000"/>
                  </a:schemeClr>
                </a:solidFill>
              </a:rPr>
              <a:t>Virtuous</a:t>
            </a:r>
            <a:endParaRPr lang="en-US" sz="36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2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95119" y="4588950"/>
            <a:ext cx="5054271" cy="12712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GB" sz="9600" dirty="0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135" y="4588950"/>
            <a:ext cx="1378247" cy="201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ross, Heart, Jesus, Christ, Symbol, Christian Fait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200" y="215901"/>
            <a:ext cx="11772900" cy="638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croll, Roll, Papyrus, Paper, Parchment, Writ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390" y="19355"/>
            <a:ext cx="3606801" cy="199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croll, Roll, Papyrus, Paper, Parchment, Writ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286" y="1611651"/>
            <a:ext cx="3606801" cy="199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croll, Roll, Papyrus, Paper, Parchment, Writ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292" y="3250861"/>
            <a:ext cx="3606801" cy="199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croll, Roll, Papyrus, Paper, Parchment, Writ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550" y="4843157"/>
            <a:ext cx="3606801" cy="199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55485" y="409903"/>
            <a:ext cx="22491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chemeClr val="bg2">
                    <a:lumMod val="75000"/>
                  </a:schemeClr>
                </a:solidFill>
              </a:rPr>
              <a:t>Upright/ </a:t>
            </a:r>
          </a:p>
          <a:p>
            <a:r>
              <a:rPr lang="en-GB" sz="3600" b="1" dirty="0" smtClean="0">
                <a:solidFill>
                  <a:schemeClr val="bg2">
                    <a:lumMod val="75000"/>
                  </a:schemeClr>
                </a:solidFill>
              </a:rPr>
              <a:t>Upstanding</a:t>
            </a:r>
            <a:endParaRPr lang="en-US" sz="3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67550" y="2283739"/>
            <a:ext cx="2356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bg2">
                    <a:lumMod val="75000"/>
                  </a:schemeClr>
                </a:solidFill>
              </a:rPr>
              <a:t>Decent</a:t>
            </a:r>
            <a:endParaRPr lang="en-US" sz="3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75299" y="3916861"/>
            <a:ext cx="2377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bg2">
                    <a:lumMod val="75000"/>
                  </a:schemeClr>
                </a:solidFill>
              </a:rPr>
              <a:t>Worthy</a:t>
            </a:r>
            <a:endParaRPr lang="en-US" sz="3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49167" y="5537062"/>
            <a:ext cx="1803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bg2">
                    <a:lumMod val="75000"/>
                  </a:schemeClr>
                </a:solidFill>
              </a:rPr>
              <a:t>Ethical</a:t>
            </a:r>
            <a:endParaRPr lang="en-US" sz="36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08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95119" y="4588950"/>
            <a:ext cx="5054271" cy="12712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GB" sz="9600" dirty="0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135" y="4588950"/>
            <a:ext cx="1378247" cy="201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ross, Heart, Jesus, Christ, Symbol, Christian Fait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200" y="215901"/>
            <a:ext cx="11772900" cy="638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89650" y="1526397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54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Which picture do you think best  </a:t>
            </a:r>
            <a:r>
              <a:rPr lang="en-GB" sz="5400" dirty="0" smtClean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shows </a:t>
            </a:r>
            <a:r>
              <a:rPr lang="en-GB" sz="54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ways of </a:t>
            </a:r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‘being </a:t>
            </a:r>
            <a:r>
              <a:rPr lang="en-GB" sz="5400" dirty="0" smtClean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righteous’?</a:t>
            </a:r>
            <a:endParaRPr lang="en-GB" sz="54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GB" sz="54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Take a moment to think... </a:t>
            </a:r>
          </a:p>
        </p:txBody>
      </p:sp>
    </p:spTree>
    <p:extLst>
      <p:ext uri="{BB962C8B-B14F-4D97-AF65-F5344CB8AC3E}">
        <p14:creationId xmlns:p14="http://schemas.microsoft.com/office/powerpoint/2010/main" val="69490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95119" y="4588950"/>
            <a:ext cx="5054271" cy="12712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GB" sz="9600" dirty="0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pic>
        <p:nvPicPr>
          <p:cNvPr id="9" name="Picture 4" descr="Siblings, Brother, Sister, Children, Girl, Boy, Peop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51724" y="215063"/>
            <a:ext cx="5848525" cy="3337808"/>
          </a:xfrm>
          <a:prstGeom prst="rect">
            <a:avLst/>
          </a:prstGeom>
          <a:noFill/>
          <a:ln w="508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erson showing both hands with make a change note and coin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4480" y="3456662"/>
            <a:ext cx="5914948" cy="3199178"/>
          </a:xfrm>
          <a:prstGeom prst="rect">
            <a:avLst/>
          </a:prstGeom>
          <a:noFill/>
          <a:ln w="508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igration, Integration, Migrants, Merge, Immigran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120" y="3453565"/>
            <a:ext cx="5848129" cy="320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eace, Graffiti, Street Art,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9" y="215063"/>
            <a:ext cx="5848129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2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3916" y="255944"/>
            <a:ext cx="5780631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solidFill>
                  <a:srgbClr val="7030A0"/>
                </a:solidFill>
              </a:rPr>
              <a:t>“Humanity </a:t>
            </a:r>
            <a:r>
              <a:rPr lang="en-GB" sz="4800" b="1" dirty="0">
                <a:solidFill>
                  <a:srgbClr val="7030A0"/>
                </a:solidFill>
              </a:rPr>
              <a:t>needs justice, peace and love and we can have this only by returning with our hearts towards God who is the source of all this</a:t>
            </a:r>
            <a:r>
              <a:rPr lang="en-GB" sz="4800" b="1" dirty="0" smtClean="0">
                <a:solidFill>
                  <a:srgbClr val="7030A0"/>
                </a:solidFill>
              </a:rPr>
              <a:t>.”</a:t>
            </a:r>
          </a:p>
          <a:p>
            <a:pPr algn="ctr"/>
            <a:endParaRPr lang="en-GB" sz="4400" b="1" dirty="0">
              <a:solidFill>
                <a:srgbClr val="C00000"/>
              </a:solidFill>
              <a:latin typeface="Candara" panose="020E0502030303020204" pitchFamily="34" charset="0"/>
            </a:endParaRPr>
          </a:p>
          <a:p>
            <a:pPr algn="ctr"/>
            <a:r>
              <a:rPr lang="en-GB" sz="4400" dirty="0" smtClean="0">
                <a:solidFill>
                  <a:srgbClr val="5F0955"/>
                </a:solidFill>
                <a:latin typeface="Candara" panose="020E0502030303020204" pitchFamily="34" charset="0"/>
              </a:rPr>
              <a:t>Pope Francis</a:t>
            </a:r>
            <a:endParaRPr lang="en-GB" sz="4400" dirty="0">
              <a:solidFill>
                <a:srgbClr val="5F0955"/>
              </a:solidFill>
              <a:latin typeface="Candara" panose="020E0502030303020204" pitchFamily="34" charset="0"/>
            </a:endParaRPr>
          </a:p>
        </p:txBody>
      </p:sp>
      <p:pic>
        <p:nvPicPr>
          <p:cNvPr id="1026" name="Picture 2" descr="File:Pope Francis Korea Haemi Castle 19.jpg - Wikimedia Comm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097" y="0"/>
            <a:ext cx="5175903" cy="6858000"/>
          </a:xfrm>
          <a:prstGeom prst="rect">
            <a:avLst/>
          </a:prstGeom>
          <a:noFill/>
          <a:ln w="508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69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95119" y="4588950"/>
            <a:ext cx="5054271" cy="12712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GB" sz="9600" dirty="0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pic>
        <p:nvPicPr>
          <p:cNvPr id="9" name="Picture 2" descr="Christ Faith Sermon On The Mount - Free image on Pixa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36" y="220605"/>
            <a:ext cx="11704320" cy="640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87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Bible, Religion, Christianity, Gosp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53" y="250802"/>
            <a:ext cx="11665529" cy="63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95119" y="4588950"/>
            <a:ext cx="5054271" cy="12712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GB" sz="9600" dirty="0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135" y="4588950"/>
            <a:ext cx="1378247" cy="201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croll, Roll, Papyrus, Paper, Parchment, Writ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53" y="4306786"/>
            <a:ext cx="4622801" cy="255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85154" y="4956556"/>
            <a:ext cx="32565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chemeClr val="bg2">
                    <a:lumMod val="75000"/>
                  </a:schemeClr>
                </a:solidFill>
              </a:rPr>
              <a:t>Respond: </a:t>
            </a:r>
            <a:r>
              <a:rPr lang="en-GB" sz="3200" dirty="0">
                <a:solidFill>
                  <a:schemeClr val="bg2">
                    <a:lumMod val="75000"/>
                  </a:schemeClr>
                </a:solidFill>
              </a:rPr>
              <a:t>Hunger for Righteousness</a:t>
            </a:r>
            <a:endParaRPr lang="en-US" sz="3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68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95119" y="4588950"/>
            <a:ext cx="5054271" cy="12712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GB" sz="9600" dirty="0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Cross, Heart, Jesus, Christ, Symbol, Christian Fait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8992" y="202034"/>
            <a:ext cx="11711709" cy="641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278307" y="1514226"/>
            <a:ext cx="405347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6000" dirty="0">
                <a:latin typeface="Candara" panose="020E0502030303020204" pitchFamily="34" charset="0"/>
              </a:rPr>
              <a:t>How can we show that we are </a:t>
            </a:r>
            <a:r>
              <a:rPr lang="en-GB" sz="6000" dirty="0">
                <a:solidFill>
                  <a:schemeClr val="bg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Righteous?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5" y="5000389"/>
            <a:ext cx="1101576" cy="161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06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95119" y="4588950"/>
            <a:ext cx="5054271" cy="12712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GB" sz="9600" dirty="0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Scroll, Roll, Papyrus, Paper, Parchment, Wri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75" y="101600"/>
            <a:ext cx="11480801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67424B5-A6AE-41CC-99AC-2C3E4C6B8CBB}"/>
              </a:ext>
            </a:extLst>
          </p:cNvPr>
          <p:cNvSpPr txBox="1">
            <a:spLocks/>
          </p:cNvSpPr>
          <p:nvPr/>
        </p:nvSpPr>
        <p:spPr>
          <a:xfrm>
            <a:off x="1005837" y="541020"/>
            <a:ext cx="10358120" cy="13563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7200" smtClean="0">
                <a:latin typeface="Candara" panose="020E0502030303020204" pitchFamily="34" charset="0"/>
              </a:rPr>
              <a:t> ‘</a:t>
            </a:r>
            <a:r>
              <a:rPr lang="en-GB" sz="6600" smtClean="0">
                <a:latin typeface="Candara" panose="020E0502030303020204" pitchFamily="34" charset="0"/>
              </a:rPr>
              <a:t>Blessed are the righteous’</a:t>
            </a:r>
            <a:endParaRPr lang="en-GB" sz="6600" dirty="0">
              <a:latin typeface="Candara" panose="020E0502030303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9527" y="2367171"/>
            <a:ext cx="1112058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Font typeface="Corbel" pitchFamily="34" charset="0"/>
              <a:buNone/>
            </a:pPr>
            <a:r>
              <a:rPr lang="en-GB" sz="4000" dirty="0">
                <a:latin typeface="Candara" panose="020E0502030303020204" pitchFamily="34" charset="0"/>
              </a:rPr>
              <a:t>Try to hunger and thirst for </a:t>
            </a:r>
            <a:r>
              <a:rPr lang="en-GB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Righteousness</a:t>
            </a:r>
            <a:r>
              <a:rPr lang="en-GB" sz="4000" dirty="0">
                <a:solidFill>
                  <a:srgbClr val="0000FF"/>
                </a:solidFill>
                <a:latin typeface="Candara" panose="020E0502030303020204" pitchFamily="34" charset="0"/>
              </a:rPr>
              <a:t> </a:t>
            </a:r>
            <a:r>
              <a:rPr lang="en-GB" sz="4000" dirty="0">
                <a:latin typeface="Candara" panose="020E0502030303020204" pitchFamily="34" charset="0"/>
              </a:rPr>
              <a:t>by:</a:t>
            </a:r>
          </a:p>
          <a:p>
            <a:pPr marL="617220" indent="-571500">
              <a:buFont typeface="Arial" panose="020B0604020202020204" pitchFamily="34" charset="0"/>
              <a:buChar char="•"/>
            </a:pPr>
            <a:r>
              <a:rPr lang="en-GB" sz="4000" dirty="0">
                <a:latin typeface="Candara" panose="020E0502030303020204" pitchFamily="34" charset="0"/>
              </a:rPr>
              <a:t>Doing the right thing in school and at home</a:t>
            </a:r>
          </a:p>
          <a:p>
            <a:pPr marL="617220" indent="-571500">
              <a:buFont typeface="Arial" panose="020B0604020202020204" pitchFamily="34" charset="0"/>
              <a:buChar char="•"/>
            </a:pPr>
            <a:r>
              <a:rPr lang="en-GB" sz="4000" dirty="0">
                <a:latin typeface="Candara" panose="020E0502030303020204" pitchFamily="34" charset="0"/>
              </a:rPr>
              <a:t>Making good choices</a:t>
            </a:r>
          </a:p>
          <a:p>
            <a:pPr marL="617220" indent="-571500">
              <a:buFont typeface="Arial" panose="020B0604020202020204" pitchFamily="34" charset="0"/>
              <a:buChar char="•"/>
            </a:pPr>
            <a:r>
              <a:rPr lang="en-GB" sz="4000" dirty="0">
                <a:latin typeface="Candara" panose="020E0502030303020204" pitchFamily="34" charset="0"/>
              </a:rPr>
              <a:t>Doing good deeds at home, school and in the community.</a:t>
            </a:r>
          </a:p>
          <a:p>
            <a:pPr marL="617220" indent="-571500">
              <a:buFont typeface="Arial" panose="020B0604020202020204" pitchFamily="34" charset="0"/>
              <a:buChar char="•"/>
            </a:pPr>
            <a:r>
              <a:rPr lang="en-GB" sz="4000" dirty="0">
                <a:latin typeface="Candara" panose="020E0502030303020204" pitchFamily="34" charset="0"/>
              </a:rPr>
              <a:t>Showing kindness and compassion for those </a:t>
            </a:r>
          </a:p>
          <a:p>
            <a:pPr marL="45720"/>
            <a:r>
              <a:rPr lang="en-GB" sz="4000" dirty="0">
                <a:latin typeface="Candara" panose="020E0502030303020204" pitchFamily="34" charset="0"/>
              </a:rPr>
              <a:t>that are lonely, sad or in need of a friend.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9321" y="5224589"/>
            <a:ext cx="1101576" cy="161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70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Bible, Religion, Christianity, Gosp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53" y="249382"/>
            <a:ext cx="11665529" cy="63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95119" y="4588950"/>
            <a:ext cx="5054271" cy="12712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GB" sz="9600" dirty="0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135" y="4588950"/>
            <a:ext cx="1378247" cy="201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croll, Roll, Papyrus, Paper, Parchment, Writ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53" y="4306786"/>
            <a:ext cx="4622801" cy="255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6003" y="4997020"/>
            <a:ext cx="3746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2">
                    <a:lumMod val="75000"/>
                  </a:schemeClr>
                </a:solidFill>
              </a:rPr>
              <a:t>Gather: Hunger for Righteousness</a:t>
            </a:r>
            <a:endParaRPr lang="en-US" sz="36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30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95119" y="4588950"/>
            <a:ext cx="5054271" cy="12712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GB" sz="9600" dirty="0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Scroll, Roll, Papyrus, Paper, Parchment, Wri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75" y="-33674"/>
            <a:ext cx="11480801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67424B5-A6AE-41CC-99AC-2C3E4C6B8CBB}"/>
              </a:ext>
            </a:extLst>
          </p:cNvPr>
          <p:cNvSpPr txBox="1">
            <a:spLocks/>
          </p:cNvSpPr>
          <p:nvPr/>
        </p:nvSpPr>
        <p:spPr>
          <a:xfrm>
            <a:off x="765691" y="107672"/>
            <a:ext cx="10358120" cy="13563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7200" dirty="0" smtClean="0">
                <a:latin typeface="Candara" panose="020E0502030303020204" pitchFamily="34" charset="0"/>
              </a:rPr>
              <a:t> ‘</a:t>
            </a:r>
            <a:r>
              <a:rPr lang="en-GB" sz="6600" dirty="0" smtClean="0">
                <a:latin typeface="Candara" panose="020E0502030303020204" pitchFamily="34" charset="0"/>
              </a:rPr>
              <a:t>Blessed are the righteous’</a:t>
            </a:r>
            <a:endParaRPr lang="en-GB" sz="6600" dirty="0">
              <a:latin typeface="Candara" panose="020E0502030303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9891" y="2201526"/>
            <a:ext cx="1064130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Font typeface="Corbel" pitchFamily="34" charset="0"/>
              <a:buNone/>
            </a:pPr>
            <a:r>
              <a:rPr lang="en-GB" sz="4000" dirty="0">
                <a:latin typeface="Candara" panose="020E0502030303020204" pitchFamily="34" charset="0"/>
              </a:rPr>
              <a:t>Try to hunger and thirst for </a:t>
            </a:r>
            <a:r>
              <a:rPr lang="en-GB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Righteousness</a:t>
            </a:r>
            <a:r>
              <a:rPr lang="en-GB" sz="4000" dirty="0">
                <a:solidFill>
                  <a:srgbClr val="0000FF"/>
                </a:solidFill>
                <a:latin typeface="Candara" panose="020E0502030303020204" pitchFamily="34" charset="0"/>
              </a:rPr>
              <a:t> </a:t>
            </a:r>
            <a:r>
              <a:rPr lang="en-GB" sz="4000" dirty="0">
                <a:latin typeface="Candara" panose="020E0502030303020204" pitchFamily="34" charset="0"/>
              </a:rPr>
              <a:t>by:</a:t>
            </a:r>
          </a:p>
          <a:p>
            <a:pPr marL="617220" indent="-571500">
              <a:buFont typeface="Arial" panose="020B0604020202020204" pitchFamily="34" charset="0"/>
              <a:buChar char="•"/>
            </a:pPr>
            <a:r>
              <a:rPr lang="en-GB" sz="4000" dirty="0">
                <a:latin typeface="Candara" panose="020E0502030303020204" pitchFamily="34" charset="0"/>
              </a:rPr>
              <a:t>Showing compassion for our sisters and </a:t>
            </a:r>
            <a:r>
              <a:rPr lang="en-GB" sz="4000" dirty="0" smtClean="0">
                <a:latin typeface="Candara" panose="020E0502030303020204" pitchFamily="34" charset="0"/>
              </a:rPr>
              <a:t>brothers</a:t>
            </a:r>
            <a:r>
              <a:rPr lang="en-GB" sz="4000" dirty="0">
                <a:latin typeface="Candara" panose="020E0502030303020204" pitchFamily="34" charset="0"/>
              </a:rPr>
              <a:t> </a:t>
            </a:r>
            <a:r>
              <a:rPr lang="en-GB" sz="4000" dirty="0" smtClean="0">
                <a:latin typeface="Candara" panose="020E0502030303020204" pitchFamily="34" charset="0"/>
              </a:rPr>
              <a:t>around </a:t>
            </a:r>
            <a:r>
              <a:rPr lang="en-GB" sz="4000" dirty="0">
                <a:latin typeface="Candara" panose="020E0502030303020204" pitchFamily="34" charset="0"/>
              </a:rPr>
              <a:t>the world, who are in need of our help.</a:t>
            </a:r>
          </a:p>
          <a:p>
            <a:pPr marL="617220" indent="-571500">
              <a:buFont typeface="Arial" panose="020B0604020202020204" pitchFamily="34" charset="0"/>
              <a:buChar char="•"/>
            </a:pPr>
            <a:r>
              <a:rPr lang="en-GB" sz="4000" dirty="0">
                <a:latin typeface="Candara" panose="020E0502030303020204" pitchFamily="34" charset="0"/>
              </a:rPr>
              <a:t>Taking care of God’s creation, at home and further afield. </a:t>
            </a:r>
          </a:p>
          <a:p>
            <a:pPr marL="617220" indent="-571500">
              <a:buFont typeface="Arial" panose="020B0604020202020204" pitchFamily="34" charset="0"/>
              <a:buChar char="•"/>
            </a:pPr>
            <a:r>
              <a:rPr lang="en-GB" sz="4000" dirty="0">
                <a:latin typeface="Candara" panose="020E0502030303020204" pitchFamily="34" charset="0"/>
              </a:rPr>
              <a:t>Living more simply, not always wanting more. 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0424" y="5224589"/>
            <a:ext cx="1101576" cy="161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4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800" y="505122"/>
            <a:ext cx="65151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solidFill>
                  <a:srgbClr val="7030A0"/>
                </a:solidFill>
              </a:rPr>
              <a:t>“To </a:t>
            </a:r>
            <a:r>
              <a:rPr lang="en-GB" sz="4800" b="1" dirty="0">
                <a:solidFill>
                  <a:srgbClr val="7030A0"/>
                </a:solidFill>
              </a:rPr>
              <a:t>all people of good will who are working for social justice: never tire of working for a more just world, marked by </a:t>
            </a:r>
            <a:r>
              <a:rPr lang="en-GB" sz="4800" b="1" dirty="0" smtClean="0">
                <a:solidFill>
                  <a:srgbClr val="7030A0"/>
                </a:solidFill>
              </a:rPr>
              <a:t>greater solidarity!”</a:t>
            </a:r>
          </a:p>
          <a:p>
            <a:pPr algn="ctr"/>
            <a:r>
              <a:rPr lang="en-GB" sz="4400" dirty="0" smtClean="0">
                <a:solidFill>
                  <a:srgbClr val="5B1B59"/>
                </a:solidFill>
                <a:latin typeface="Candara" panose="020E0502030303020204" pitchFamily="34" charset="0"/>
              </a:rPr>
              <a:t>Pope Francis</a:t>
            </a:r>
            <a:endParaRPr lang="en-GB" sz="4400" dirty="0">
              <a:solidFill>
                <a:srgbClr val="5B1B59"/>
              </a:solidFill>
              <a:latin typeface="Candara" panose="020E0502030303020204" pitchFamily="34" charset="0"/>
            </a:endParaRPr>
          </a:p>
        </p:txBody>
      </p:sp>
      <p:pic>
        <p:nvPicPr>
          <p:cNvPr id="1026" name="Picture 2" descr="File:Pope Francis Korea Haemi Castle 19.jpg - Wikimedia Comm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097" y="0"/>
            <a:ext cx="5175903" cy="6858000"/>
          </a:xfrm>
          <a:prstGeom prst="rect">
            <a:avLst/>
          </a:prstGeom>
          <a:noFill/>
          <a:ln w="508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30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95119" y="4588950"/>
            <a:ext cx="5054271" cy="12712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GB" sz="9600" dirty="0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Scroll, Roll, Papyrus, Paper, Parchment, Wri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72" y="1031549"/>
            <a:ext cx="11506201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0728" y="2400806"/>
            <a:ext cx="74352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GB" sz="2200" dirty="0"/>
              <a:t>Breathe in me, O Holy Spirit, that my thoughts may all be holy.</a:t>
            </a:r>
          </a:p>
          <a:p>
            <a:pPr fontAlgn="base">
              <a:lnSpc>
                <a:spcPct val="150000"/>
              </a:lnSpc>
            </a:pPr>
            <a:r>
              <a:rPr lang="en-GB" sz="2200" dirty="0"/>
              <a:t>Act in me, O Holy Spirit, that my work too, may be holy.</a:t>
            </a:r>
          </a:p>
          <a:p>
            <a:pPr fontAlgn="base">
              <a:lnSpc>
                <a:spcPct val="150000"/>
              </a:lnSpc>
            </a:pPr>
            <a:r>
              <a:rPr lang="en-GB" sz="2200" dirty="0"/>
              <a:t>Draw my heart, O Holy Spirit, that I love but what is holy.</a:t>
            </a:r>
          </a:p>
          <a:p>
            <a:pPr fontAlgn="base">
              <a:lnSpc>
                <a:spcPct val="150000"/>
              </a:lnSpc>
            </a:pPr>
            <a:r>
              <a:rPr lang="en-GB" sz="2200" dirty="0"/>
              <a:t>Strengthen me, O Holy Spirit, to defend all that is holy.</a:t>
            </a:r>
          </a:p>
          <a:p>
            <a:pPr fontAlgn="base">
              <a:lnSpc>
                <a:spcPct val="150000"/>
              </a:lnSpc>
            </a:pPr>
            <a:r>
              <a:rPr lang="en-GB" sz="2200" dirty="0"/>
              <a:t>Guard me, then, O Holy ‘Spirit, that I always may be holy.</a:t>
            </a:r>
          </a:p>
          <a:p>
            <a:pPr fontAlgn="base">
              <a:lnSpc>
                <a:spcPct val="150000"/>
              </a:lnSpc>
            </a:pPr>
            <a:r>
              <a:rPr lang="en-GB" sz="2200" dirty="0"/>
              <a:t>Amen.</a:t>
            </a:r>
          </a:p>
          <a:p>
            <a:pPr fontAlgn="base"/>
            <a:r>
              <a:rPr lang="en-GB" sz="2200" dirty="0"/>
              <a:t>											— St. Augustine</a:t>
            </a:r>
          </a:p>
        </p:txBody>
      </p:sp>
      <p:pic>
        <p:nvPicPr>
          <p:cNvPr id="5" name="Picture 2" descr="Christian, Christianity, Religion, Religious, Fai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175" y="2552870"/>
            <a:ext cx="2645886" cy="330735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16812" y="371653"/>
            <a:ext cx="56925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Candara" panose="020E0502030303020204" pitchFamily="34" charset="0"/>
              </a:rPr>
              <a:t>Respond - Prayer</a:t>
            </a:r>
            <a:endParaRPr lang="en-US" sz="6000" dirty="0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100" y="258738"/>
            <a:ext cx="787400" cy="115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39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Bible, Religion, Christianity, Gosp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53" y="249382"/>
            <a:ext cx="11665529" cy="63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95119" y="4588950"/>
            <a:ext cx="5054271" cy="12712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GB" sz="9600" dirty="0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135" y="4588950"/>
            <a:ext cx="1378247" cy="201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croll, Roll, Papyrus, Paper, Parchment, Writ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53" y="4321578"/>
            <a:ext cx="4622801" cy="255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03946" y="5058576"/>
            <a:ext cx="33506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chemeClr val="bg2">
                    <a:lumMod val="75000"/>
                  </a:schemeClr>
                </a:solidFill>
              </a:rPr>
              <a:t>Mission: </a:t>
            </a:r>
            <a:r>
              <a:rPr lang="en-GB" sz="3200" dirty="0">
                <a:solidFill>
                  <a:schemeClr val="bg2">
                    <a:lumMod val="75000"/>
                  </a:schemeClr>
                </a:solidFill>
              </a:rPr>
              <a:t>Hunger for Righteousness</a:t>
            </a:r>
            <a:endParaRPr lang="en-US" sz="3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57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95119" y="4588950"/>
            <a:ext cx="5054271" cy="12712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GB" sz="9600" dirty="0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67424B5-A6AE-41CC-99AC-2C3E4C6B8CBB}"/>
              </a:ext>
            </a:extLst>
          </p:cNvPr>
          <p:cNvSpPr txBox="1">
            <a:spLocks/>
          </p:cNvSpPr>
          <p:nvPr/>
        </p:nvSpPr>
        <p:spPr>
          <a:xfrm>
            <a:off x="803276" y="-239314"/>
            <a:ext cx="10358120" cy="13563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7200" dirty="0" smtClean="0">
                <a:latin typeface="Candara" panose="020E0502030303020204" pitchFamily="34" charset="0"/>
              </a:rPr>
              <a:t> Mission</a:t>
            </a:r>
            <a:endParaRPr lang="en-GB" sz="7200" dirty="0">
              <a:latin typeface="Candara" panose="020E0502030303020204" pitchFamily="34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100" y="258738"/>
            <a:ext cx="787400" cy="115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7170" y="1128476"/>
            <a:ext cx="1153033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How can you do the right thing today?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 smtClean="0"/>
              <a:t>Create a list of acts of kindness that you can then turn into actions in school and at home.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 smtClean="0"/>
              <a:t>Research different charities, locally, nationally and internationally that aim to help people – Then think about ways you can get involved to support their work.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 smtClean="0"/>
              <a:t>Think about someone who is lonely and how you can bring a smile to them today.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 smtClean="0"/>
              <a:t>Create ideas on ways you can look after God’s creation in your local area and beyond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2800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ertificate, Paper, Parchment, Roll, Scroll, She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394" y="241600"/>
            <a:ext cx="6031865" cy="650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39418" y="3456320"/>
            <a:ext cx="5054271" cy="12712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GB" sz="80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34977" y="1829802"/>
            <a:ext cx="40924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GB" sz="4800" dirty="0" smtClean="0">
                <a:solidFill>
                  <a:schemeClr val="accent1">
                    <a:lumMod val="75000"/>
                  </a:schemeClr>
                </a:solidFill>
              </a:rPr>
              <a:t>‘</a:t>
            </a:r>
            <a:r>
              <a:rPr lang="en-GB" sz="4800" dirty="0">
                <a:solidFill>
                  <a:schemeClr val="accent1">
                    <a:lumMod val="75000"/>
                  </a:schemeClr>
                </a:solidFill>
              </a:rPr>
              <a:t>Blessed are </a:t>
            </a:r>
            <a:r>
              <a:rPr lang="en-GB" sz="4800" dirty="0" smtClean="0">
                <a:solidFill>
                  <a:schemeClr val="accent1">
                    <a:lumMod val="75000"/>
                  </a:schemeClr>
                </a:solidFill>
              </a:rPr>
              <a:t>those who hunger and thirst for righteousness’</a:t>
            </a:r>
            <a:br>
              <a:rPr lang="en-GB" sz="4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sz="1200" dirty="0">
                <a:solidFill>
                  <a:prstClr val="black"/>
                </a:solidFill>
              </a:rPr>
              <a:t/>
            </a:r>
            <a:br>
              <a:rPr lang="en-GB" sz="1200" dirty="0">
                <a:solidFill>
                  <a:prstClr val="black"/>
                </a:solidFill>
              </a:rPr>
            </a:br>
            <a:r>
              <a:rPr lang="en-GB" sz="3600" dirty="0" smtClean="0">
                <a:solidFill>
                  <a:srgbClr val="5F0955"/>
                </a:solidFill>
              </a:rPr>
              <a:t>Matthew 5:6</a:t>
            </a:r>
            <a:endParaRPr lang="en-GB" sz="3600" dirty="0">
              <a:solidFill>
                <a:srgbClr val="5F0955"/>
              </a:solidFill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764" y="3658341"/>
            <a:ext cx="1120424" cy="163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Photo of Child Reading Holy Bib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35" y="0"/>
            <a:ext cx="5848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19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ertificate, Paper, Parchment, Roll, Scroll, She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908" y="241602"/>
            <a:ext cx="5755872" cy="620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751320" y="3496750"/>
            <a:ext cx="5054271" cy="12712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56120" y="1644223"/>
            <a:ext cx="37084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en-GB" sz="40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Father,</a:t>
            </a:r>
          </a:p>
          <a:p>
            <a:pPr marL="45720" indent="0" algn="ctr">
              <a:buNone/>
            </a:pPr>
            <a:r>
              <a:rPr lang="en-GB" sz="40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Thank you for your word.</a:t>
            </a:r>
          </a:p>
          <a:p>
            <a:pPr marL="45720" indent="0" algn="ctr">
              <a:buNone/>
            </a:pPr>
            <a:r>
              <a:rPr lang="en-GB" sz="40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Help us to listen</a:t>
            </a:r>
          </a:p>
          <a:p>
            <a:pPr marL="45720" indent="0" algn="ctr">
              <a:buNone/>
            </a:pPr>
            <a:r>
              <a:rPr lang="en-GB" sz="40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And show your love.</a:t>
            </a:r>
          </a:p>
          <a:p>
            <a:pPr marL="45720" indent="0" algn="ctr">
              <a:buNone/>
            </a:pPr>
            <a:r>
              <a:rPr lang="en-GB" sz="60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Amen</a:t>
            </a:r>
          </a:p>
        </p:txBody>
      </p:sp>
      <p:pic>
        <p:nvPicPr>
          <p:cNvPr id="2050" name="Picture 2" descr="Christian, Christianity, Religion, Religious, Fai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2" y="547963"/>
            <a:ext cx="4718058" cy="58975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1366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Bible, Religion, Christianity, Gosp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53" y="249382"/>
            <a:ext cx="11665529" cy="63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95119" y="4588950"/>
            <a:ext cx="5054271" cy="12712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GB" sz="9600" dirty="0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135" y="4588950"/>
            <a:ext cx="1378247" cy="201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Scroll, Roll, Papyrus, Paper, Parchment, Writ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99" y="4306786"/>
            <a:ext cx="4622801" cy="255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2245" y="4982228"/>
            <a:ext cx="3498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>
                <a:solidFill>
                  <a:schemeClr val="bg2">
                    <a:lumMod val="75000"/>
                  </a:schemeClr>
                </a:solidFill>
              </a:rPr>
              <a:t>Listen: </a:t>
            </a:r>
            <a:r>
              <a:rPr lang="en-GB" sz="3600" dirty="0">
                <a:solidFill>
                  <a:schemeClr val="bg2">
                    <a:lumMod val="75000"/>
                  </a:schemeClr>
                </a:solidFill>
              </a:rPr>
              <a:t>Hunger for Righteousness</a:t>
            </a:r>
            <a:endParaRPr lang="en-US" sz="36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40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ertificate, Paper, Parchment, Roll, Scroll, She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127" y="600363"/>
            <a:ext cx="5319873" cy="573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751320" y="3496750"/>
            <a:ext cx="5054271" cy="12712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24255" y="2248968"/>
            <a:ext cx="3708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en-GB" sz="4000" dirty="0">
                <a:solidFill>
                  <a:schemeClr val="accent1">
                    <a:lumMod val="75000"/>
                  </a:schemeClr>
                </a:solidFill>
              </a:rPr>
              <a:t>During the Sermon on the Mount, Jesus ‘gave’ us the Beatitudes.</a:t>
            </a:r>
            <a:endParaRPr lang="en-GB" sz="60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8" name="Picture 2" descr="Christ Faith Sermon On The Mount - Free image on Pixaba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0567" y="600363"/>
            <a:ext cx="6308664" cy="55229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4328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751320" y="3496750"/>
            <a:ext cx="5054271" cy="12712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GB" sz="8800" dirty="0">
              <a:solidFill>
                <a:prstClr val="white"/>
              </a:solidFill>
            </a:endParaRPr>
          </a:p>
        </p:txBody>
      </p:sp>
      <p:pic>
        <p:nvPicPr>
          <p:cNvPr id="9" name="Picture 2" descr="Christ Faith Sermon On The Mount - Free image on Pixaba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61218" y="647700"/>
            <a:ext cx="2563002" cy="5626100"/>
          </a:xfrm>
          <a:prstGeom prst="rect">
            <a:avLst/>
          </a:prstGeom>
          <a:noFill/>
          <a:ln w="508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56510" y="490706"/>
            <a:ext cx="5966229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dirty="0">
                <a:latin typeface="Candara" panose="020E0502030303020204" pitchFamily="34" charset="0"/>
              </a:rPr>
              <a:t>Matthew 5:1-12 </a:t>
            </a:r>
          </a:p>
          <a:p>
            <a:pPr algn="ctr"/>
            <a:r>
              <a:rPr lang="en-GB" sz="4000" dirty="0">
                <a:latin typeface="Candara" panose="020E0502030303020204" pitchFamily="34" charset="0"/>
              </a:rPr>
              <a:t>The Beatitudes</a:t>
            </a:r>
          </a:p>
          <a:p>
            <a:pPr algn="ctr"/>
            <a:r>
              <a:rPr lang="en-GB" sz="4000" dirty="0">
                <a:latin typeface="Candara" panose="020E0502030303020204" pitchFamily="34" charset="0"/>
              </a:rPr>
              <a:t>When Jesus saw the crowds, he went up the mountain; and after he sat down, his disciples came to him. </a:t>
            </a:r>
          </a:p>
          <a:p>
            <a:pPr algn="ctr"/>
            <a:r>
              <a:rPr lang="en-GB" sz="4000" dirty="0">
                <a:latin typeface="Candara" panose="020E0502030303020204" pitchFamily="34" charset="0"/>
              </a:rPr>
              <a:t>Then he began to speak, and taught them, saying:</a:t>
            </a:r>
            <a:endParaRPr lang="en-GB" sz="6600" dirty="0"/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4983137"/>
            <a:ext cx="1101576" cy="161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093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ertificate, Paper, Parchment, Roll, Scroll, She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41600"/>
            <a:ext cx="6031865" cy="650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ertificate, Paper, Parchment, Roll, Scroll, She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915" y="89202"/>
            <a:ext cx="6031865" cy="650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584200" y="1819092"/>
            <a:ext cx="62103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/>
              <a:t>                           </a:t>
            </a:r>
            <a: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Blessed </a:t>
            </a:r>
            <a: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are the poor in spirit,</a:t>
            </a:r>
            <a:b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   </a:t>
            </a:r>
            <a: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for </a:t>
            </a:r>
            <a: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theirs is the kingdom of </a:t>
            </a:r>
            <a: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b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heaven.</a:t>
            </a:r>
          </a:p>
          <a:p>
            <a:pPr algn="ctr"/>
            <a:endParaRPr lang="en-GB" sz="8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Blessed </a:t>
            </a:r>
            <a: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are those who mourn,</a:t>
            </a:r>
            <a:b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   </a:t>
            </a:r>
            <a: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for </a:t>
            </a:r>
            <a: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they will be </a:t>
            </a:r>
            <a: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comforted.</a:t>
            </a:r>
          </a:p>
          <a:p>
            <a:pPr algn="ctr"/>
            <a:endParaRPr lang="en-GB" sz="8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Blessed </a:t>
            </a:r>
            <a: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are the meek,</a:t>
            </a:r>
            <a:b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   for they will inherit the </a:t>
            </a:r>
            <a: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earth.</a:t>
            </a:r>
          </a:p>
          <a:p>
            <a:pPr algn="ctr"/>
            <a:endParaRPr lang="en-GB" sz="800" dirty="0" smtClean="0"/>
          </a:p>
          <a:p>
            <a:pPr algn="ctr"/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Blessed 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are those who 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hunger</a:t>
            </a:r>
          </a:p>
          <a:p>
            <a:pPr algn="ctr"/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and thirst for righteousness,</a:t>
            </a:r>
            <a:br>
              <a:rPr lang="en-GB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    for they 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shall be satisfied.</a:t>
            </a:r>
            <a:r>
              <a:rPr lang="en-GB" dirty="0"/>
              <a:t/>
            </a:r>
            <a:br>
              <a:rPr lang="en-GB" dirty="0"/>
            </a:br>
            <a:r>
              <a:rPr lang="en-GB" b="1" baseline="30000" dirty="0"/>
              <a:t> 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5067300" y="1588259"/>
            <a:ext cx="729551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/>
              <a:t>                    </a:t>
            </a:r>
            <a: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Blessed </a:t>
            </a:r>
            <a: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are the merciful,</a:t>
            </a:r>
            <a:b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   </a:t>
            </a:r>
            <a: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for </a:t>
            </a:r>
            <a: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they will be shown mercy</a:t>
            </a:r>
            <a: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  <a:endParaRPr lang="en-GB" sz="8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endParaRPr lang="en-GB" sz="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Blessed </a:t>
            </a:r>
            <a: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are the pure in heart,</a:t>
            </a:r>
            <a:b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   for they will see God</a:t>
            </a:r>
            <a: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</a:p>
          <a:p>
            <a:pPr algn="ctr"/>
            <a:endParaRPr lang="en-GB" sz="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Blessed </a:t>
            </a:r>
            <a: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are the peacemakers,</a:t>
            </a:r>
            <a:b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  </a:t>
            </a:r>
            <a: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for </a:t>
            </a:r>
            <a: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they will be called children </a:t>
            </a:r>
            <a:endParaRPr lang="en-GB" sz="24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of God.</a:t>
            </a:r>
          </a:p>
          <a:p>
            <a:pPr algn="ctr"/>
            <a:r>
              <a:rPr lang="en-GB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GB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Blessed </a:t>
            </a:r>
            <a: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are those who are </a:t>
            </a:r>
            <a: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persecuted </a:t>
            </a:r>
            <a: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because of </a:t>
            </a:r>
            <a:endParaRPr lang="en-GB" sz="24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righteousness, for </a:t>
            </a:r>
            <a: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theirs </a:t>
            </a:r>
            <a:b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is </a:t>
            </a:r>
            <a: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kingdom </a:t>
            </a:r>
            <a: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of </a:t>
            </a:r>
            <a: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heaven.</a:t>
            </a:r>
          </a:p>
        </p:txBody>
      </p:sp>
    </p:spTree>
    <p:extLst>
      <p:ext uri="{BB962C8B-B14F-4D97-AF65-F5344CB8AC3E}">
        <p14:creationId xmlns:p14="http://schemas.microsoft.com/office/powerpoint/2010/main" val="15273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ertificate, Paper, Parchment, Roll, Scroll, She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445" y="205613"/>
            <a:ext cx="6031865" cy="650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39418" y="3456320"/>
            <a:ext cx="5054271" cy="12712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8000" dirty="0" smtClean="0">
                <a:solidFill>
                  <a:schemeClr val="tx1"/>
                </a:solidFill>
              </a:rPr>
              <a:t>The fourth beatitude tells us...</a:t>
            </a:r>
            <a:endParaRPr lang="en-GB" sz="8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28509" y="2550239"/>
            <a:ext cx="4294909" cy="2593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en-GB" sz="2800" b="1" dirty="0" smtClean="0">
                <a:solidFill>
                  <a:schemeClr val="accent1">
                    <a:lumMod val="75000"/>
                  </a:schemeClr>
                </a:solidFill>
              </a:rPr>
              <a:t>Blessed 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are those who </a:t>
            </a:r>
            <a:r>
              <a:rPr lang="en-GB" sz="2800" b="1" dirty="0" smtClean="0">
                <a:solidFill>
                  <a:schemeClr val="accent1">
                    <a:lumMod val="75000"/>
                  </a:schemeClr>
                </a:solidFill>
              </a:rPr>
              <a:t>hunger and 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thirst for righteousness,</a:t>
            </a:r>
            <a:b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    for they shall be satisfied</a:t>
            </a:r>
            <a:r>
              <a:rPr lang="en-GB" sz="2800" b="1" dirty="0" smtClean="0">
                <a:solidFill>
                  <a:schemeClr val="accent1">
                    <a:lumMod val="75000"/>
                  </a:schemeClr>
                </a:solidFill>
              </a:rPr>
              <a:t>.”</a:t>
            </a:r>
            <a:r>
              <a:rPr lang="en-GB" sz="40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GB" sz="40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en-GB" sz="105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 defTabSz="914400"/>
            <a:r>
              <a:rPr lang="en-GB" sz="2800" b="1" dirty="0" smtClean="0">
                <a:solidFill>
                  <a:schemeClr val="accent1">
                    <a:lumMod val="75000"/>
                  </a:schemeClr>
                </a:solidFill>
              </a:rPr>
              <a:t>Matthew 5:6</a:t>
            </a:r>
            <a:endParaRPr lang="en-GB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76" y="4908599"/>
            <a:ext cx="1120424" cy="163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27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95119" y="4588950"/>
            <a:ext cx="5054271" cy="12712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GB" sz="9600" dirty="0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135" y="4588950"/>
            <a:ext cx="1378247" cy="201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ross, Heart, Jesus, Christ, Symbol, Christian Fait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0145" y="217320"/>
            <a:ext cx="11772900" cy="638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26595" y="898345"/>
            <a:ext cx="6096000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6600" dirty="0">
                <a:solidFill>
                  <a:schemeClr val="bg2">
                    <a:lumMod val="75000"/>
                  </a:schemeClr>
                </a:solidFill>
                <a:latin typeface="Candara" panose="020E0502030303020204" pitchFamily="34" charset="0"/>
              </a:rPr>
              <a:t>What does it mean to </a:t>
            </a:r>
            <a:r>
              <a:rPr lang="en-GB" sz="6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‘be righteous’...</a:t>
            </a:r>
          </a:p>
          <a:p>
            <a:pPr algn="ctr"/>
            <a:r>
              <a:rPr lang="en-GB" sz="6600" dirty="0">
                <a:solidFill>
                  <a:schemeClr val="bg2">
                    <a:lumMod val="75000"/>
                  </a:schemeClr>
                </a:solidFill>
                <a:latin typeface="Candara" panose="020E0502030303020204" pitchFamily="34" charset="0"/>
              </a:rPr>
              <a:t>to</a:t>
            </a:r>
            <a:r>
              <a:rPr lang="en-GB" sz="66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n-GB" sz="6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‘thirst for  righteousness?</a:t>
            </a:r>
          </a:p>
        </p:txBody>
      </p:sp>
    </p:spTree>
    <p:extLst>
      <p:ext uri="{BB962C8B-B14F-4D97-AF65-F5344CB8AC3E}">
        <p14:creationId xmlns:p14="http://schemas.microsoft.com/office/powerpoint/2010/main" val="377350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44E3BB9A-3BF5-4BE4-90CF-48BFABC7851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B2AD8E04A3414F9F14161CA820F1DC" ma:contentTypeVersion="6" ma:contentTypeDescription="Create a new document." ma:contentTypeScope="" ma:versionID="3e78033c73def9bbf5ba6cd231f2b887">
  <xsd:schema xmlns:xsd="http://www.w3.org/2001/XMLSchema" xmlns:xs="http://www.w3.org/2001/XMLSchema" xmlns:p="http://schemas.microsoft.com/office/2006/metadata/properties" xmlns:ns2="19945cec-703c-4967-8a38-d8dd9a9dd758" xmlns:ns3="6efa9564-2a4f-4937-a64f-5c7361bbc420" targetNamespace="http://schemas.microsoft.com/office/2006/metadata/properties" ma:root="true" ma:fieldsID="18e120732f63426d0c50bf0d2a89eadf" ns2:_="" ns3:_="">
    <xsd:import namespace="19945cec-703c-4967-8a38-d8dd9a9dd758"/>
    <xsd:import namespace="6efa9564-2a4f-4937-a64f-5c7361bbc4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945cec-703c-4967-8a38-d8dd9a9dd7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fa9564-2a4f-4937-a64f-5c7361bbc42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19945cec-703c-4967-8a38-d8dd9a9dd75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36D74A-1B0B-4F92-81BA-1F8A29057A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945cec-703c-4967-8a38-d8dd9a9dd758"/>
    <ds:schemaRef ds:uri="6efa9564-2a4f-4937-a64f-5c7361bbc4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0915EF7-B9F6-4EB7-AA4F-557BE6AB702C}">
  <ds:schemaRefs>
    <ds:schemaRef ds:uri="http://schemas.microsoft.com/office/2006/metadata/properties"/>
    <ds:schemaRef ds:uri="http://schemas.microsoft.com/office/2006/documentManagement/types"/>
    <ds:schemaRef ds:uri="19945cec-703c-4967-8a38-d8dd9a9dd758"/>
    <ds:schemaRef ds:uri="http://purl.org/dc/elements/1.1/"/>
    <ds:schemaRef ds:uri="6efa9564-2a4f-4937-a64f-5c7361bbc420"/>
    <ds:schemaRef ds:uri="http://purl.org/dc/dcmitype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465D742-03F8-4A07-AD44-2F5940A9609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644</Words>
  <Application>Microsoft Office PowerPoint</Application>
  <PresentationFormat>Widescreen</PresentationFormat>
  <Paragraphs>112</Paragraphs>
  <Slides>25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Candara</vt:lpstr>
      <vt:lpstr>Corbel</vt:lpstr>
      <vt:lpstr>Gill Sans</vt:lpstr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2020-04-25T10:57:43Z</dcterms:created>
  <dcterms:modified xsi:type="dcterms:W3CDTF">2020-06-16T13:22:24Z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0x010100B2B2AD8E04A3414F9F14161CA820F1DC</vt:lpwstr>
  </property>
</Properties>
</file>