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4" r:id="rId4"/>
  </p:sldMasterIdLst>
  <p:notesMasterIdLst>
    <p:notesMasterId r:id="rId21"/>
  </p:notesMasterIdLst>
  <p:sldIdLst>
    <p:sldId id="256" r:id="rId5"/>
    <p:sldId id="263" r:id="rId6"/>
    <p:sldId id="264" r:id="rId7"/>
    <p:sldId id="275" r:id="rId8"/>
    <p:sldId id="267" r:id="rId9"/>
    <p:sldId id="282" r:id="rId10"/>
    <p:sldId id="288" r:id="rId11"/>
    <p:sldId id="289" r:id="rId12"/>
    <p:sldId id="284" r:id="rId13"/>
    <p:sldId id="280" r:id="rId14"/>
    <p:sldId id="271" r:id="rId15"/>
    <p:sldId id="277" r:id="rId16"/>
    <p:sldId id="272" r:id="rId17"/>
    <p:sldId id="265" r:id="rId18"/>
    <p:sldId id="266"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12ED4-C790-444F-8610-53E96F9A098D}" v="8" dt="2020-06-02T11:49:02.185"/>
    <p1510:client id="{D50C9A7A-A7B0-48B7-B08E-69820B455D1F}" v="22" dt="2020-05-11T23:46:46.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710" autoAdjust="0"/>
  </p:normalViewPr>
  <p:slideViewPr>
    <p:cSldViewPr snapToGrid="0">
      <p:cViewPr varScale="1">
        <p:scale>
          <a:sx n="42" d="100"/>
          <a:sy n="42" d="100"/>
        </p:scale>
        <p:origin x="1532" y="68"/>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2289"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82E2-3434-4F8F-B24D-E09295921497}" type="datetimeFigureOut">
              <a:rPr lang="en-US" smtClean="0"/>
              <a:t>6/16/2020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 a suitable place to pray where you can avoid distractions. </a:t>
            </a:r>
          </a:p>
          <a:p>
            <a:endParaRPr lang="en-GB" dirty="0"/>
          </a:p>
          <a:p>
            <a:r>
              <a:rPr lang="en-GB" dirty="0"/>
              <a:t>You may be alone or with others in your family. If you are with adults, you may wish to use a candle. </a:t>
            </a:r>
          </a:p>
          <a:p>
            <a:endParaRPr lang="en-GB" dirty="0"/>
          </a:p>
          <a:p>
            <a:r>
              <a:rPr lang="en-GB" dirty="0"/>
              <a:t>Breathe in and out 3 times quietly.</a:t>
            </a:r>
          </a:p>
          <a:p>
            <a:endParaRPr lang="en-GB" dirty="0"/>
          </a:p>
          <a:p>
            <a:r>
              <a:rPr lang="en-GB" dirty="0"/>
              <a:t>Ask God to be with you during this</a:t>
            </a:r>
            <a:r>
              <a:rPr lang="en-GB" baseline="0" dirty="0"/>
              <a:t> time of reflection. </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1</a:t>
            </a:fld>
            <a:endParaRPr lang="en-US" dirty="0"/>
          </a:p>
        </p:txBody>
      </p:sp>
    </p:spTree>
    <p:extLst>
      <p:ext uri="{BB962C8B-B14F-4D97-AF65-F5344CB8AC3E}">
        <p14:creationId xmlns:p14="http://schemas.microsoft.com/office/powerpoint/2010/main" val="87382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What</a:t>
            </a:r>
            <a:r>
              <a:rPr lang="en-GB" baseline="0" dirty="0"/>
              <a:t> does the Pope mean?</a:t>
            </a:r>
          </a:p>
          <a:p>
            <a:pPr marL="0" indent="0">
              <a:buFontTx/>
              <a:buNone/>
            </a:pPr>
            <a:r>
              <a:rPr lang="en-GB" baseline="0" dirty="0"/>
              <a:t>Spend time </a:t>
            </a:r>
            <a:r>
              <a:rPr lang="en-GB" baseline="0" dirty="0" smtClean="0"/>
              <a:t>considering this. </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10</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131882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Spend some</a:t>
            </a:r>
            <a:r>
              <a:rPr lang="en-GB" baseline="0" dirty="0"/>
              <a:t> time praying </a:t>
            </a:r>
            <a:r>
              <a:rPr lang="en-GB" dirty="0"/>
              <a:t>about these</a:t>
            </a:r>
            <a:r>
              <a:rPr lang="en-GB" baseline="0" dirty="0"/>
              <a:t> questions</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8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this list. Which ones </a:t>
            </a:r>
            <a:r>
              <a:rPr lang="en-GB" dirty="0" smtClean="0"/>
              <a:t>can you </a:t>
            </a:r>
            <a:r>
              <a:rPr lang="en-GB" dirty="0"/>
              <a:t>do?</a:t>
            </a:r>
          </a:p>
          <a:p>
            <a:endParaRPr lang="en-GB" dirty="0"/>
          </a:p>
          <a:p>
            <a:r>
              <a:rPr lang="en-GB" dirty="0"/>
              <a:t>Ask</a:t>
            </a:r>
            <a:r>
              <a:rPr lang="en-GB" baseline="0" dirty="0"/>
              <a:t> God to help you to be </a:t>
            </a:r>
            <a:r>
              <a:rPr lang="en-GB" baseline="0" dirty="0" smtClean="0"/>
              <a:t>righteous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1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God to give you the patience, wisdom and grace to be merciful, especially with those who frustrate you the most!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79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 this prayer – or make up your own prayer – about following Jesus’ teaching and being</a:t>
            </a:r>
            <a:r>
              <a:rPr lang="en-GB" baseline="0" dirty="0"/>
              <a:t> </a:t>
            </a:r>
            <a:r>
              <a:rPr lang="en-GB" baseline="0" dirty="0" smtClean="0"/>
              <a:t>righteous</a:t>
            </a:r>
            <a:endParaRPr lang="en-GB" dirty="0"/>
          </a:p>
          <a:p>
            <a:endParaRPr lang="en-GB" dirty="0"/>
          </a:p>
          <a:p>
            <a:r>
              <a:rPr lang="en-GB" dirty="0"/>
              <a:t>In the name of the Father and of the Son and of the Holy Spirit. Amen.</a:t>
            </a:r>
          </a:p>
        </p:txBody>
      </p:sp>
      <p:sp>
        <p:nvSpPr>
          <p:cNvPr id="4" name="Slide Number Placeholder 3"/>
          <p:cNvSpPr>
            <a:spLocks noGrp="1"/>
          </p:cNvSpPr>
          <p:nvPr>
            <p:ph type="sldNum" sz="quarter" idx="5"/>
          </p:nvPr>
        </p:nvSpPr>
        <p:spPr/>
        <p:txBody>
          <a:bodyPr/>
          <a:lstStyle/>
          <a:p>
            <a:fld id="{DF293C6C-82EA-4D9D-AA8A-69C85F2EE2B5}" type="slidenum">
              <a:rPr lang="en-US" smtClean="0"/>
              <a:t>14</a:t>
            </a:fld>
            <a:endParaRPr lang="en-US" dirty="0"/>
          </a:p>
        </p:txBody>
      </p:sp>
    </p:spTree>
    <p:extLst>
      <p:ext uri="{BB962C8B-B14F-4D97-AF65-F5344CB8AC3E}">
        <p14:creationId xmlns:p14="http://schemas.microsoft.com/office/powerpoint/2010/main" val="37691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a:t>
            </a:r>
            <a:r>
              <a:rPr lang="en-GB" baseline="0" dirty="0"/>
              <a:t> one of these activities to help you consider further what is means to follow Jesus’ words – “Blessed by </a:t>
            </a:r>
            <a:r>
              <a:rPr lang="en-GB" baseline="0" dirty="0" smtClean="0"/>
              <a:t>those who hunger and thirst for righteousness…</a:t>
            </a:r>
            <a:r>
              <a:rPr lang="en-GB" baseline="0" dirty="0"/>
              <a:t>”</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15</a:t>
            </a:fld>
            <a:endParaRPr lang="en-US" dirty="0"/>
          </a:p>
        </p:txBody>
      </p:sp>
    </p:spTree>
    <p:extLst>
      <p:ext uri="{BB962C8B-B14F-4D97-AF65-F5344CB8AC3E}">
        <p14:creationId xmlns:p14="http://schemas.microsoft.com/office/powerpoint/2010/main" val="1813133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a:t>
            </a:r>
            <a:r>
              <a:rPr lang="en-GB" baseline="0" dirty="0" smtClean="0"/>
              <a:t> links:</a:t>
            </a:r>
          </a:p>
          <a:p>
            <a:r>
              <a:rPr lang="en-GB" baseline="0" dirty="0" smtClean="0"/>
              <a:t>-   https://</a:t>
            </a:r>
            <a:r>
              <a:rPr lang="en-GB" baseline="0" dirty="0" err="1" smtClean="0"/>
              <a:t>www.openbible.info</a:t>
            </a:r>
            <a:r>
              <a:rPr lang="en-GB" baseline="0" dirty="0" smtClean="0"/>
              <a:t>/topics/righteousness</a:t>
            </a:r>
          </a:p>
          <a:p>
            <a:pPr marL="171450" indent="-171450">
              <a:buFontTx/>
              <a:buChar char="-"/>
            </a:pPr>
            <a:r>
              <a:rPr lang="en-GB" baseline="0" dirty="0" smtClean="0"/>
              <a:t>https://</a:t>
            </a:r>
            <a:r>
              <a:rPr lang="en-GB" baseline="0" dirty="0" err="1" smtClean="0"/>
              <a:t>www.romereports.com</a:t>
            </a:r>
            <a:r>
              <a:rPr lang="en-GB" baseline="0" dirty="0" smtClean="0"/>
              <a:t>/en/2020/03/11/pope-</a:t>
            </a:r>
            <a:r>
              <a:rPr lang="en-GB" baseline="0" dirty="0" err="1" smtClean="0"/>
              <a:t>francis</a:t>
            </a:r>
            <a:r>
              <a:rPr lang="en-GB" baseline="0" dirty="0" smtClean="0"/>
              <a:t>-explains-what-it-means-to-thirst-for-righteousness/</a:t>
            </a:r>
          </a:p>
          <a:p>
            <a:pPr marL="171450" indent="-171450">
              <a:buFontTx/>
              <a:buChar char="-"/>
            </a:pPr>
            <a:r>
              <a:rPr lang="en-GB" baseline="0" dirty="0" smtClean="0"/>
              <a:t>https://</a:t>
            </a:r>
            <a:r>
              <a:rPr lang="en-GB" baseline="0" dirty="0" err="1" smtClean="0"/>
              <a:t>www.youtube.com</a:t>
            </a:r>
            <a:r>
              <a:rPr lang="en-GB" baseline="0" dirty="0" smtClean="0"/>
              <a:t>/</a:t>
            </a:r>
            <a:r>
              <a:rPr lang="en-GB" baseline="0" dirty="0" err="1" smtClean="0"/>
              <a:t>watch?v</a:t>
            </a:r>
            <a:r>
              <a:rPr lang="en-GB" baseline="0" dirty="0" smtClean="0"/>
              <a:t>=q6fmzE3dk0s&amp;list=PL0NrSPXV4RbOR90mJ6nZ_9TEB0a6uk_Rf&amp;index=5</a:t>
            </a:r>
          </a:p>
          <a:p>
            <a:pPr marL="171450" indent="-171450">
              <a:buFontTx/>
              <a:buChar char="-"/>
            </a:pPr>
            <a:endParaRPr lang="en-GB" baseline="0" dirty="0" smtClean="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93C6C-82EA-4D9D-AA8A-69C85F2EE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94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the sign of the cross and say the prayer.  You may also wish to pray for your own intentions.</a:t>
            </a:r>
          </a:p>
          <a:p>
            <a:endParaRPr lang="en-GB" dirty="0"/>
          </a:p>
          <a:p>
            <a:r>
              <a:rPr lang="en-GB" dirty="0"/>
              <a:t>We will be hearing the Word of God. Get</a:t>
            </a:r>
            <a:r>
              <a:rPr lang="en-GB" baseline="0" dirty="0"/>
              <a:t> </a:t>
            </a:r>
            <a:r>
              <a:rPr lang="en-GB" dirty="0"/>
              <a:t>your</a:t>
            </a:r>
            <a:r>
              <a:rPr lang="en-GB" baseline="0" dirty="0"/>
              <a:t> </a:t>
            </a:r>
            <a:r>
              <a:rPr lang="en-GB" dirty="0"/>
              <a:t>Bible</a:t>
            </a:r>
            <a:r>
              <a:rPr lang="en-GB" baseline="0" dirty="0"/>
              <a:t> and</a:t>
            </a:r>
            <a:r>
              <a:rPr lang="en-GB" dirty="0"/>
              <a:t> have it ready at</a:t>
            </a:r>
            <a:r>
              <a:rPr lang="en-GB" baseline="0" dirty="0"/>
              <a:t> </a:t>
            </a:r>
            <a:r>
              <a:rPr lang="en-GB" dirty="0"/>
              <a:t>Matthew 5:1-12</a:t>
            </a:r>
          </a:p>
        </p:txBody>
      </p:sp>
      <p:sp>
        <p:nvSpPr>
          <p:cNvPr id="4" name="Slide Number Placeholder 3"/>
          <p:cNvSpPr>
            <a:spLocks noGrp="1"/>
          </p:cNvSpPr>
          <p:nvPr>
            <p:ph type="sldNum" sz="quarter" idx="5"/>
          </p:nvPr>
        </p:nvSpPr>
        <p:spPr/>
        <p:txBody>
          <a:bodyPr/>
          <a:lstStyle/>
          <a:p>
            <a:fld id="{DF293C6C-82EA-4D9D-AA8A-69C85F2EE2B5}" type="slidenum">
              <a:rPr lang="en-US" smtClean="0"/>
              <a:t>2</a:t>
            </a:fld>
            <a:endParaRPr lang="en-US" dirty="0"/>
          </a:p>
        </p:txBody>
      </p:sp>
      <p:pic>
        <p:nvPicPr>
          <p:cNvPr id="5" name="Picture 4"/>
          <p:cNvPicPr>
            <a:picLocks noChangeAspect="1"/>
          </p:cNvPicPr>
          <p:nvPr/>
        </p:nvPicPr>
        <p:blipFill>
          <a:blip r:embed="rId3"/>
          <a:stretch>
            <a:fillRect/>
          </a:stretch>
        </p:blipFill>
        <p:spPr>
          <a:xfrm>
            <a:off x="1238250" y="1982640"/>
            <a:ext cx="2405063" cy="1733697"/>
          </a:xfrm>
          <a:prstGeom prst="rect">
            <a:avLst/>
          </a:prstGeom>
        </p:spPr>
      </p:pic>
    </p:spTree>
    <p:extLst>
      <p:ext uri="{BB962C8B-B14F-4D97-AF65-F5344CB8AC3E}">
        <p14:creationId xmlns:p14="http://schemas.microsoft.com/office/powerpoint/2010/main" val="102795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a:t>
            </a:r>
            <a:r>
              <a:rPr lang="en-GB" baseline="0" dirty="0"/>
              <a:t> open to what God wants to say to you as you watch and/or read Matthew 5:1-12</a:t>
            </a:r>
            <a:endParaRPr lang="en-GB" dirty="0"/>
          </a:p>
          <a:p>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3</a:t>
            </a:fld>
            <a:endParaRPr lang="en-US" dirty="0"/>
          </a:p>
        </p:txBody>
      </p:sp>
    </p:spTree>
    <p:extLst>
      <p:ext uri="{BB962C8B-B14F-4D97-AF65-F5344CB8AC3E}">
        <p14:creationId xmlns:p14="http://schemas.microsoft.com/office/powerpoint/2010/main" val="324545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remember who he said was ‘blessed’? Was it those who were </a:t>
            </a:r>
            <a:r>
              <a:rPr lang="en-GB" dirty="0" smtClean="0"/>
              <a:t>content? Who</a:t>
            </a:r>
            <a:r>
              <a:rPr lang="en-GB" baseline="0" dirty="0" smtClean="0"/>
              <a:t> live a quiet life</a:t>
            </a:r>
            <a:r>
              <a:rPr lang="en-GB" dirty="0" smtClean="0"/>
              <a:t>?</a:t>
            </a:r>
            <a:endParaRPr lang="en-GB" dirty="0"/>
          </a:p>
          <a:p>
            <a:endParaRPr lang="en-GB" dirty="0" smtClean="0"/>
          </a:p>
          <a:p>
            <a:r>
              <a:rPr lang="en-GB" dirty="0" smtClean="0"/>
              <a:t>What does it mean to hunger and thirst</a:t>
            </a:r>
            <a:r>
              <a:rPr lang="en-GB" baseline="0" dirty="0" smtClean="0"/>
              <a:t> for something</a:t>
            </a:r>
            <a:r>
              <a:rPr lang="en-GB" dirty="0" smtClean="0"/>
              <a:t>?</a:t>
            </a:r>
            <a:endParaRPr lang="en-GB" dirty="0"/>
          </a:p>
          <a:p>
            <a:r>
              <a:rPr lang="en-GB" dirty="0"/>
              <a:t>What</a:t>
            </a:r>
            <a:r>
              <a:rPr lang="en-GB" baseline="0" dirty="0"/>
              <a:t> will </a:t>
            </a:r>
            <a:r>
              <a:rPr lang="en-GB" baseline="0" dirty="0" smtClean="0"/>
              <a:t>happen to those who hunger and thirst for righteousness?</a:t>
            </a:r>
          </a:p>
          <a:p>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4</a:t>
            </a:fld>
            <a:endParaRPr lang="en-US" dirty="0"/>
          </a:p>
        </p:txBody>
      </p:sp>
    </p:spTree>
    <p:extLst>
      <p:ext uri="{BB962C8B-B14F-4D97-AF65-F5344CB8AC3E}">
        <p14:creationId xmlns:p14="http://schemas.microsoft.com/office/powerpoint/2010/main" val="363279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is </a:t>
            </a:r>
            <a:r>
              <a:rPr lang="en-GB" baseline="0" dirty="0" smtClean="0"/>
              <a:t>righteousness? </a:t>
            </a:r>
            <a:endParaRPr lang="en-GB" dirty="0"/>
          </a:p>
          <a:p>
            <a:pPr marL="171450" indent="-171450">
              <a:buFontTx/>
              <a:buChar char="-"/>
            </a:pPr>
            <a:r>
              <a:rPr lang="en-GB" dirty="0" smtClean="0"/>
              <a:t>Being</a:t>
            </a:r>
            <a:r>
              <a:rPr lang="en-GB" baseline="0" dirty="0" smtClean="0"/>
              <a:t> right</a:t>
            </a:r>
            <a:r>
              <a:rPr lang="en-GB" dirty="0" smtClean="0"/>
              <a:t>?</a:t>
            </a: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smtClean="0"/>
              <a:t>Doing</a:t>
            </a:r>
            <a:r>
              <a:rPr lang="en-GB" baseline="0" dirty="0" smtClean="0"/>
              <a:t> things right</a:t>
            </a:r>
            <a:r>
              <a:rPr lang="en-GB" dirty="0" smtClean="0"/>
              <a:t>?</a:t>
            </a:r>
            <a:endParaRPr lang="en-GB" dirty="0"/>
          </a:p>
          <a:p>
            <a:pPr marL="171450" indent="-171450">
              <a:buFontTx/>
              <a:buChar char="-"/>
            </a:pPr>
            <a:r>
              <a:rPr lang="en-GB" dirty="0" smtClean="0"/>
              <a:t>Putting</a:t>
            </a:r>
            <a:r>
              <a:rPr lang="en-GB" baseline="0" dirty="0" smtClean="0"/>
              <a:t> other people in their place</a:t>
            </a:r>
            <a:r>
              <a:rPr lang="en-GB" dirty="0" smtClean="0"/>
              <a:t>?</a:t>
            </a:r>
            <a:endParaRPr lang="en-GB" dirty="0"/>
          </a:p>
          <a:p>
            <a:pPr marL="171450" indent="-171450">
              <a:buFontTx/>
              <a:buChar char="-"/>
            </a:pPr>
            <a:r>
              <a:rPr lang="en-GB" dirty="0"/>
              <a:t>Something else?</a:t>
            </a:r>
          </a:p>
          <a:p>
            <a:pPr marL="0" indent="0">
              <a:buFontTx/>
              <a:buNone/>
            </a:pPr>
            <a:endParaRPr lang="en-GB" dirty="0"/>
          </a:p>
          <a:p>
            <a:pPr marL="0" indent="0">
              <a:buFontTx/>
              <a:buNone/>
            </a:pPr>
            <a:r>
              <a:rPr lang="en-GB" dirty="0"/>
              <a:t>Spend time</a:t>
            </a:r>
            <a:r>
              <a:rPr lang="en-GB" baseline="0" dirty="0"/>
              <a:t> considering this question</a:t>
            </a:r>
          </a:p>
          <a:p>
            <a:pPr marL="0" indent="0">
              <a:buFontTx/>
              <a:buNone/>
            </a:pPr>
            <a:endParaRPr lang="en-GB" baseline="0" dirty="0"/>
          </a:p>
        </p:txBody>
      </p:sp>
      <p:sp>
        <p:nvSpPr>
          <p:cNvPr id="4" name="Slide Number Placeholder 3"/>
          <p:cNvSpPr>
            <a:spLocks noGrp="1"/>
          </p:cNvSpPr>
          <p:nvPr>
            <p:ph type="sldNum" sz="quarter" idx="5"/>
          </p:nvPr>
        </p:nvSpPr>
        <p:spPr/>
        <p:txBody>
          <a:bodyPr/>
          <a:lstStyle/>
          <a:p>
            <a:fld id="{DF293C6C-82EA-4D9D-AA8A-69C85F2EE2B5}" type="slidenum">
              <a:rPr lang="en-US" smtClean="0"/>
              <a:t>5</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296498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Read</a:t>
            </a:r>
            <a:r>
              <a:rPr lang="en-GB" baseline="0" dirty="0"/>
              <a:t> and think about these definitions of </a:t>
            </a:r>
            <a:r>
              <a:rPr lang="en-GB" baseline="0" dirty="0" smtClean="0"/>
              <a:t>righteousness.</a:t>
            </a:r>
            <a:endParaRPr lang="en-GB" dirty="0"/>
          </a:p>
        </p:txBody>
      </p:sp>
      <p:sp>
        <p:nvSpPr>
          <p:cNvPr id="4" name="Slide Number Placeholder 3"/>
          <p:cNvSpPr>
            <a:spLocks noGrp="1"/>
          </p:cNvSpPr>
          <p:nvPr>
            <p:ph type="sldNum" sz="quarter" idx="5"/>
          </p:nvPr>
        </p:nvSpPr>
        <p:spPr/>
        <p:txBody>
          <a:bodyPr/>
          <a:lstStyle/>
          <a:p>
            <a:fld id="{DF293C6C-82EA-4D9D-AA8A-69C85F2EE2B5}" type="slidenum">
              <a:rPr lang="en-US" smtClean="0"/>
              <a:t>6</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127321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Watch</a:t>
            </a:r>
            <a:r>
              <a:rPr lang="en-GB" baseline="0" dirty="0" smtClean="0"/>
              <a:t> the video and discuss what we it means to ‘hunger and thirst for righteousness’ in your community?</a:t>
            </a:r>
          </a:p>
        </p:txBody>
      </p:sp>
      <p:sp>
        <p:nvSpPr>
          <p:cNvPr id="4" name="Slide Number Placeholder 3"/>
          <p:cNvSpPr>
            <a:spLocks noGrp="1"/>
          </p:cNvSpPr>
          <p:nvPr>
            <p:ph type="sldNum" sz="quarter" idx="5"/>
          </p:nvPr>
        </p:nvSpPr>
        <p:spPr/>
        <p:txBody>
          <a:bodyPr/>
          <a:lstStyle/>
          <a:p>
            <a:fld id="{DF293C6C-82EA-4D9D-AA8A-69C85F2EE2B5}" type="slidenum">
              <a:rPr lang="en-US" smtClean="0"/>
              <a:t>7</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1273212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How</a:t>
            </a:r>
            <a:r>
              <a:rPr lang="en-GB" baseline="0" dirty="0" smtClean="0"/>
              <a:t> can we desire to be ‘right’ with God?</a:t>
            </a:r>
          </a:p>
          <a:p>
            <a:pPr marL="0" indent="0">
              <a:buFontTx/>
              <a:buNone/>
            </a:pPr>
            <a:r>
              <a:rPr lang="en-GB" baseline="0" dirty="0" smtClean="0"/>
              <a:t>How would this change what we spend our time doing?</a:t>
            </a:r>
          </a:p>
          <a:p>
            <a:pPr marL="0" indent="0">
              <a:buFontTx/>
              <a:buNone/>
            </a:pPr>
            <a:endParaRPr lang="en-GB" baseline="0" dirty="0" smtClean="0"/>
          </a:p>
          <a:p>
            <a:pPr marL="0" indent="0">
              <a:buFontTx/>
              <a:buNone/>
            </a:pPr>
            <a:r>
              <a:rPr lang="en-GB" baseline="0" dirty="0" smtClean="0"/>
              <a:t>Link to video </a:t>
            </a:r>
            <a:r>
              <a:rPr lang="mr-IN" baseline="0" dirty="0" smtClean="0"/>
              <a:t>–</a:t>
            </a:r>
            <a:r>
              <a:rPr lang="en-GB" baseline="0" dirty="0" smtClean="0"/>
              <a:t> </a:t>
            </a:r>
          </a:p>
          <a:p>
            <a:pPr marL="0" indent="0">
              <a:buFontTx/>
              <a:buNone/>
            </a:pPr>
            <a:r>
              <a:rPr lang="en-GB" baseline="0" dirty="0" smtClean="0"/>
              <a:t>https://</a:t>
            </a:r>
            <a:r>
              <a:rPr lang="en-GB" baseline="0" dirty="0" err="1" smtClean="0"/>
              <a:t>www.youtube.com</a:t>
            </a:r>
            <a:r>
              <a:rPr lang="en-GB" baseline="0" dirty="0" smtClean="0"/>
              <a:t>/</a:t>
            </a:r>
            <a:r>
              <a:rPr lang="en-GB" baseline="0" dirty="0" err="1" smtClean="0"/>
              <a:t>watch?v</a:t>
            </a:r>
            <a:r>
              <a:rPr lang="en-GB" baseline="0" dirty="0" smtClean="0"/>
              <a:t>=dJp4DzxrlEo</a:t>
            </a:r>
          </a:p>
        </p:txBody>
      </p:sp>
      <p:sp>
        <p:nvSpPr>
          <p:cNvPr id="4" name="Slide Number Placeholder 3"/>
          <p:cNvSpPr>
            <a:spLocks noGrp="1"/>
          </p:cNvSpPr>
          <p:nvPr>
            <p:ph type="sldNum" sz="quarter" idx="5"/>
          </p:nvPr>
        </p:nvSpPr>
        <p:spPr/>
        <p:txBody>
          <a:bodyPr/>
          <a:lstStyle/>
          <a:p>
            <a:fld id="{DF293C6C-82EA-4D9D-AA8A-69C85F2EE2B5}" type="slidenum">
              <a:rPr lang="en-US" smtClean="0"/>
              <a:t>8</a:t>
            </a:fld>
            <a:endParaRPr lang="en-US" dirty="0"/>
          </a:p>
        </p:txBody>
      </p:sp>
      <p:pic>
        <p:nvPicPr>
          <p:cNvPr id="5" name="Picture 4"/>
          <p:cNvPicPr>
            <a:picLocks noChangeAspect="1"/>
          </p:cNvPicPr>
          <p:nvPr/>
        </p:nvPicPr>
        <p:blipFill>
          <a:blip r:embed="rId3"/>
          <a:stretch>
            <a:fillRect/>
          </a:stretch>
        </p:blipFill>
        <p:spPr>
          <a:xfrm rot="998783">
            <a:off x="4102917" y="2026719"/>
            <a:ext cx="1290988" cy="859093"/>
          </a:xfrm>
          <a:prstGeom prst="rect">
            <a:avLst/>
          </a:prstGeom>
        </p:spPr>
      </p:pic>
    </p:spTree>
    <p:extLst>
      <p:ext uri="{BB962C8B-B14F-4D97-AF65-F5344CB8AC3E}">
        <p14:creationId xmlns:p14="http://schemas.microsoft.com/office/powerpoint/2010/main" val="127321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Malala</a:t>
            </a:r>
            <a:r>
              <a:rPr lang="en-US" dirty="0" smtClean="0"/>
              <a:t> </a:t>
            </a:r>
            <a:r>
              <a:rPr lang="mr-IN" dirty="0" smtClean="0"/>
              <a:t>–</a:t>
            </a:r>
            <a:r>
              <a:rPr lang="en-US" dirty="0" smtClean="0"/>
              <a:t> stood</a:t>
            </a:r>
            <a:r>
              <a:rPr lang="en-US" baseline="0" dirty="0" smtClean="0"/>
              <a:t> up for girls education in Pakistan and was shot as a result -  https://</a:t>
            </a:r>
            <a:r>
              <a:rPr lang="en-US" baseline="0" dirty="0" err="1" smtClean="0"/>
              <a:t>www.bbc.co.uk</a:t>
            </a:r>
            <a:r>
              <a:rPr lang="en-US" baseline="0" dirty="0" smtClean="0"/>
              <a:t>/news/magazine-24379018</a:t>
            </a:r>
          </a:p>
          <a:p>
            <a:r>
              <a:rPr lang="en-US" baseline="0" dirty="0" smtClean="0"/>
              <a:t>Discuss other people who the students might know who have acted righteously -  this can be people they know or famous people.  </a:t>
            </a:r>
            <a:endParaRPr lang="en-US" dirty="0"/>
          </a:p>
        </p:txBody>
      </p:sp>
      <p:sp>
        <p:nvSpPr>
          <p:cNvPr id="4" name="Slide Number Placeholder 3"/>
          <p:cNvSpPr>
            <a:spLocks noGrp="1"/>
          </p:cNvSpPr>
          <p:nvPr>
            <p:ph type="sldNum" sz="quarter" idx="10"/>
          </p:nvPr>
        </p:nvSpPr>
        <p:spPr/>
        <p:txBody>
          <a:bodyPr/>
          <a:lstStyle/>
          <a:p>
            <a:fld id="{DF293C6C-82EA-4D9D-AA8A-69C85F2EE2B5}" type="slidenum">
              <a:rPr lang="en-US" smtClean="0"/>
              <a:t>9</a:t>
            </a:fld>
            <a:endParaRPr lang="en-US" dirty="0"/>
          </a:p>
        </p:txBody>
      </p:sp>
    </p:spTree>
    <p:extLst>
      <p:ext uri="{BB962C8B-B14F-4D97-AF65-F5344CB8AC3E}">
        <p14:creationId xmlns:p14="http://schemas.microsoft.com/office/powerpoint/2010/main" val="3688078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5539117B-1405-4997-81DF-D47685487591}" type="datetime1">
              <a:rPr lang="en-US" smtClean="0"/>
              <a:t>6/16/2020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AD327-AB58-4897-AF71-6D19B63EA53A}" type="datetime1">
              <a:rPr lang="en-US" smtClean="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F879-CB5E-4D5D-8720-D92DA7AE545E}" type="datetime1">
              <a:rPr lang="en-US" smtClean="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87957-4685-4AAA-AC15-17027EB8CE3B}" type="datetime1">
              <a:rPr lang="en-US" smtClean="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815D2-491A-4C11-867A-1AADC7361863}" type="datetime1">
              <a:rPr lang="en-US" smtClean="0"/>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CC7DB-A260-4317-B84F-54DF88D675D3}" type="datetime1">
              <a:rPr lang="en-US" smtClean="0"/>
              <a:t>6/16/2020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632A5-C0DB-45B3-9A28-AA7E7B5E7621}" type="datetime1">
              <a:rPr lang="en-US" smtClean="0"/>
              <a:t>6/16/2020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FDAC-91B9-467F-9D59-FECADBF43D47}" type="datetime1">
              <a:rPr lang="en-US" smtClean="0"/>
              <a:t>6/16/2020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6/16/2020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TO7-Jarl-E"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youtube.com/watch?v=xbqJPXLspD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youtube.com/watch?v=dJp4DzxrlE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youtube.com/watch?v=FnloKzEAX7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480584" y="4647361"/>
            <a:ext cx="10195181" cy="1426145"/>
          </a:xfrm>
        </p:spPr>
        <p:txBody>
          <a:bodyPr>
            <a:normAutofit fontScale="90000"/>
          </a:bodyPr>
          <a:lstStyle/>
          <a:p>
            <a:r>
              <a:rPr lang="en-US" sz="6000" dirty="0">
                <a:solidFill>
                  <a:schemeClr val="accent1"/>
                </a:solidFill>
              </a:rPr>
              <a:t>Blessed </a:t>
            </a:r>
            <a:r>
              <a:rPr lang="en-US" sz="6000" dirty="0" smtClean="0">
                <a:solidFill>
                  <a:schemeClr val="accent1"/>
                </a:solidFill>
              </a:rPr>
              <a:t>are </a:t>
            </a:r>
            <a:r>
              <a:rPr lang="en-US" sz="6000" dirty="0" err="1" smtClean="0">
                <a:solidFill>
                  <a:schemeClr val="accent1"/>
                </a:solidFill>
              </a:rPr>
              <a:t>thE</a:t>
            </a:r>
            <a:r>
              <a:rPr lang="en-US" sz="6000" dirty="0" smtClean="0">
                <a:solidFill>
                  <a:schemeClr val="accent1"/>
                </a:solidFill>
              </a:rPr>
              <a:t> righteous</a:t>
            </a:r>
            <a:r>
              <a:rPr lang="en-US" sz="6000" dirty="0">
                <a:solidFill>
                  <a:schemeClr val="accent1"/>
                </a:solidFill>
              </a:rPr>
              <a:t/>
            </a:r>
            <a:br>
              <a:rPr lang="en-US" sz="6000" dirty="0">
                <a:solidFill>
                  <a:schemeClr val="accent1"/>
                </a:solidFill>
              </a:rPr>
            </a:br>
            <a:r>
              <a:rPr lang="en-US" sz="2700" dirty="0">
                <a:solidFill>
                  <a:schemeClr val="accent1"/>
                </a:solidFill>
              </a:rPr>
              <a:t>FOR SECONDARY SCHOOLS </a:t>
            </a: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1300" y="184046"/>
            <a:ext cx="11704320" cy="4204133"/>
          </a:xfrm>
          <a:prstGeom prst="rect">
            <a:avLst/>
          </a:prstGeom>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1811" y="4460345"/>
            <a:ext cx="1365105" cy="199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5269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4" y="1"/>
            <a:ext cx="12256394" cy="7129738"/>
          </a:xfrm>
          <a:prstGeom prst="rect">
            <a:avLst/>
          </a:prstGeom>
        </p:spPr>
      </p:pic>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180390" y="246452"/>
            <a:ext cx="6377607" cy="1513268"/>
          </a:xfrm>
        </p:spPr>
        <p:txBody>
          <a:bodyPr>
            <a:normAutofit/>
          </a:bodyPr>
          <a:lstStyle/>
          <a:p>
            <a:pPr algn="ctr"/>
            <a:r>
              <a:rPr lang="en-GB" sz="5400" dirty="0">
                <a:solidFill>
                  <a:schemeClr val="bg1"/>
                </a:solidFill>
              </a:rPr>
              <a:t>Why </a:t>
            </a:r>
            <a:r>
              <a:rPr lang="en-GB" sz="5400" dirty="0" smtClean="0">
                <a:solidFill>
                  <a:schemeClr val="bg1"/>
                </a:solidFill>
              </a:rPr>
              <a:t>righteousness?  </a:t>
            </a:r>
            <a:endParaRPr lang="en-GB" sz="5400" dirty="0">
              <a:solidFill>
                <a:schemeClr val="bg1"/>
              </a:solidFill>
            </a:endParaRPr>
          </a:p>
        </p:txBody>
      </p:sp>
      <p:sp>
        <p:nvSpPr>
          <p:cNvPr id="3" name="Rectangle 2"/>
          <p:cNvSpPr/>
          <p:nvPr/>
        </p:nvSpPr>
        <p:spPr>
          <a:xfrm>
            <a:off x="280443" y="1512443"/>
            <a:ext cx="5993756" cy="4001096"/>
          </a:xfrm>
          <a:prstGeom prst="rect">
            <a:avLst/>
          </a:prstGeom>
        </p:spPr>
        <p:txBody>
          <a:bodyPr wrap="square">
            <a:spAutoFit/>
          </a:bodyPr>
          <a:lstStyle/>
          <a:p>
            <a:endParaRPr lang="en-GB" sz="2400" dirty="0"/>
          </a:p>
          <a:p>
            <a:pPr algn="ctr"/>
            <a:r>
              <a:rPr lang="en-GB" sz="2800" dirty="0" smtClean="0"/>
              <a:t>“</a:t>
            </a:r>
            <a:r>
              <a:rPr lang="mr-IN" sz="2800" dirty="0" smtClean="0"/>
              <a:t>…</a:t>
            </a:r>
            <a:r>
              <a:rPr lang="en-GB" sz="2800" dirty="0" smtClean="0"/>
              <a:t> This </a:t>
            </a:r>
            <a:r>
              <a:rPr lang="en-GB" sz="2800" dirty="0"/>
              <a:t>Beatitude promises us that by promoting justice in this highest sense, we will find true satisfaction, for our thirsting for righteousness will be quenched by the love God pours out upon his children</a:t>
            </a:r>
            <a:r>
              <a:rPr lang="en-GB" sz="2800" dirty="0" smtClean="0"/>
              <a:t>.”</a:t>
            </a:r>
          </a:p>
          <a:p>
            <a:pPr algn="ctr"/>
            <a:endParaRPr lang="en-GB" sz="2600" dirty="0"/>
          </a:p>
          <a:p>
            <a:pPr algn="ctr"/>
            <a:r>
              <a:rPr lang="en-GB" sz="3600" dirty="0">
                <a:solidFill>
                  <a:schemeClr val="accent1"/>
                </a:solidFill>
              </a:rPr>
              <a:t>What does the Pope mean?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spTree>
    <p:extLst>
      <p:ext uri="{BB962C8B-B14F-4D97-AF65-F5344CB8AC3E}">
        <p14:creationId xmlns:p14="http://schemas.microsoft.com/office/powerpoint/2010/main" val="1162023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158CE4C-F97D-41F1-93E9-324B642E8F3F}"/>
              </a:ext>
            </a:extLst>
          </p:cNvPr>
          <p:cNvSpPr txBox="1">
            <a:spLocks/>
          </p:cNvSpPr>
          <p:nvPr/>
        </p:nvSpPr>
        <p:spPr>
          <a:xfrm>
            <a:off x="1192348" y="2299093"/>
            <a:ext cx="5238760" cy="3196980"/>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GB" sz="4000" dirty="0">
                <a:solidFill>
                  <a:srgbClr val="000000"/>
                </a:solidFill>
              </a:rPr>
              <a:t>What does this mean for you?</a:t>
            </a:r>
          </a:p>
          <a:p>
            <a:pPr marL="45720" indent="0">
              <a:buNone/>
            </a:pPr>
            <a:endParaRPr lang="en-GB" sz="1800" dirty="0">
              <a:solidFill>
                <a:srgbClr val="000000"/>
              </a:solidFill>
            </a:endParaRPr>
          </a:p>
          <a:p>
            <a:pPr marL="45720" indent="0" algn="ctr">
              <a:buNone/>
            </a:pPr>
            <a:r>
              <a:rPr lang="en-GB" sz="4000" dirty="0">
                <a:solidFill>
                  <a:srgbClr val="000000"/>
                </a:solidFill>
              </a:rPr>
              <a:t>How can </a:t>
            </a:r>
            <a:r>
              <a:rPr lang="en-GB" sz="4000" dirty="0" smtClean="0">
                <a:solidFill>
                  <a:srgbClr val="000000"/>
                </a:solidFill>
              </a:rPr>
              <a:t>you hunger and thirst for righteousness?</a:t>
            </a:r>
            <a:endParaRPr lang="en-GB" sz="4000" dirty="0">
              <a:solidFill>
                <a:srgbClr val="000000"/>
              </a:solidFill>
            </a:endParaRPr>
          </a:p>
          <a:p>
            <a:pPr marL="45720" indent="0">
              <a:buFont typeface="Corbel" pitchFamily="34" charset="0"/>
              <a:buNone/>
            </a:pPr>
            <a:endParaRPr lang="en-GB" sz="4000" b="1" dirty="0">
              <a:solidFill>
                <a:schemeClr val="accent1">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661" y="4403248"/>
            <a:ext cx="1365622" cy="1999661"/>
          </a:xfrm>
          <a:prstGeom prst="rect">
            <a:avLst/>
          </a:prstGeom>
        </p:spPr>
      </p:pic>
      <p:sp>
        <p:nvSpPr>
          <p:cNvPr id="8" name="Title 3">
            <a:extLst>
              <a:ext uri="{FF2B5EF4-FFF2-40B4-BE49-F238E27FC236}">
                <a16:creationId xmlns:a16="http://schemas.microsoft.com/office/drawing/2014/main" id="{F67424B5-A6AE-41CC-99AC-2C3E4C6B8CBB}"/>
              </a:ext>
            </a:extLst>
          </p:cNvPr>
          <p:cNvSpPr txBox="1">
            <a:spLocks/>
          </p:cNvSpPr>
          <p:nvPr/>
        </p:nvSpPr>
        <p:spPr>
          <a:xfrm>
            <a:off x="502276" y="482651"/>
            <a:ext cx="11275453"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sz="5400" dirty="0"/>
              <a:t>RESPOND - ‘Blessed are the </a:t>
            </a:r>
            <a:r>
              <a:rPr lang="en-GB" sz="5400" dirty="0" smtClean="0"/>
              <a:t>righteous’</a:t>
            </a:r>
            <a:endParaRPr lang="en-GB" sz="5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849" y="1959477"/>
            <a:ext cx="2019300" cy="4038600"/>
          </a:xfrm>
          <a:prstGeom prst="rect">
            <a:avLst/>
          </a:prstGeom>
        </p:spPr>
      </p:pic>
    </p:spTree>
    <p:extLst>
      <p:ext uri="{BB962C8B-B14F-4D97-AF65-F5344CB8AC3E}">
        <p14:creationId xmlns:p14="http://schemas.microsoft.com/office/powerpoint/2010/main" val="2943604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158CE4C-F97D-41F1-93E9-324B642E8F3F}"/>
              </a:ext>
            </a:extLst>
          </p:cNvPr>
          <p:cNvSpPr txBox="1">
            <a:spLocks/>
          </p:cNvSpPr>
          <p:nvPr/>
        </p:nvSpPr>
        <p:spPr>
          <a:xfrm>
            <a:off x="6187920" y="2041789"/>
            <a:ext cx="5238760" cy="4023360"/>
          </a:xfrm>
          <a:prstGeom prst="rect">
            <a:avLst/>
          </a:prstGeom>
        </p:spPr>
        <p:txBody>
          <a:bodyPr vert="horz" lIns="91440" tIns="45720" rIns="91440" bIns="45720" rtlCol="0">
            <a:normAutofit fontScale="850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en-GB" sz="4000" b="1" dirty="0">
                <a:solidFill>
                  <a:srgbClr val="000000"/>
                </a:solidFill>
              </a:rPr>
              <a:t>DO</a:t>
            </a:r>
          </a:p>
          <a:p>
            <a:pPr>
              <a:buFont typeface="Wingdings" panose="05000000000000000000" pitchFamily="2" charset="2"/>
              <a:buChar char="ü"/>
            </a:pPr>
            <a:r>
              <a:rPr lang="en-GB" sz="3200" dirty="0">
                <a:solidFill>
                  <a:srgbClr val="000000"/>
                </a:solidFill>
              </a:rPr>
              <a:t> </a:t>
            </a:r>
            <a:r>
              <a:rPr lang="en-GB" sz="3200" dirty="0" smtClean="0">
                <a:solidFill>
                  <a:srgbClr val="000000"/>
                </a:solidFill>
              </a:rPr>
              <a:t>Spent time seeking God through prayer or reading the Bible </a:t>
            </a:r>
            <a:endParaRPr lang="en-GB" sz="3200" dirty="0">
              <a:solidFill>
                <a:srgbClr val="000000"/>
              </a:solidFill>
            </a:endParaRPr>
          </a:p>
          <a:p>
            <a:pPr>
              <a:buFont typeface="Wingdings" panose="05000000000000000000" pitchFamily="2" charset="2"/>
              <a:buChar char="ü"/>
            </a:pPr>
            <a:r>
              <a:rPr lang="en-GB" sz="3200" dirty="0">
                <a:solidFill>
                  <a:srgbClr val="000000"/>
                </a:solidFill>
              </a:rPr>
              <a:t> </a:t>
            </a:r>
            <a:r>
              <a:rPr lang="en-GB" sz="3200" dirty="0" smtClean="0">
                <a:solidFill>
                  <a:srgbClr val="000000"/>
                </a:solidFill>
              </a:rPr>
              <a:t>Ask God to give you a hunger for Him and for others</a:t>
            </a:r>
            <a:endParaRPr lang="en-GB" sz="3200" dirty="0">
              <a:solidFill>
                <a:srgbClr val="000000"/>
              </a:solidFill>
            </a:endParaRPr>
          </a:p>
          <a:p>
            <a:pPr>
              <a:buFont typeface="Wingdings" panose="05000000000000000000" pitchFamily="2" charset="2"/>
              <a:buChar char="ü"/>
            </a:pPr>
            <a:r>
              <a:rPr lang="en-GB" sz="3200" dirty="0">
                <a:solidFill>
                  <a:srgbClr val="000000"/>
                </a:solidFill>
              </a:rPr>
              <a:t> </a:t>
            </a:r>
            <a:r>
              <a:rPr lang="en-GB" sz="3200" dirty="0" smtClean="0">
                <a:solidFill>
                  <a:srgbClr val="000000"/>
                </a:solidFill>
              </a:rPr>
              <a:t>Take time to consider what is not right in your community and our world </a:t>
            </a:r>
            <a:endParaRPr lang="en-GB" sz="3200" dirty="0">
              <a:solidFill>
                <a:srgbClr val="000000"/>
              </a:solidFill>
            </a:endParaRPr>
          </a:p>
          <a:p>
            <a:pPr>
              <a:buFont typeface="Wingdings" panose="05000000000000000000" pitchFamily="2" charset="2"/>
              <a:buChar char="ü"/>
            </a:pPr>
            <a:r>
              <a:rPr lang="en-GB" sz="3200" dirty="0">
                <a:solidFill>
                  <a:srgbClr val="000000"/>
                </a:solidFill>
              </a:rPr>
              <a:t> </a:t>
            </a:r>
            <a:r>
              <a:rPr lang="en-GB" sz="3200" dirty="0" smtClean="0">
                <a:solidFill>
                  <a:srgbClr val="000000"/>
                </a:solidFill>
              </a:rPr>
              <a:t>Find ways to overcome what </a:t>
            </a:r>
          </a:p>
          <a:p>
            <a:pPr marL="45720" indent="0">
              <a:buNone/>
            </a:pPr>
            <a:r>
              <a:rPr lang="en-GB" sz="3200" dirty="0">
                <a:solidFill>
                  <a:srgbClr val="000000"/>
                </a:solidFill>
              </a:rPr>
              <a:t> </a:t>
            </a:r>
            <a:r>
              <a:rPr lang="en-GB" sz="3200" dirty="0" smtClean="0">
                <a:solidFill>
                  <a:srgbClr val="000000"/>
                </a:solidFill>
              </a:rPr>
              <a:t>   is not right</a:t>
            </a:r>
            <a:endParaRPr lang="en-GB" sz="4000" b="1" dirty="0">
              <a:solidFill>
                <a:srgbClr val="000000"/>
              </a:solidFill>
            </a:endParaRPr>
          </a:p>
          <a:p>
            <a:pPr marL="45720" indent="0">
              <a:buFont typeface="Corbel" pitchFamily="34" charset="0"/>
              <a:buNone/>
            </a:pPr>
            <a:endParaRPr lang="en-GB" sz="4000" b="1" dirty="0">
              <a:solidFill>
                <a:schemeClr val="accent1">
                  <a:lumMod val="50000"/>
                </a:schemeClr>
              </a:solidFill>
            </a:endParaRPr>
          </a:p>
        </p:txBody>
      </p:sp>
      <p:sp>
        <p:nvSpPr>
          <p:cNvPr id="8" name="Title 3">
            <a:extLst>
              <a:ext uri="{FF2B5EF4-FFF2-40B4-BE49-F238E27FC236}">
                <a16:creationId xmlns:a16="http://schemas.microsoft.com/office/drawing/2014/main" id="{F67424B5-A6AE-41CC-99AC-2C3E4C6B8CBB}"/>
              </a:ext>
            </a:extLst>
          </p:cNvPr>
          <p:cNvSpPr txBox="1">
            <a:spLocks/>
          </p:cNvSpPr>
          <p:nvPr/>
        </p:nvSpPr>
        <p:spPr>
          <a:xfrm>
            <a:off x="502276" y="482651"/>
            <a:ext cx="11275453"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GB" sz="5400" dirty="0"/>
              <a:t>RESPOND - ‘Blessed are the </a:t>
            </a:r>
            <a:r>
              <a:rPr lang="en-GB" sz="5400" dirty="0" smtClean="0"/>
              <a:t>righteous’</a:t>
            </a:r>
            <a:endParaRPr lang="en-GB" sz="5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0548" y="4454523"/>
            <a:ext cx="1365622" cy="19996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147" y="2354098"/>
            <a:ext cx="4750978" cy="3162633"/>
          </a:xfrm>
          <a:prstGeom prst="rect">
            <a:avLst/>
          </a:prstGeom>
        </p:spPr>
      </p:pic>
    </p:spTree>
    <p:extLst>
      <p:ext uri="{BB962C8B-B14F-4D97-AF65-F5344CB8AC3E}">
        <p14:creationId xmlns:p14="http://schemas.microsoft.com/office/powerpoint/2010/main" val="527770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502276" y="482651"/>
            <a:ext cx="11275453" cy="1356360"/>
          </a:xfrm>
        </p:spPr>
        <p:txBody>
          <a:bodyPr>
            <a:noAutofit/>
          </a:bodyPr>
          <a:lstStyle/>
          <a:p>
            <a:r>
              <a:rPr lang="en-GB" sz="5400" dirty="0"/>
              <a:t>RESPOND - ‘Blessed are the merciful’</a:t>
            </a:r>
          </a:p>
        </p:txBody>
      </p:sp>
      <p:sp>
        <p:nvSpPr>
          <p:cNvPr id="3" name="Content Placeholder 2">
            <a:extLst>
              <a:ext uri="{FF2B5EF4-FFF2-40B4-BE49-F238E27FC236}">
                <a16:creationId xmlns:a16="http://schemas.microsoft.com/office/drawing/2014/main" id="{988E063E-E04E-4345-AA3A-FFAEF49CFF69}"/>
              </a:ext>
            </a:extLst>
          </p:cNvPr>
          <p:cNvSpPr>
            <a:spLocks noGrp="1"/>
          </p:cNvSpPr>
          <p:nvPr>
            <p:ph sz="half" idx="1"/>
          </p:nvPr>
        </p:nvSpPr>
        <p:spPr>
          <a:xfrm>
            <a:off x="7126611" y="2149209"/>
            <a:ext cx="4454131" cy="3404393"/>
          </a:xfrm>
        </p:spPr>
        <p:txBody>
          <a:bodyPr vert="horz" lIns="91440" tIns="45720" rIns="91440" bIns="45720" rtlCol="0" anchor="t">
            <a:normAutofit/>
          </a:bodyPr>
          <a:lstStyle/>
          <a:p>
            <a:pPr marL="45720" indent="0">
              <a:buNone/>
            </a:pPr>
            <a:r>
              <a:rPr lang="en-GB" sz="4000" b="1" dirty="0">
                <a:solidFill>
                  <a:srgbClr val="000000"/>
                </a:solidFill>
              </a:rPr>
              <a:t>TRY NOT TO:</a:t>
            </a:r>
          </a:p>
          <a:p>
            <a:pPr>
              <a:buFont typeface="Wingdings" panose="05000000000000000000" pitchFamily="2" charset="2"/>
              <a:buChar char="v"/>
            </a:pPr>
            <a:r>
              <a:rPr lang="en-GB" sz="2800" dirty="0">
                <a:solidFill>
                  <a:srgbClr val="000000"/>
                </a:solidFill>
              </a:rPr>
              <a:t> </a:t>
            </a:r>
            <a:r>
              <a:rPr lang="en-GB" sz="2800" dirty="0" smtClean="0">
                <a:solidFill>
                  <a:srgbClr val="000000"/>
                </a:solidFill>
              </a:rPr>
              <a:t>Be indifferent to God </a:t>
            </a:r>
            <a:endParaRPr lang="en-GB" sz="2800" dirty="0">
              <a:solidFill>
                <a:srgbClr val="000000"/>
              </a:solidFill>
            </a:endParaRPr>
          </a:p>
          <a:p>
            <a:pPr>
              <a:buFont typeface="Wingdings" panose="05000000000000000000" pitchFamily="2" charset="2"/>
              <a:buChar char="v"/>
            </a:pPr>
            <a:r>
              <a:rPr lang="en-GB" sz="2800" dirty="0">
                <a:solidFill>
                  <a:srgbClr val="000000"/>
                </a:solidFill>
              </a:rPr>
              <a:t> </a:t>
            </a:r>
            <a:r>
              <a:rPr lang="en-GB" sz="2800" dirty="0" smtClean="0">
                <a:solidFill>
                  <a:srgbClr val="000000"/>
                </a:solidFill>
              </a:rPr>
              <a:t>Be apathetic to what is not right in the world</a:t>
            </a:r>
            <a:endParaRPr lang="en-GB" sz="2800" dirty="0">
              <a:solidFill>
                <a:srgbClr val="000000"/>
              </a:solidFill>
            </a:endParaRPr>
          </a:p>
          <a:p>
            <a:pPr>
              <a:buFont typeface="Wingdings" panose="05000000000000000000" pitchFamily="2" charset="2"/>
              <a:buChar char="v"/>
            </a:pPr>
            <a:r>
              <a:rPr lang="en-GB" sz="2800" dirty="0" smtClean="0">
                <a:solidFill>
                  <a:srgbClr val="000000"/>
                </a:solidFill>
              </a:rPr>
              <a:t> Be hard hearted</a:t>
            </a:r>
            <a:endParaRPr lang="en-GB" sz="2800" dirty="0">
              <a:solidFill>
                <a:srgbClr val="000000"/>
              </a:solidFill>
            </a:endParaRPr>
          </a:p>
          <a:p>
            <a:pPr marL="45720" indent="0">
              <a:buNone/>
            </a:pPr>
            <a:endParaRPr lang="en-GB" sz="2800" dirty="0">
              <a:solidFill>
                <a:schemeClr val="accent1">
                  <a:lumMod val="50000"/>
                </a:schemeClr>
              </a:solidFill>
            </a:endParaRPr>
          </a:p>
        </p:txBody>
      </p:sp>
      <p:sp>
        <p:nvSpPr>
          <p:cNvPr id="7" name="Content Placeholder 2">
            <a:extLst>
              <a:ext uri="{FF2B5EF4-FFF2-40B4-BE49-F238E27FC236}">
                <a16:creationId xmlns:a16="http://schemas.microsoft.com/office/drawing/2014/main" id="{1158CE4C-F97D-41F1-93E9-324B642E8F3F}"/>
              </a:ext>
            </a:extLst>
          </p:cNvPr>
          <p:cNvSpPr txBox="1">
            <a:spLocks/>
          </p:cNvSpPr>
          <p:nvPr/>
        </p:nvSpPr>
        <p:spPr>
          <a:xfrm>
            <a:off x="1295400" y="2225040"/>
            <a:ext cx="5238760" cy="402336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endParaRPr lang="en-GB" sz="4000" b="1" dirty="0">
              <a:solidFill>
                <a:schemeClr val="accent1">
                  <a:lumMod val="50000"/>
                </a:schemeClr>
              </a:solidFill>
            </a:endParaRPr>
          </a:p>
          <a:p>
            <a:pPr marL="45720" indent="0">
              <a:buFont typeface="Corbel" pitchFamily="34" charset="0"/>
              <a:buNone/>
            </a:pPr>
            <a:endParaRPr lang="en-GB" sz="4000" b="1" dirty="0">
              <a:solidFill>
                <a:schemeClr val="accent1">
                  <a:lumMod val="50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65" y="853102"/>
            <a:ext cx="6858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5503" y="4557689"/>
            <a:ext cx="1365622" cy="1999661"/>
          </a:xfrm>
          <a:prstGeom prst="rect">
            <a:avLst/>
          </a:prstGeom>
        </p:spPr>
      </p:pic>
    </p:spTree>
    <p:extLst>
      <p:ext uri="{BB962C8B-B14F-4D97-AF65-F5344CB8AC3E}">
        <p14:creationId xmlns:p14="http://schemas.microsoft.com/office/powerpoint/2010/main" val="1616700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622112" y="541175"/>
            <a:ext cx="9875520" cy="1356360"/>
          </a:xfrm>
        </p:spPr>
        <p:txBody>
          <a:bodyPr>
            <a:normAutofit/>
          </a:bodyPr>
          <a:lstStyle/>
          <a:p>
            <a:r>
              <a:rPr lang="en-GB" sz="5400" dirty="0"/>
              <a:t>RESPOND - Prayer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60" y="2379001"/>
            <a:ext cx="4000487" cy="266845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9508" y="4629182"/>
            <a:ext cx="1269688" cy="1859186"/>
          </a:xfrm>
          <a:prstGeom prst="rect">
            <a:avLst/>
          </a:prstGeom>
        </p:spPr>
      </p:pic>
      <p:sp>
        <p:nvSpPr>
          <p:cNvPr id="6" name="Content Placeholder 5"/>
          <p:cNvSpPr>
            <a:spLocks noGrp="1"/>
          </p:cNvSpPr>
          <p:nvPr>
            <p:ph sz="half" idx="1"/>
          </p:nvPr>
        </p:nvSpPr>
        <p:spPr>
          <a:xfrm>
            <a:off x="5366680" y="1796273"/>
            <a:ext cx="5354982" cy="4104466"/>
          </a:xfrm>
        </p:spPr>
        <p:txBody>
          <a:bodyPr>
            <a:noAutofit/>
          </a:bodyPr>
          <a:lstStyle/>
          <a:p>
            <a:pPr marL="45720" indent="0" algn="ctr">
              <a:buNone/>
            </a:pPr>
            <a:r>
              <a:rPr lang="en-US" sz="2800" dirty="0" smtClean="0">
                <a:solidFill>
                  <a:srgbClr val="000000"/>
                </a:solidFill>
              </a:rPr>
              <a:t>Lord</a:t>
            </a:r>
            <a:r>
              <a:rPr lang="en-US" sz="2800" dirty="0">
                <a:solidFill>
                  <a:srgbClr val="000000"/>
                </a:solidFill>
              </a:rPr>
              <a:t>, make </a:t>
            </a:r>
            <a:r>
              <a:rPr lang="en-US" sz="2800" dirty="0" smtClean="0">
                <a:solidFill>
                  <a:srgbClr val="000000"/>
                </a:solidFill>
              </a:rPr>
              <a:t>us </a:t>
            </a:r>
            <a:r>
              <a:rPr lang="en-US" sz="2800" dirty="0">
                <a:solidFill>
                  <a:srgbClr val="000000"/>
                </a:solidFill>
              </a:rPr>
              <a:t>hungry and thirsty </a:t>
            </a:r>
            <a:r>
              <a:rPr lang="en-US" sz="2800" dirty="0" smtClean="0">
                <a:solidFill>
                  <a:srgbClr val="000000"/>
                </a:solidFill>
              </a:rPr>
              <a:t>for your righteousness.</a:t>
            </a:r>
          </a:p>
          <a:p>
            <a:pPr marL="45720" indent="0" algn="ctr">
              <a:buNone/>
            </a:pPr>
            <a:r>
              <a:rPr lang="en-US" sz="2800" dirty="0" smtClean="0">
                <a:solidFill>
                  <a:srgbClr val="000000"/>
                </a:solidFill>
              </a:rPr>
              <a:t> Give us a desire for your will so we can then discern what is not right in our world. </a:t>
            </a:r>
          </a:p>
          <a:p>
            <a:pPr marL="45720" indent="0" algn="ctr">
              <a:buNone/>
            </a:pPr>
            <a:r>
              <a:rPr lang="en-US" sz="2800" dirty="0" smtClean="0">
                <a:solidFill>
                  <a:srgbClr val="000000"/>
                </a:solidFill>
              </a:rPr>
              <a:t>Help us </a:t>
            </a:r>
            <a:r>
              <a:rPr lang="en-US" sz="2800" dirty="0">
                <a:solidFill>
                  <a:srgbClr val="000000"/>
                </a:solidFill>
              </a:rPr>
              <a:t>to </a:t>
            </a:r>
            <a:r>
              <a:rPr lang="en-US" sz="2800" dirty="0" smtClean="0">
                <a:solidFill>
                  <a:srgbClr val="000000"/>
                </a:solidFill>
              </a:rPr>
              <a:t>then build Your Kingdom on earth. </a:t>
            </a:r>
            <a:endParaRPr lang="en-US" sz="2800" dirty="0">
              <a:solidFill>
                <a:srgbClr val="000000"/>
              </a:solidFill>
            </a:endParaRPr>
          </a:p>
          <a:p>
            <a:pPr marL="45720" indent="0" algn="ctr">
              <a:buNone/>
            </a:pPr>
            <a:r>
              <a:rPr lang="en-US" sz="2800" dirty="0" smtClean="0">
                <a:solidFill>
                  <a:srgbClr val="000000"/>
                </a:solidFill>
              </a:rPr>
              <a:t>Through </a:t>
            </a:r>
            <a:r>
              <a:rPr lang="en-US" sz="2800" dirty="0">
                <a:solidFill>
                  <a:srgbClr val="000000"/>
                </a:solidFill>
              </a:rPr>
              <a:t>Jesus Christ our Lord we pray. </a:t>
            </a:r>
            <a:endParaRPr lang="en-US" sz="2800" dirty="0" smtClean="0">
              <a:solidFill>
                <a:srgbClr val="000000"/>
              </a:solidFill>
            </a:endParaRPr>
          </a:p>
          <a:p>
            <a:pPr marL="45720" indent="0" algn="ctr">
              <a:buNone/>
            </a:pPr>
            <a:r>
              <a:rPr lang="en-US" sz="2800" dirty="0" smtClean="0">
                <a:solidFill>
                  <a:srgbClr val="000000"/>
                </a:solidFill>
              </a:rPr>
              <a:t>Amen</a:t>
            </a:r>
            <a:endParaRPr lang="en-GB" sz="2800" dirty="0">
              <a:solidFill>
                <a:srgbClr val="000000"/>
              </a:solidFill>
            </a:endParaRPr>
          </a:p>
        </p:txBody>
      </p:sp>
    </p:spTree>
    <p:extLst>
      <p:ext uri="{BB962C8B-B14F-4D97-AF65-F5344CB8AC3E}">
        <p14:creationId xmlns:p14="http://schemas.microsoft.com/office/powerpoint/2010/main" val="562403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669156" y="382107"/>
            <a:ext cx="9875520" cy="1356360"/>
          </a:xfrm>
        </p:spPr>
        <p:txBody>
          <a:bodyPr>
            <a:normAutofit/>
          </a:bodyPr>
          <a:lstStyle/>
          <a:p>
            <a:r>
              <a:rPr lang="en-GB" sz="5400" dirty="0"/>
              <a:t>MISSION </a:t>
            </a:r>
          </a:p>
        </p:txBody>
      </p:sp>
      <p:sp>
        <p:nvSpPr>
          <p:cNvPr id="5" name="Content Placeholder 4">
            <a:extLst>
              <a:ext uri="{FF2B5EF4-FFF2-40B4-BE49-F238E27FC236}">
                <a16:creationId xmlns:a16="http://schemas.microsoft.com/office/drawing/2014/main" id="{7A847E44-F5EB-49D1-B727-1375EDB8C3B2}"/>
              </a:ext>
            </a:extLst>
          </p:cNvPr>
          <p:cNvSpPr>
            <a:spLocks noGrp="1"/>
          </p:cNvSpPr>
          <p:nvPr>
            <p:ph sz="half" idx="1"/>
          </p:nvPr>
        </p:nvSpPr>
        <p:spPr>
          <a:xfrm>
            <a:off x="5165159" y="1046741"/>
            <a:ext cx="5826236" cy="5337474"/>
          </a:xfrm>
        </p:spPr>
        <p:txBody>
          <a:bodyPr>
            <a:normAutofit lnSpcReduction="10000"/>
          </a:bodyPr>
          <a:lstStyle/>
          <a:p>
            <a:pPr marL="45720" indent="0">
              <a:buNone/>
            </a:pPr>
            <a:r>
              <a:rPr lang="en-GB" sz="2400" dirty="0">
                <a:solidFill>
                  <a:srgbClr val="000000"/>
                </a:solidFill>
              </a:rPr>
              <a:t>Choose:</a:t>
            </a:r>
          </a:p>
          <a:p>
            <a:pPr>
              <a:buFont typeface="Courier New" panose="02070309020205020404" pitchFamily="49" charset="0"/>
              <a:buChar char="o"/>
            </a:pPr>
            <a:r>
              <a:rPr lang="en-GB" sz="2400" dirty="0">
                <a:solidFill>
                  <a:srgbClr val="000000"/>
                </a:solidFill>
              </a:rPr>
              <a:t>Write and decorate the words Jesus said about being </a:t>
            </a:r>
            <a:r>
              <a:rPr lang="en-GB" sz="2400" dirty="0" smtClean="0">
                <a:solidFill>
                  <a:srgbClr val="000000"/>
                </a:solidFill>
              </a:rPr>
              <a:t>righteous </a:t>
            </a:r>
            <a:r>
              <a:rPr lang="en-GB" sz="2400" dirty="0">
                <a:solidFill>
                  <a:srgbClr val="000000"/>
                </a:solidFill>
              </a:rPr>
              <a:t>and learn them.</a:t>
            </a:r>
          </a:p>
          <a:p>
            <a:pPr>
              <a:buFont typeface="Courier New" panose="02070309020205020404" pitchFamily="49" charset="0"/>
              <a:buChar char="o"/>
            </a:pPr>
            <a:r>
              <a:rPr lang="en-GB" sz="2400" dirty="0">
                <a:solidFill>
                  <a:srgbClr val="000000"/>
                </a:solidFill>
              </a:rPr>
              <a:t>Find out about saints who were </a:t>
            </a:r>
            <a:r>
              <a:rPr lang="en-GB" sz="2400" dirty="0" smtClean="0">
                <a:solidFill>
                  <a:srgbClr val="000000"/>
                </a:solidFill>
              </a:rPr>
              <a:t>righteous. </a:t>
            </a:r>
            <a:r>
              <a:rPr lang="en-GB" sz="2400" dirty="0">
                <a:solidFill>
                  <a:srgbClr val="000000"/>
                </a:solidFill>
              </a:rPr>
              <a:t>Say a prayer of/to your favourite one.</a:t>
            </a:r>
          </a:p>
          <a:p>
            <a:pPr>
              <a:buFont typeface="Courier New" panose="02070309020205020404" pitchFamily="49" charset="0"/>
              <a:buChar char="o"/>
            </a:pPr>
            <a:r>
              <a:rPr lang="en-GB" sz="2400" dirty="0">
                <a:solidFill>
                  <a:srgbClr val="000000"/>
                </a:solidFill>
              </a:rPr>
              <a:t>Research what Pope Francis said about </a:t>
            </a:r>
            <a:r>
              <a:rPr lang="en-GB" sz="2400" dirty="0" smtClean="0">
                <a:solidFill>
                  <a:srgbClr val="000000"/>
                </a:solidFill>
              </a:rPr>
              <a:t>righteousness </a:t>
            </a:r>
            <a:r>
              <a:rPr lang="en-GB" sz="2400" dirty="0">
                <a:solidFill>
                  <a:srgbClr val="000000"/>
                </a:solidFill>
              </a:rPr>
              <a:t>and how we should treat others.</a:t>
            </a:r>
          </a:p>
          <a:p>
            <a:pPr>
              <a:buFont typeface="Courier New" panose="02070309020205020404" pitchFamily="49" charset="0"/>
              <a:buChar char="o"/>
            </a:pPr>
            <a:r>
              <a:rPr lang="en-GB" sz="2400" dirty="0">
                <a:solidFill>
                  <a:srgbClr val="000000"/>
                </a:solidFill>
              </a:rPr>
              <a:t>Find out what else the Bible tells us about </a:t>
            </a:r>
            <a:r>
              <a:rPr lang="en-GB" sz="2400" dirty="0" smtClean="0">
                <a:solidFill>
                  <a:srgbClr val="000000"/>
                </a:solidFill>
              </a:rPr>
              <a:t>righteousness.</a:t>
            </a:r>
            <a:endParaRPr lang="en-GB" sz="2400" dirty="0">
              <a:solidFill>
                <a:srgbClr val="000000"/>
              </a:solidFill>
            </a:endParaRPr>
          </a:p>
          <a:p>
            <a:pPr>
              <a:buFont typeface="Courier New" panose="02070309020205020404" pitchFamily="49" charset="0"/>
              <a:buChar char="o"/>
            </a:pPr>
            <a:r>
              <a:rPr lang="en-GB" sz="2400" dirty="0">
                <a:solidFill>
                  <a:srgbClr val="000000"/>
                </a:solidFill>
              </a:rPr>
              <a:t>Be </a:t>
            </a:r>
            <a:r>
              <a:rPr lang="en-GB" sz="2400" dirty="0" smtClean="0">
                <a:solidFill>
                  <a:srgbClr val="000000"/>
                </a:solidFill>
              </a:rPr>
              <a:t>righteous.</a:t>
            </a:r>
            <a:endParaRPr lang="en-GB" sz="2400" dirty="0">
              <a:solidFill>
                <a:srgbClr val="000000"/>
              </a:solidFill>
            </a:endParaRPr>
          </a:p>
          <a:p>
            <a:pPr>
              <a:buFont typeface="Courier New" panose="02070309020205020404" pitchFamily="49" charset="0"/>
              <a:buChar char="o"/>
            </a:pPr>
            <a:r>
              <a:rPr lang="en-GB" sz="2400" dirty="0">
                <a:solidFill>
                  <a:srgbClr val="000000"/>
                </a:solidFill>
              </a:rPr>
              <a:t>Find out about charities who work </a:t>
            </a:r>
            <a:r>
              <a:rPr lang="en-GB" sz="2400" dirty="0" smtClean="0">
                <a:solidFill>
                  <a:srgbClr val="000000"/>
                </a:solidFill>
              </a:rPr>
              <a:t>to do what is right. </a:t>
            </a:r>
            <a:endParaRPr lang="en-GB" sz="240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232" y="4558757"/>
            <a:ext cx="1365622" cy="19996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473" y="1782036"/>
            <a:ext cx="3123021" cy="4241818"/>
          </a:xfrm>
          <a:prstGeom prst="rect">
            <a:avLst/>
          </a:prstGeom>
        </p:spPr>
      </p:pic>
    </p:spTree>
    <p:extLst>
      <p:ext uri="{BB962C8B-B14F-4D97-AF65-F5344CB8AC3E}">
        <p14:creationId xmlns:p14="http://schemas.microsoft.com/office/powerpoint/2010/main" val="3667585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5400" dirty="0" smtClean="0">
                <a:solidFill>
                  <a:schemeClr val="accent1"/>
                </a:solidFill>
              </a:rPr>
              <a:t>Be righteous </a:t>
            </a:r>
            <a:endParaRPr lang="en-US" sz="5400" dirty="0">
              <a:solidFill>
                <a:schemeClr val="accent1"/>
              </a:solidFill>
            </a:endParaRP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3840" y="256540"/>
            <a:ext cx="11704320" cy="37642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6703" y="4403338"/>
            <a:ext cx="1365622" cy="1999661"/>
          </a:xfrm>
          <a:prstGeom prst="rect">
            <a:avLst/>
          </a:prstGeom>
        </p:spPr>
      </p:pic>
    </p:spTree>
    <p:extLst>
      <p:ext uri="{BB962C8B-B14F-4D97-AF65-F5344CB8AC3E}">
        <p14:creationId xmlns:p14="http://schemas.microsoft.com/office/powerpoint/2010/main" val="2170263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827468" y="500129"/>
            <a:ext cx="9875520" cy="1356360"/>
          </a:xfrm>
        </p:spPr>
        <p:txBody>
          <a:bodyPr>
            <a:normAutofit/>
          </a:bodyPr>
          <a:lstStyle/>
          <a:p>
            <a:r>
              <a:rPr lang="en-GB" sz="5400" dirty="0"/>
              <a:t>GATHER</a:t>
            </a:r>
          </a:p>
        </p:txBody>
      </p:sp>
      <p:sp>
        <p:nvSpPr>
          <p:cNvPr id="6" name="Content Placeholder 5">
            <a:extLst>
              <a:ext uri="{FF2B5EF4-FFF2-40B4-BE49-F238E27FC236}">
                <a16:creationId xmlns:a16="http://schemas.microsoft.com/office/drawing/2014/main" id="{04C0D6A1-CCF3-4891-B86C-DCFCDB9CB649}"/>
              </a:ext>
            </a:extLst>
          </p:cNvPr>
          <p:cNvSpPr>
            <a:spLocks noGrp="1"/>
          </p:cNvSpPr>
          <p:nvPr>
            <p:ph sz="half" idx="2"/>
          </p:nvPr>
        </p:nvSpPr>
        <p:spPr>
          <a:xfrm>
            <a:off x="6492816" y="1977574"/>
            <a:ext cx="4754880" cy="3232576"/>
          </a:xfrm>
        </p:spPr>
        <p:txBody>
          <a:bodyPr/>
          <a:lstStyle/>
          <a:p>
            <a:pPr marL="45720" indent="0">
              <a:buNone/>
            </a:pPr>
            <a:r>
              <a:rPr lang="en-GB" sz="3200" dirty="0">
                <a:solidFill>
                  <a:schemeClr val="tx1"/>
                </a:solidFill>
              </a:rPr>
              <a:t>Father,</a:t>
            </a:r>
          </a:p>
          <a:p>
            <a:pPr marL="45720" indent="0">
              <a:buNone/>
            </a:pPr>
            <a:r>
              <a:rPr lang="en-GB" sz="3200" dirty="0">
                <a:solidFill>
                  <a:schemeClr val="tx1"/>
                </a:solidFill>
              </a:rPr>
              <a:t>Thank you for your word.</a:t>
            </a:r>
          </a:p>
          <a:p>
            <a:pPr marL="45720" indent="0">
              <a:buNone/>
            </a:pPr>
            <a:r>
              <a:rPr lang="en-GB" sz="3200" dirty="0">
                <a:solidFill>
                  <a:schemeClr val="tx1"/>
                </a:solidFill>
              </a:rPr>
              <a:t>Help us to listen</a:t>
            </a:r>
          </a:p>
          <a:p>
            <a:pPr marL="45720" indent="0">
              <a:buNone/>
            </a:pPr>
            <a:r>
              <a:rPr lang="en-GB" sz="3200" dirty="0">
                <a:solidFill>
                  <a:schemeClr val="tx1"/>
                </a:solidFill>
              </a:rPr>
              <a:t>And show your love.</a:t>
            </a:r>
          </a:p>
          <a:p>
            <a:pPr marL="45720" indent="0">
              <a:buNone/>
            </a:pPr>
            <a:r>
              <a:rPr lang="en-GB" sz="3200" dirty="0">
                <a:solidFill>
                  <a:schemeClr val="tx1"/>
                </a:solidFill>
              </a:rPr>
              <a:t>Amen</a:t>
            </a:r>
          </a:p>
          <a:p>
            <a:pPr marL="45720" indent="0">
              <a:buNone/>
            </a:pPr>
            <a:endParaRPr lang="en-GB"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0324" y="1863827"/>
            <a:ext cx="4830097" cy="362522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6483" y="4454523"/>
            <a:ext cx="1365622" cy="1999661"/>
          </a:xfrm>
          <a:prstGeom prst="rect">
            <a:avLst/>
          </a:prstGeom>
        </p:spPr>
      </p:pic>
    </p:spTree>
    <p:extLst>
      <p:ext uri="{BB962C8B-B14F-4D97-AF65-F5344CB8AC3E}">
        <p14:creationId xmlns:p14="http://schemas.microsoft.com/office/powerpoint/2010/main" val="2298630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982014" y="560649"/>
            <a:ext cx="9875520" cy="1356360"/>
          </a:xfrm>
        </p:spPr>
        <p:txBody>
          <a:bodyPr>
            <a:normAutofit/>
          </a:bodyPr>
          <a:lstStyle/>
          <a:p>
            <a:r>
              <a:rPr lang="en-GB" sz="5400" dirty="0"/>
              <a:t>LISTEN</a:t>
            </a:r>
          </a:p>
        </p:txBody>
      </p:sp>
      <p:sp>
        <p:nvSpPr>
          <p:cNvPr id="3" name="Content Placeholder 2">
            <a:extLst>
              <a:ext uri="{FF2B5EF4-FFF2-40B4-BE49-F238E27FC236}">
                <a16:creationId xmlns:a16="http://schemas.microsoft.com/office/drawing/2014/main" id="{988E063E-E04E-4345-AA3A-FFAEF49CFF69}"/>
              </a:ext>
            </a:extLst>
          </p:cNvPr>
          <p:cNvSpPr>
            <a:spLocks noGrp="1"/>
          </p:cNvSpPr>
          <p:nvPr>
            <p:ph sz="half" idx="1"/>
          </p:nvPr>
        </p:nvSpPr>
        <p:spPr>
          <a:xfrm>
            <a:off x="5695661" y="1761447"/>
            <a:ext cx="5238760" cy="4257583"/>
          </a:xfrm>
        </p:spPr>
        <p:txBody>
          <a:bodyPr>
            <a:normAutofit fontScale="92500" lnSpcReduction="10000"/>
          </a:bodyPr>
          <a:lstStyle/>
          <a:p>
            <a:pPr marL="45720" indent="0">
              <a:buNone/>
            </a:pPr>
            <a:r>
              <a:rPr lang="en-GB" sz="2400" dirty="0">
                <a:solidFill>
                  <a:srgbClr val="000000"/>
                </a:solidFill>
              </a:rPr>
              <a:t>Jesus knew what brings real happiness so he taught us how to be truly happy or ‘blessed’. </a:t>
            </a:r>
          </a:p>
          <a:p>
            <a:pPr marL="45720" indent="0">
              <a:buNone/>
            </a:pPr>
            <a:r>
              <a:rPr lang="en-GB" sz="2400" dirty="0">
                <a:solidFill>
                  <a:srgbClr val="000000"/>
                </a:solidFill>
              </a:rPr>
              <a:t>He did this when he spoke to a large crowd on a mountain. </a:t>
            </a:r>
          </a:p>
          <a:p>
            <a:pPr marL="45720" indent="0">
              <a:buNone/>
            </a:pPr>
            <a:r>
              <a:rPr lang="en-GB" sz="2400" dirty="0">
                <a:solidFill>
                  <a:srgbClr val="000000"/>
                </a:solidFill>
              </a:rPr>
              <a:t>It is called ‘</a:t>
            </a:r>
            <a:r>
              <a:rPr lang="en-GB" sz="2400" b="1" dirty="0">
                <a:solidFill>
                  <a:srgbClr val="000000"/>
                </a:solidFill>
              </a:rPr>
              <a:t>The Sermon on the Mount</a:t>
            </a:r>
            <a:r>
              <a:rPr lang="en-GB" sz="2400" dirty="0">
                <a:solidFill>
                  <a:srgbClr val="000000"/>
                </a:solidFill>
              </a:rPr>
              <a:t>’.</a:t>
            </a:r>
          </a:p>
          <a:p>
            <a:pPr marL="45720" indent="0">
              <a:buNone/>
            </a:pPr>
            <a:r>
              <a:rPr lang="en-GB" sz="2400" dirty="0">
                <a:solidFill>
                  <a:srgbClr val="000000"/>
                </a:solidFill>
              </a:rPr>
              <a:t>He taught us about 8 attitudes which are called the </a:t>
            </a:r>
            <a:r>
              <a:rPr lang="en-GB" sz="2400" b="1" dirty="0">
                <a:solidFill>
                  <a:srgbClr val="000000"/>
                </a:solidFill>
              </a:rPr>
              <a:t>Beatitudes.</a:t>
            </a:r>
          </a:p>
          <a:p>
            <a:pPr marL="45720" indent="0">
              <a:buNone/>
            </a:pPr>
            <a:r>
              <a:rPr lang="en-GB" u="sng" dirty="0">
                <a:solidFill>
                  <a:srgbClr val="000000"/>
                </a:solidFill>
                <a:hlinkClick r:id="rId3"/>
              </a:rPr>
              <a:t>Click here to watch the Sermon on the Mount</a:t>
            </a:r>
            <a:r>
              <a:rPr lang="en-GB" u="sng" dirty="0">
                <a:solidFill>
                  <a:srgbClr val="000000"/>
                </a:solidFill>
              </a:rPr>
              <a:t> </a:t>
            </a:r>
            <a:endParaRPr lang="en-GB" dirty="0">
              <a:solidFill>
                <a:srgbClr val="000000"/>
              </a:solidFill>
            </a:endParaRPr>
          </a:p>
          <a:p>
            <a:pPr marL="45720" indent="0">
              <a:buNone/>
            </a:pPr>
            <a:r>
              <a:rPr lang="en-GB" sz="2400" dirty="0">
                <a:solidFill>
                  <a:srgbClr val="000000"/>
                </a:solidFill>
              </a:rPr>
              <a:t>Or read Matthew 5:1-12 in your Bible or from the next slide.</a:t>
            </a:r>
          </a:p>
          <a:p>
            <a:pPr marL="45720" indent="0">
              <a:buNone/>
            </a:pP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15" y="2021527"/>
            <a:ext cx="4521899" cy="35202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2120" y="4541987"/>
            <a:ext cx="1365622" cy="1999661"/>
          </a:xfrm>
          <a:prstGeom prst="rect">
            <a:avLst/>
          </a:prstGeom>
        </p:spPr>
      </p:pic>
    </p:spTree>
    <p:extLst>
      <p:ext uri="{BB962C8B-B14F-4D97-AF65-F5344CB8AC3E}">
        <p14:creationId xmlns:p14="http://schemas.microsoft.com/office/powerpoint/2010/main" val="3599315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424B5-A6AE-41CC-99AC-2C3E4C6B8CBB}"/>
              </a:ext>
            </a:extLst>
          </p:cNvPr>
          <p:cNvSpPr>
            <a:spLocks noGrp="1"/>
          </p:cNvSpPr>
          <p:nvPr>
            <p:ph type="title"/>
          </p:nvPr>
        </p:nvSpPr>
        <p:spPr>
          <a:xfrm>
            <a:off x="777467" y="767874"/>
            <a:ext cx="9875520" cy="1356360"/>
          </a:xfrm>
        </p:spPr>
        <p:txBody>
          <a:bodyPr>
            <a:normAutofit/>
          </a:bodyPr>
          <a:lstStyle/>
          <a:p>
            <a:r>
              <a:rPr lang="en-GB" sz="5400" dirty="0"/>
              <a:t>LISTEN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80" y="2438399"/>
            <a:ext cx="2811847" cy="2510218"/>
          </a:xfrm>
          <a:prstGeom prst="rect">
            <a:avLst/>
          </a:prstGeom>
        </p:spPr>
      </p:pic>
      <p:sp>
        <p:nvSpPr>
          <p:cNvPr id="2" name="Rectangle 1"/>
          <p:cNvSpPr/>
          <p:nvPr/>
        </p:nvSpPr>
        <p:spPr>
          <a:xfrm>
            <a:off x="3711823" y="835981"/>
            <a:ext cx="6941164" cy="5355312"/>
          </a:xfrm>
          <a:prstGeom prst="rect">
            <a:avLst/>
          </a:prstGeom>
        </p:spPr>
        <p:txBody>
          <a:bodyPr wrap="square">
            <a:spAutoFit/>
          </a:bodyPr>
          <a:lstStyle/>
          <a:p>
            <a:r>
              <a:rPr lang="en-GB" b="1" dirty="0"/>
              <a:t>Matthew 5:1-12 The Beatitudes</a:t>
            </a:r>
          </a:p>
          <a:p>
            <a:endParaRPr lang="en-GB" b="1" dirty="0"/>
          </a:p>
          <a:p>
            <a:r>
              <a:rPr lang="en-GB" dirty="0"/>
              <a:t>When Jesus saw the crowds, he went up the mountain; and after he sat down, his disciples came to him. Then he began to speak, and taught them, saying:</a:t>
            </a:r>
          </a:p>
          <a:p>
            <a:r>
              <a:rPr lang="en-GB" dirty="0"/>
              <a:t>“Blessed are the poor in spirit, for theirs is the kingdom of heaven.</a:t>
            </a:r>
          </a:p>
          <a:p>
            <a:r>
              <a:rPr lang="en-GB" dirty="0"/>
              <a:t>Blessed are those who mourn, for they will be comforted.</a:t>
            </a:r>
          </a:p>
          <a:p>
            <a:r>
              <a:rPr lang="en-GB" dirty="0"/>
              <a:t>Blessed are the meek, for they will inherit the earth.</a:t>
            </a:r>
          </a:p>
          <a:p>
            <a:r>
              <a:rPr lang="en-GB" b="1" dirty="0"/>
              <a:t>Blessed are those who hunger and thirst for righteousness, for they will be filled.</a:t>
            </a:r>
          </a:p>
          <a:p>
            <a:r>
              <a:rPr lang="en-GB" dirty="0"/>
              <a:t>Blessed are the merciful, for they will receive mercy.</a:t>
            </a:r>
          </a:p>
          <a:p>
            <a:r>
              <a:rPr lang="en-GB" dirty="0"/>
              <a:t>Blessed are the pure in heart, for they will see God.</a:t>
            </a:r>
          </a:p>
          <a:p>
            <a:r>
              <a:rPr lang="en-GB" dirty="0"/>
              <a:t>Blessed are the peacemakers, for they will be called children of God.</a:t>
            </a:r>
          </a:p>
          <a:p>
            <a:r>
              <a:rPr lang="en-GB" dirty="0"/>
              <a:t>Blessed are those who are persecuted for righteousness’ sake, for theirs is the kingdom of heaven.</a:t>
            </a:r>
          </a:p>
          <a:p>
            <a:r>
              <a:rPr lang="en-GB" dirty="0"/>
              <a:t>Blessed are you when people revile you and persecute you and utter all kinds of evil against you falsely on my account. 12 Rejoice and be glad, for your reward is great in heaven, for in the same way they persecuted the prophets who were before you.”</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3395" y="4505797"/>
            <a:ext cx="1365622" cy="1999661"/>
          </a:xfrm>
          <a:prstGeom prst="rect">
            <a:avLst/>
          </a:prstGeom>
        </p:spPr>
      </p:pic>
    </p:spTree>
    <p:extLst>
      <p:ext uri="{BB962C8B-B14F-4D97-AF65-F5344CB8AC3E}">
        <p14:creationId xmlns:p14="http://schemas.microsoft.com/office/powerpoint/2010/main" val="658887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428548" y="73618"/>
            <a:ext cx="6768389" cy="1883356"/>
          </a:xfrm>
        </p:spPr>
        <p:txBody>
          <a:bodyPr>
            <a:normAutofit/>
          </a:bodyPr>
          <a:lstStyle/>
          <a:p>
            <a:pPr algn="ctr"/>
            <a:r>
              <a:rPr lang="en-GB" sz="5400" dirty="0"/>
              <a:t>What is </a:t>
            </a:r>
            <a:r>
              <a:rPr lang="en-GB" sz="5400" dirty="0" smtClean="0"/>
              <a:t>righteousness?  </a:t>
            </a:r>
            <a:endParaRPr lang="en-GB"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7893" y="4215372"/>
            <a:ext cx="1365622" cy="199966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0581" y="809801"/>
            <a:ext cx="3537078" cy="35729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21" y="2153334"/>
            <a:ext cx="6442807" cy="40877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355" y="1742386"/>
            <a:ext cx="4276357" cy="258352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2407" y="3699316"/>
            <a:ext cx="4137604" cy="2660233"/>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5507" y="2339621"/>
            <a:ext cx="4168711" cy="3984646"/>
          </a:xfrm>
          <a:prstGeom prst="rect">
            <a:avLst/>
          </a:prstGeom>
        </p:spPr>
      </p:pic>
    </p:spTree>
    <p:extLst>
      <p:ext uri="{BB962C8B-B14F-4D97-AF65-F5344CB8AC3E}">
        <p14:creationId xmlns:p14="http://schemas.microsoft.com/office/powerpoint/2010/main" val="339254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142054" y="342352"/>
            <a:ext cx="8848323" cy="1883356"/>
          </a:xfrm>
        </p:spPr>
        <p:txBody>
          <a:bodyPr>
            <a:normAutofit/>
          </a:bodyPr>
          <a:lstStyle/>
          <a:p>
            <a:pPr algn="ctr"/>
            <a:r>
              <a:rPr lang="en-GB" sz="5400" dirty="0"/>
              <a:t>What </a:t>
            </a:r>
            <a:r>
              <a:rPr lang="en-GB" sz="5400" dirty="0" smtClean="0"/>
              <a:t>is righteousness?  </a:t>
            </a:r>
            <a:endParaRPr lang="en-GB"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sp>
        <p:nvSpPr>
          <p:cNvPr id="6" name="Rectangle 5"/>
          <p:cNvSpPr/>
          <p:nvPr/>
        </p:nvSpPr>
        <p:spPr>
          <a:xfrm>
            <a:off x="1204874" y="2019967"/>
            <a:ext cx="9036147" cy="3785652"/>
          </a:xfrm>
          <a:prstGeom prst="rect">
            <a:avLst/>
          </a:prstGeom>
        </p:spPr>
        <p:txBody>
          <a:bodyPr wrap="square">
            <a:spAutoFit/>
          </a:bodyPr>
          <a:lstStyle/>
          <a:p>
            <a:r>
              <a:rPr lang="en-GB" sz="4000" dirty="0" smtClean="0"/>
              <a:t>Righteousness can be understood by Catholics in two ways - </a:t>
            </a:r>
          </a:p>
          <a:p>
            <a:endParaRPr lang="en-GB" sz="4000" dirty="0" smtClean="0"/>
          </a:p>
          <a:p>
            <a:pPr marL="571500" indent="-571500" algn="ctr">
              <a:buFont typeface="Arial"/>
              <a:buChar char="•"/>
            </a:pPr>
            <a:r>
              <a:rPr lang="en-GB" sz="4000" dirty="0"/>
              <a:t>B</a:t>
            </a:r>
            <a:r>
              <a:rPr lang="en-GB" sz="4000" dirty="0" smtClean="0"/>
              <a:t>eing morally </a:t>
            </a:r>
            <a:r>
              <a:rPr lang="en-GB" sz="4000" dirty="0"/>
              <a:t>right </a:t>
            </a:r>
            <a:r>
              <a:rPr lang="en-GB" sz="4000" dirty="0" smtClean="0"/>
              <a:t>or justifiable</a:t>
            </a:r>
          </a:p>
          <a:p>
            <a:pPr marL="571500" indent="-571500" algn="ctr">
              <a:buFont typeface="Arial"/>
              <a:buChar char="•"/>
            </a:pPr>
            <a:r>
              <a:rPr lang="en-GB" sz="4000" dirty="0"/>
              <a:t>B</a:t>
            </a:r>
            <a:r>
              <a:rPr lang="en-GB" sz="4000" dirty="0" smtClean="0"/>
              <a:t>eing spiritually ‘right’ with God</a:t>
            </a:r>
            <a:endParaRPr lang="en-GB" sz="4000" dirty="0"/>
          </a:p>
          <a:p>
            <a:pPr algn="ctr"/>
            <a:endParaRPr lang="en-GB" sz="4000" dirty="0" smtClean="0"/>
          </a:p>
        </p:txBody>
      </p:sp>
    </p:spTree>
    <p:extLst>
      <p:ext uri="{BB962C8B-B14F-4D97-AF65-F5344CB8AC3E}">
        <p14:creationId xmlns:p14="http://schemas.microsoft.com/office/powerpoint/2010/main" val="7429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E7C0-903E-40FD-83EF-A248343C26CC}"/>
              </a:ext>
            </a:extLst>
          </p:cNvPr>
          <p:cNvSpPr>
            <a:spLocks noGrp="1"/>
          </p:cNvSpPr>
          <p:nvPr>
            <p:ph type="title"/>
          </p:nvPr>
        </p:nvSpPr>
        <p:spPr>
          <a:xfrm>
            <a:off x="368130" y="369756"/>
            <a:ext cx="11480453" cy="1883356"/>
          </a:xfrm>
        </p:spPr>
        <p:txBody>
          <a:bodyPr>
            <a:normAutofit/>
          </a:bodyPr>
          <a:lstStyle/>
          <a:p>
            <a:pPr algn="ctr"/>
            <a:r>
              <a:rPr lang="en-GB" sz="5400" dirty="0"/>
              <a:t>What </a:t>
            </a:r>
            <a:r>
              <a:rPr lang="en-GB" sz="5400" dirty="0" smtClean="0"/>
              <a:t>does it mean to ‘hunger and thirst for righteousness?’ </a:t>
            </a:r>
            <a:endParaRPr lang="en-GB"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sp>
        <p:nvSpPr>
          <p:cNvPr id="6" name="Rectangle 5"/>
          <p:cNvSpPr/>
          <p:nvPr/>
        </p:nvSpPr>
        <p:spPr>
          <a:xfrm>
            <a:off x="1489180" y="2298248"/>
            <a:ext cx="9036147" cy="707886"/>
          </a:xfrm>
          <a:prstGeom prst="rect">
            <a:avLst/>
          </a:prstGeom>
        </p:spPr>
        <p:txBody>
          <a:bodyPr wrap="square">
            <a:spAutoFit/>
          </a:bodyPr>
          <a:lstStyle/>
          <a:p>
            <a:pPr algn="ctr"/>
            <a:r>
              <a:rPr lang="en-GB" sz="4000" dirty="0" smtClean="0"/>
              <a:t> </a:t>
            </a:r>
            <a:endParaRPr lang="en-GB" sz="4000" dirty="0"/>
          </a:p>
        </p:txBody>
      </p:sp>
      <p:sp>
        <p:nvSpPr>
          <p:cNvPr id="7" name="Rectangle 6"/>
          <p:cNvSpPr/>
          <p:nvPr/>
        </p:nvSpPr>
        <p:spPr>
          <a:xfrm>
            <a:off x="773072" y="2442717"/>
            <a:ext cx="10230823" cy="3785652"/>
          </a:xfrm>
          <a:prstGeom prst="rect">
            <a:avLst/>
          </a:prstGeom>
        </p:spPr>
        <p:txBody>
          <a:bodyPr wrap="square">
            <a:spAutoFit/>
          </a:bodyPr>
          <a:lstStyle/>
          <a:p>
            <a:r>
              <a:rPr lang="en-GB" sz="4000" dirty="0" smtClean="0"/>
              <a:t>Some Catholics understand this to mean we should desire (like when we are hungry and thirsty) what is right for our world. </a:t>
            </a:r>
          </a:p>
          <a:p>
            <a:endParaRPr lang="en-GB" sz="4000" dirty="0"/>
          </a:p>
          <a:p>
            <a:r>
              <a:rPr lang="en-GB" sz="4000" dirty="0" smtClean="0"/>
              <a:t>Therefore </a:t>
            </a:r>
            <a:r>
              <a:rPr lang="en-GB" sz="4000" dirty="0"/>
              <a:t>w</a:t>
            </a:r>
            <a:r>
              <a:rPr lang="en-GB" sz="4000" dirty="0" smtClean="0"/>
              <a:t>e should stand up against injustice and make things right</a:t>
            </a:r>
            <a:r>
              <a:rPr lang="en-GB" sz="4000" dirty="0"/>
              <a:t>. </a:t>
            </a:r>
            <a:r>
              <a:rPr lang="en-GB" sz="4000" dirty="0" smtClean="0"/>
              <a:t>      </a:t>
            </a:r>
          </a:p>
        </p:txBody>
      </p:sp>
      <p:sp>
        <p:nvSpPr>
          <p:cNvPr id="8" name="Rectangle 7"/>
          <p:cNvSpPr/>
          <p:nvPr/>
        </p:nvSpPr>
        <p:spPr>
          <a:xfrm>
            <a:off x="6813920" y="5765758"/>
            <a:ext cx="3354329" cy="646331"/>
          </a:xfrm>
          <a:prstGeom prst="rect">
            <a:avLst/>
          </a:prstGeom>
        </p:spPr>
        <p:txBody>
          <a:bodyPr wrap="none">
            <a:spAutoFit/>
          </a:bodyPr>
          <a:lstStyle/>
          <a:p>
            <a:r>
              <a:rPr lang="en-US" sz="3600" dirty="0" smtClean="0">
                <a:hlinkClick r:id="rId4"/>
              </a:rPr>
              <a:t>Watch this video</a:t>
            </a:r>
            <a:endParaRPr lang="en-US" sz="3600" dirty="0"/>
          </a:p>
        </p:txBody>
      </p:sp>
    </p:spTree>
    <p:extLst>
      <p:ext uri="{BB962C8B-B14F-4D97-AF65-F5344CB8AC3E}">
        <p14:creationId xmlns:p14="http://schemas.microsoft.com/office/powerpoint/2010/main" val="23745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299" y="4454523"/>
            <a:ext cx="1365622" cy="1999661"/>
          </a:xfrm>
          <a:prstGeom prst="rect">
            <a:avLst/>
          </a:prstGeom>
        </p:spPr>
      </p:pic>
      <p:sp>
        <p:nvSpPr>
          <p:cNvPr id="6" name="Rectangle 5"/>
          <p:cNvSpPr/>
          <p:nvPr/>
        </p:nvSpPr>
        <p:spPr>
          <a:xfrm>
            <a:off x="1489180" y="2298248"/>
            <a:ext cx="9036147" cy="707886"/>
          </a:xfrm>
          <a:prstGeom prst="rect">
            <a:avLst/>
          </a:prstGeom>
        </p:spPr>
        <p:txBody>
          <a:bodyPr wrap="square">
            <a:spAutoFit/>
          </a:bodyPr>
          <a:lstStyle/>
          <a:p>
            <a:pPr algn="ctr"/>
            <a:r>
              <a:rPr lang="en-GB" sz="4000" dirty="0" smtClean="0"/>
              <a:t> </a:t>
            </a:r>
            <a:endParaRPr lang="en-GB" sz="4000" dirty="0"/>
          </a:p>
        </p:txBody>
      </p:sp>
      <p:sp>
        <p:nvSpPr>
          <p:cNvPr id="7" name="Title 1">
            <a:extLst>
              <a:ext uri="{FF2B5EF4-FFF2-40B4-BE49-F238E27FC236}">
                <a16:creationId xmlns:a16="http://schemas.microsoft.com/office/drawing/2014/main" id="{F886E7C0-903E-40FD-83EF-A248343C26CC}"/>
              </a:ext>
            </a:extLst>
          </p:cNvPr>
          <p:cNvSpPr>
            <a:spLocks noGrp="1"/>
          </p:cNvSpPr>
          <p:nvPr>
            <p:ph type="title"/>
          </p:nvPr>
        </p:nvSpPr>
        <p:spPr>
          <a:xfrm>
            <a:off x="478569" y="609600"/>
            <a:ext cx="11154334" cy="1819802"/>
          </a:xfrm>
        </p:spPr>
        <p:txBody>
          <a:bodyPr>
            <a:normAutofit/>
          </a:bodyPr>
          <a:lstStyle/>
          <a:p>
            <a:pPr algn="ctr"/>
            <a:r>
              <a:rPr lang="en-GB" sz="5400" dirty="0"/>
              <a:t>What </a:t>
            </a:r>
            <a:r>
              <a:rPr lang="en-GB" sz="5400" dirty="0" smtClean="0"/>
              <a:t>does it mean to ‘hunger and thirst for righteousness?’ </a:t>
            </a:r>
            <a:endParaRPr lang="en-GB" sz="5400" dirty="0"/>
          </a:p>
        </p:txBody>
      </p:sp>
      <p:sp>
        <p:nvSpPr>
          <p:cNvPr id="8" name="Rectangle 7"/>
          <p:cNvSpPr/>
          <p:nvPr/>
        </p:nvSpPr>
        <p:spPr>
          <a:xfrm>
            <a:off x="773072" y="2537507"/>
            <a:ext cx="10230823" cy="2554545"/>
          </a:xfrm>
          <a:prstGeom prst="rect">
            <a:avLst/>
          </a:prstGeom>
        </p:spPr>
        <p:txBody>
          <a:bodyPr wrap="square">
            <a:spAutoFit/>
          </a:bodyPr>
          <a:lstStyle/>
          <a:p>
            <a:pPr algn="just"/>
            <a:r>
              <a:rPr lang="en-GB" sz="4000" dirty="0" smtClean="0"/>
              <a:t>Some Catholics understand this to mean we should desire what is ‘right’ for God. Or put another way we should need God like when we are hungry or thirsty. </a:t>
            </a:r>
          </a:p>
        </p:txBody>
      </p:sp>
      <p:sp>
        <p:nvSpPr>
          <p:cNvPr id="13" name="Rectangle 12"/>
          <p:cNvSpPr/>
          <p:nvPr/>
        </p:nvSpPr>
        <p:spPr>
          <a:xfrm>
            <a:off x="4096882" y="5434476"/>
            <a:ext cx="3706513" cy="707886"/>
          </a:xfrm>
          <a:prstGeom prst="rect">
            <a:avLst/>
          </a:prstGeom>
        </p:spPr>
        <p:txBody>
          <a:bodyPr wrap="none">
            <a:spAutoFit/>
          </a:bodyPr>
          <a:lstStyle/>
          <a:p>
            <a:r>
              <a:rPr lang="en-US" sz="4000" dirty="0" smtClean="0">
                <a:hlinkClick r:id="rId4"/>
              </a:rPr>
              <a:t>Watch this video</a:t>
            </a:r>
            <a:endParaRPr lang="en-US" sz="4000" dirty="0"/>
          </a:p>
        </p:txBody>
      </p:sp>
    </p:spTree>
    <p:extLst>
      <p:ext uri="{BB962C8B-B14F-4D97-AF65-F5344CB8AC3E}">
        <p14:creationId xmlns:p14="http://schemas.microsoft.com/office/powerpoint/2010/main" val="22230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08" y="651025"/>
            <a:ext cx="6428496" cy="1356360"/>
          </a:xfrm>
        </p:spPr>
        <p:txBody>
          <a:bodyPr>
            <a:noAutofit/>
          </a:bodyPr>
          <a:lstStyle/>
          <a:p>
            <a:pPr algn="ctr"/>
            <a:r>
              <a:rPr lang="en-GB" dirty="0"/>
              <a:t>Other Biblical </a:t>
            </a:r>
            <a:r>
              <a:rPr lang="en-GB" dirty="0" smtClean="0"/>
              <a:t>References </a:t>
            </a:r>
            <a:r>
              <a:rPr lang="en-GB" dirty="0"/>
              <a:t/>
            </a:r>
            <a:br>
              <a:rPr lang="en-GB" dirty="0"/>
            </a:br>
            <a:r>
              <a:rPr lang="en-GB" dirty="0" smtClean="0"/>
              <a:t>to Righteousness</a:t>
            </a:r>
            <a:endParaRPr lang="en-GB" dirty="0"/>
          </a:p>
        </p:txBody>
      </p:sp>
      <p:sp>
        <p:nvSpPr>
          <p:cNvPr id="10" name="Content Placeholder 5">
            <a:extLst>
              <a:ext uri="{FF2B5EF4-FFF2-40B4-BE49-F238E27FC236}">
                <a16:creationId xmlns:a16="http://schemas.microsoft.com/office/drawing/2014/main" id="{04C0D6A1-CCF3-4891-B86C-DCFCDB9CB649}"/>
              </a:ext>
            </a:extLst>
          </p:cNvPr>
          <p:cNvSpPr>
            <a:spLocks noGrp="1"/>
          </p:cNvSpPr>
          <p:nvPr>
            <p:ph sz="half" idx="2"/>
          </p:nvPr>
        </p:nvSpPr>
        <p:spPr>
          <a:xfrm>
            <a:off x="6974981" y="701440"/>
            <a:ext cx="4757391" cy="5194448"/>
          </a:xfrm>
        </p:spPr>
        <p:txBody>
          <a:bodyPr>
            <a:noAutofit/>
          </a:bodyPr>
          <a:lstStyle/>
          <a:p>
            <a:pPr marL="45720" indent="0" algn="just">
              <a:buNone/>
            </a:pPr>
            <a:r>
              <a:rPr lang="en-US" sz="2600" dirty="0" smtClean="0">
                <a:solidFill>
                  <a:srgbClr val="000000"/>
                </a:solidFill>
              </a:rPr>
              <a:t>‘Light </a:t>
            </a:r>
            <a:r>
              <a:rPr lang="en-US" sz="2600" dirty="0">
                <a:solidFill>
                  <a:srgbClr val="000000"/>
                </a:solidFill>
              </a:rPr>
              <a:t>dawns in the darkness for the upright</a:t>
            </a:r>
            <a:r>
              <a:rPr lang="en-US" sz="2600" dirty="0" smtClean="0">
                <a:solidFill>
                  <a:srgbClr val="000000"/>
                </a:solidFill>
              </a:rPr>
              <a:t>; they are </a:t>
            </a:r>
            <a:r>
              <a:rPr lang="en-US" sz="2600" dirty="0">
                <a:solidFill>
                  <a:srgbClr val="000000"/>
                </a:solidFill>
              </a:rPr>
              <a:t>gracious, merciful, and righteous. </a:t>
            </a:r>
            <a:r>
              <a:rPr lang="en-US" sz="2600" dirty="0" smtClean="0">
                <a:solidFill>
                  <a:srgbClr val="000000"/>
                </a:solidFill>
              </a:rPr>
              <a:t>All </a:t>
            </a:r>
            <a:r>
              <a:rPr lang="en-US" sz="2600" dirty="0">
                <a:solidFill>
                  <a:srgbClr val="000000"/>
                </a:solidFill>
              </a:rPr>
              <a:t>is well with the </a:t>
            </a:r>
            <a:r>
              <a:rPr lang="en-US" sz="2600" dirty="0" smtClean="0">
                <a:solidFill>
                  <a:srgbClr val="000000"/>
                </a:solidFill>
              </a:rPr>
              <a:t>person </a:t>
            </a:r>
            <a:r>
              <a:rPr lang="en-US" sz="2600" dirty="0">
                <a:solidFill>
                  <a:srgbClr val="000000"/>
                </a:solidFill>
              </a:rPr>
              <a:t>who deals generously and lends; who conducts </a:t>
            </a:r>
            <a:r>
              <a:rPr lang="en-US" sz="2600" dirty="0" smtClean="0">
                <a:solidFill>
                  <a:srgbClr val="000000"/>
                </a:solidFill>
              </a:rPr>
              <a:t>their </a:t>
            </a:r>
            <a:r>
              <a:rPr lang="en-US" sz="2600" dirty="0">
                <a:solidFill>
                  <a:srgbClr val="000000"/>
                </a:solidFill>
              </a:rPr>
              <a:t>affairs with justice. For the righteous will never be moved; </a:t>
            </a:r>
            <a:r>
              <a:rPr lang="en-US" sz="2600" dirty="0" smtClean="0">
                <a:solidFill>
                  <a:srgbClr val="000000"/>
                </a:solidFill>
              </a:rPr>
              <a:t>they </a:t>
            </a:r>
            <a:r>
              <a:rPr lang="en-US" sz="2600" dirty="0">
                <a:solidFill>
                  <a:srgbClr val="000000"/>
                </a:solidFill>
              </a:rPr>
              <a:t>will be remembered forever. </a:t>
            </a:r>
            <a:r>
              <a:rPr lang="en-US" sz="2600" dirty="0" smtClean="0">
                <a:solidFill>
                  <a:srgbClr val="000000"/>
                </a:solidFill>
              </a:rPr>
              <a:t>They are </a:t>
            </a:r>
            <a:r>
              <a:rPr lang="en-US" sz="2600" dirty="0">
                <a:solidFill>
                  <a:srgbClr val="000000"/>
                </a:solidFill>
              </a:rPr>
              <a:t>not afraid of bad news; </a:t>
            </a:r>
            <a:r>
              <a:rPr lang="en-US" sz="2600" dirty="0" smtClean="0">
                <a:solidFill>
                  <a:srgbClr val="000000"/>
                </a:solidFill>
              </a:rPr>
              <a:t>their hearts are </a:t>
            </a:r>
            <a:r>
              <a:rPr lang="en-US" sz="2600" dirty="0">
                <a:solidFill>
                  <a:srgbClr val="000000"/>
                </a:solidFill>
              </a:rPr>
              <a:t>firm, trusting in the Lord. </a:t>
            </a:r>
            <a:r>
              <a:rPr lang="en-US" sz="2600" dirty="0" smtClean="0">
                <a:solidFill>
                  <a:srgbClr val="000000"/>
                </a:solidFill>
              </a:rPr>
              <a:t>Their </a:t>
            </a:r>
            <a:r>
              <a:rPr lang="en-US" sz="2600" dirty="0">
                <a:solidFill>
                  <a:srgbClr val="000000"/>
                </a:solidFill>
              </a:rPr>
              <a:t>heart is steady; </a:t>
            </a:r>
            <a:r>
              <a:rPr lang="en-US" sz="2600" dirty="0" smtClean="0">
                <a:solidFill>
                  <a:srgbClr val="000000"/>
                </a:solidFill>
              </a:rPr>
              <a:t>they </a:t>
            </a:r>
            <a:r>
              <a:rPr lang="en-US" sz="2600" dirty="0">
                <a:solidFill>
                  <a:srgbClr val="000000"/>
                </a:solidFill>
              </a:rPr>
              <a:t>will not be afraid, until </a:t>
            </a:r>
            <a:r>
              <a:rPr lang="en-US" sz="2600" dirty="0" smtClean="0">
                <a:solidFill>
                  <a:srgbClr val="000000"/>
                </a:solidFill>
              </a:rPr>
              <a:t>they look </a:t>
            </a:r>
            <a:r>
              <a:rPr lang="en-US" sz="2600" dirty="0">
                <a:solidFill>
                  <a:srgbClr val="000000"/>
                </a:solidFill>
              </a:rPr>
              <a:t>in triumph on </a:t>
            </a:r>
            <a:r>
              <a:rPr lang="en-US" sz="2600" dirty="0" smtClean="0">
                <a:solidFill>
                  <a:srgbClr val="000000"/>
                </a:solidFill>
              </a:rPr>
              <a:t>their </a:t>
            </a:r>
            <a:r>
              <a:rPr lang="en-US" sz="2600" dirty="0">
                <a:solidFill>
                  <a:srgbClr val="000000"/>
                </a:solidFill>
              </a:rPr>
              <a:t>adversaries</a:t>
            </a:r>
            <a:r>
              <a:rPr lang="en-US" sz="2600" dirty="0" smtClean="0">
                <a:solidFill>
                  <a:srgbClr val="000000"/>
                </a:solidFill>
              </a:rPr>
              <a:t>.’ </a:t>
            </a:r>
          </a:p>
          <a:p>
            <a:pPr marL="45720" indent="0" algn="just">
              <a:buNone/>
            </a:pPr>
            <a:r>
              <a:rPr lang="en-US" sz="2600" dirty="0" smtClean="0">
                <a:solidFill>
                  <a:srgbClr val="000000"/>
                </a:solidFill>
              </a:rPr>
              <a:t>Psalm 112:4-8</a:t>
            </a:r>
            <a:endParaRPr lang="en-GB" sz="2600"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80" y="2318580"/>
            <a:ext cx="5569411" cy="3706190"/>
          </a:xfrm>
          <a:prstGeom prst="rect">
            <a:avLst/>
          </a:prstGeom>
        </p:spPr>
      </p:pic>
      <p:sp>
        <p:nvSpPr>
          <p:cNvPr id="3" name="Rectangle 2"/>
          <p:cNvSpPr/>
          <p:nvPr/>
        </p:nvSpPr>
        <p:spPr>
          <a:xfrm>
            <a:off x="4897596" y="5360860"/>
            <a:ext cx="1540506" cy="461665"/>
          </a:xfrm>
          <a:prstGeom prst="rect">
            <a:avLst/>
          </a:prstGeom>
        </p:spPr>
        <p:txBody>
          <a:bodyPr wrap="none">
            <a:spAutoFit/>
          </a:bodyPr>
          <a:lstStyle/>
          <a:p>
            <a:r>
              <a:rPr lang="en-US" sz="2400" dirty="0" smtClean="0">
                <a:hlinkClick r:id="rId4"/>
              </a:rPr>
              <a:t>Watch this</a:t>
            </a:r>
            <a:endParaRPr lang="en-US" sz="2400" dirty="0"/>
          </a:p>
        </p:txBody>
      </p:sp>
    </p:spTree>
    <p:extLst>
      <p:ext uri="{BB962C8B-B14F-4D97-AF65-F5344CB8AC3E}">
        <p14:creationId xmlns:p14="http://schemas.microsoft.com/office/powerpoint/2010/main" val="3278218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465D742-03F8-4A07-AD44-2F5940A96098}">
  <ds:schemaRefs>
    <ds:schemaRef ds:uri="http://schemas.microsoft.com/sharepoint/v3/contenttype/forms"/>
  </ds:schemaRefs>
</ds:datastoreItem>
</file>

<file path=customXml/itemProps2.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915EF7-B9F6-4EB7-AA4F-557BE6AB702C}">
  <ds:schemaRefs>
    <ds:schemaRef ds:uri="http://purl.org/dc/terms/"/>
    <ds:schemaRef ds:uri="http://purl.org/dc/dcmitype/"/>
    <ds:schemaRef ds:uri="http://purl.org/dc/elements/1.1/"/>
    <ds:schemaRef ds:uri="http://schemas.microsoft.com/office/2006/metadata/properties"/>
    <ds:schemaRef ds:uri="16c05727-aa75-4e4a-9b5f-8a80a116589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Basis design</Template>
  <TotalTime>0</TotalTime>
  <Words>1258</Words>
  <Application>Microsoft Office PowerPoint</Application>
  <PresentationFormat>Widescreen</PresentationFormat>
  <Paragraphs>145</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Corbel</vt:lpstr>
      <vt:lpstr>Courier New</vt:lpstr>
      <vt:lpstr>Mangal</vt:lpstr>
      <vt:lpstr>Wingdings</vt:lpstr>
      <vt:lpstr>Basis</vt:lpstr>
      <vt:lpstr>Blessed are thE righteous FOR SECONDARY SCHOOLS </vt:lpstr>
      <vt:lpstr>GATHER</vt:lpstr>
      <vt:lpstr>LISTEN</vt:lpstr>
      <vt:lpstr>LISTEN</vt:lpstr>
      <vt:lpstr>What is righteousness?  </vt:lpstr>
      <vt:lpstr>What is righteousness?  </vt:lpstr>
      <vt:lpstr>What does it mean to ‘hunger and thirst for righteousness?’ </vt:lpstr>
      <vt:lpstr>What does it mean to ‘hunger and thirst for righteousness?’ </vt:lpstr>
      <vt:lpstr>Other Biblical References  to Righteousness</vt:lpstr>
      <vt:lpstr>Why righteousness?  </vt:lpstr>
      <vt:lpstr>PowerPoint Presentation</vt:lpstr>
      <vt:lpstr>PowerPoint Presentation</vt:lpstr>
      <vt:lpstr>RESPOND - ‘Blessed are the merciful’</vt:lpstr>
      <vt:lpstr>RESPOND - Prayer</vt:lpstr>
      <vt:lpstr>MISSION </vt:lpstr>
      <vt:lpstr>Be righteous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Blessed be the peacemak FOR SECONDARY SCHOOLS</dc:title>
  <dc:creator/>
  <cp:lastModifiedBy/>
  <cp:revision>9</cp:revision>
  <dcterms:created xsi:type="dcterms:W3CDTF">2020-04-25T10:57:43Z</dcterms:created>
  <dcterms:modified xsi:type="dcterms:W3CDTF">2020-06-16T13:55:10Z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