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4" r:id="rId4"/>
  </p:sldMasterIdLst>
  <p:notesMasterIdLst>
    <p:notesMasterId r:id="rId20"/>
  </p:notesMasterIdLst>
  <p:sldIdLst>
    <p:sldId id="256" r:id="rId5"/>
    <p:sldId id="263" r:id="rId6"/>
    <p:sldId id="264" r:id="rId7"/>
    <p:sldId id="275" r:id="rId8"/>
    <p:sldId id="289" r:id="rId9"/>
    <p:sldId id="291" r:id="rId10"/>
    <p:sldId id="290" r:id="rId11"/>
    <p:sldId id="288" r:id="rId12"/>
    <p:sldId id="292" r:id="rId13"/>
    <p:sldId id="293" r:id="rId14"/>
    <p:sldId id="277" r:id="rId15"/>
    <p:sldId id="272" r:id="rId16"/>
    <p:sldId id="265" r:id="rId17"/>
    <p:sldId id="266"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12ED4-C790-444F-8610-53E96F9A098D}" v="8" dt="2020-06-02T11:49:02.185"/>
    <p1510:client id="{D50C9A7A-A7B0-48B7-B08E-69820B455D1F}" v="22" dt="2020-05-11T23:46:46.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710" autoAdjust="0"/>
  </p:normalViewPr>
  <p:slideViewPr>
    <p:cSldViewPr snapToGrid="0">
      <p:cViewPr varScale="1">
        <p:scale>
          <a:sx n="70" d="100"/>
          <a:sy n="70" d="100"/>
        </p:scale>
        <p:origin x="57" y="351"/>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2289"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C82E2-3434-4F8F-B24D-E09295921497}" type="datetimeFigureOut">
              <a:rPr lang="en-US" smtClean="0"/>
              <a:t>7/14/2020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93C6C-82EA-4D9D-AA8A-69C85F2EE2B5}" type="slidenum">
              <a:rPr lang="en-US" smtClean="0"/>
              <a:t>‹#›</a:t>
            </a:fld>
            <a:endParaRPr lang="en-US" dirty="0"/>
          </a:p>
        </p:txBody>
      </p:sp>
    </p:spTree>
    <p:extLst>
      <p:ext uri="{BB962C8B-B14F-4D97-AF65-F5344CB8AC3E}">
        <p14:creationId xmlns:p14="http://schemas.microsoft.com/office/powerpoint/2010/main" val="53732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 a suitable place to pray where you can avoid distractions. </a:t>
            </a:r>
          </a:p>
          <a:p>
            <a:endParaRPr lang="en-GB" dirty="0"/>
          </a:p>
          <a:p>
            <a:r>
              <a:rPr lang="en-GB" dirty="0"/>
              <a:t>You may be alone or with others in your family. If you are with adults, you may wish to use a candle. </a:t>
            </a:r>
          </a:p>
          <a:p>
            <a:endParaRPr lang="en-GB" dirty="0"/>
          </a:p>
          <a:p>
            <a:r>
              <a:rPr lang="en-GB" dirty="0"/>
              <a:t>Breathe in and out 3 times quietly.</a:t>
            </a:r>
          </a:p>
          <a:p>
            <a:endParaRPr lang="en-GB" dirty="0"/>
          </a:p>
          <a:p>
            <a:r>
              <a:rPr lang="en-GB" dirty="0"/>
              <a:t>Ask God to be with you during this</a:t>
            </a:r>
            <a:r>
              <a:rPr lang="en-GB" baseline="0" dirty="0"/>
              <a:t> time of reflection. </a:t>
            </a:r>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1</a:t>
            </a:fld>
            <a:endParaRPr lang="en-US" dirty="0"/>
          </a:p>
        </p:txBody>
      </p:sp>
    </p:spTree>
    <p:extLst>
      <p:ext uri="{BB962C8B-B14F-4D97-AF65-F5344CB8AC3E}">
        <p14:creationId xmlns:p14="http://schemas.microsoft.com/office/powerpoint/2010/main" val="87382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Watch this video</a:t>
            </a:r>
            <a:endParaRPr lang="en-GB" baseline="0" dirty="0"/>
          </a:p>
        </p:txBody>
      </p:sp>
      <p:sp>
        <p:nvSpPr>
          <p:cNvPr id="4" name="Slide Number Placeholder 3"/>
          <p:cNvSpPr>
            <a:spLocks noGrp="1"/>
          </p:cNvSpPr>
          <p:nvPr>
            <p:ph type="sldNum" sz="quarter" idx="5"/>
          </p:nvPr>
        </p:nvSpPr>
        <p:spPr/>
        <p:txBody>
          <a:bodyPr/>
          <a:lstStyle/>
          <a:p>
            <a:fld id="{DF293C6C-82EA-4D9D-AA8A-69C85F2EE2B5}" type="slidenum">
              <a:rPr lang="en-US" smtClean="0"/>
              <a:t>10</a:t>
            </a:fld>
            <a:endParaRPr lang="en-US" dirty="0"/>
          </a:p>
        </p:txBody>
      </p:sp>
      <p:pic>
        <p:nvPicPr>
          <p:cNvPr id="5" name="Picture 4"/>
          <p:cNvPicPr>
            <a:picLocks noChangeAspect="1"/>
          </p:cNvPicPr>
          <p:nvPr/>
        </p:nvPicPr>
        <p:blipFill>
          <a:blip r:embed="rId3"/>
          <a:stretch>
            <a:fillRect/>
          </a:stretch>
        </p:blipFill>
        <p:spPr>
          <a:xfrm rot="998783">
            <a:off x="4102917" y="2026719"/>
            <a:ext cx="1290988" cy="859093"/>
          </a:xfrm>
          <a:prstGeom prst="rect">
            <a:avLst/>
          </a:prstGeom>
        </p:spPr>
      </p:pic>
    </p:spTree>
    <p:extLst>
      <p:ext uri="{BB962C8B-B14F-4D97-AF65-F5344CB8AC3E}">
        <p14:creationId xmlns:p14="http://schemas.microsoft.com/office/powerpoint/2010/main" val="176298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this list. Which ones can you do?</a:t>
            </a:r>
          </a:p>
          <a:p>
            <a:endParaRPr lang="en-GB" dirty="0"/>
          </a:p>
          <a:p>
            <a:r>
              <a:rPr lang="en-GB" dirty="0"/>
              <a:t>Ask</a:t>
            </a:r>
            <a:r>
              <a:rPr lang="en-GB" baseline="0" dirty="0"/>
              <a:t> God to help you </a:t>
            </a:r>
            <a:r>
              <a:rPr lang="en-GB" baseline="0" dirty="0" smtClean="0"/>
              <a:t>to be </a:t>
            </a:r>
            <a:r>
              <a:rPr kumimoji="0" lang="en-GB" sz="1800" b="0" i="0" u="none" strike="noStrike" kern="1200" cap="none" spc="0" normalizeH="0" baseline="0" noProof="0" dirty="0" smtClean="0">
                <a:ln>
                  <a:noFill/>
                </a:ln>
                <a:solidFill>
                  <a:prstClr val="black"/>
                </a:solidFill>
                <a:effectLst/>
                <a:uLnTx/>
                <a:uFillTx/>
                <a:latin typeface="Corbel"/>
                <a:ea typeface="+mn-ea"/>
                <a:cs typeface="+mn-cs"/>
              </a:rPr>
              <a:t>persecuted for righteousness’ sake</a:t>
            </a:r>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93C6C-82EA-4D9D-AA8A-69C85F2EE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1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93C6C-82EA-4D9D-AA8A-69C85F2EE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79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this prayer – or make up your own </a:t>
            </a:r>
            <a:r>
              <a:rPr lang="en-GB" dirty="0" smtClean="0"/>
              <a:t>prayer</a:t>
            </a:r>
          </a:p>
          <a:p>
            <a:endParaRPr lang="en-GB" dirty="0"/>
          </a:p>
          <a:p>
            <a:r>
              <a:rPr lang="en-GB" dirty="0"/>
              <a:t>In the name of the Father and of the Son and of the Holy Spirit. Amen.</a:t>
            </a:r>
          </a:p>
        </p:txBody>
      </p:sp>
      <p:sp>
        <p:nvSpPr>
          <p:cNvPr id="4" name="Slide Number Placeholder 3"/>
          <p:cNvSpPr>
            <a:spLocks noGrp="1"/>
          </p:cNvSpPr>
          <p:nvPr>
            <p:ph type="sldNum" sz="quarter" idx="5"/>
          </p:nvPr>
        </p:nvSpPr>
        <p:spPr/>
        <p:txBody>
          <a:bodyPr/>
          <a:lstStyle/>
          <a:p>
            <a:fld id="{DF293C6C-82EA-4D9D-AA8A-69C85F2EE2B5}" type="slidenum">
              <a:rPr lang="en-US" smtClean="0"/>
              <a:t>13</a:t>
            </a:fld>
            <a:endParaRPr lang="en-US" dirty="0"/>
          </a:p>
        </p:txBody>
      </p:sp>
    </p:spTree>
    <p:extLst>
      <p:ext uri="{BB962C8B-B14F-4D97-AF65-F5344CB8AC3E}">
        <p14:creationId xmlns:p14="http://schemas.microsoft.com/office/powerpoint/2010/main" val="376910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a:t>
            </a:r>
            <a:r>
              <a:rPr lang="en-GB" baseline="0" dirty="0"/>
              <a:t> one of these activities to help you consider further what is means to follow Jesus’ </a:t>
            </a:r>
            <a:r>
              <a:rPr lang="en-GB" baseline="0" dirty="0" smtClean="0"/>
              <a:t>words.</a:t>
            </a:r>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14</a:t>
            </a:fld>
            <a:endParaRPr lang="en-US" dirty="0"/>
          </a:p>
        </p:txBody>
      </p:sp>
    </p:spTree>
    <p:extLst>
      <p:ext uri="{BB962C8B-B14F-4D97-AF65-F5344CB8AC3E}">
        <p14:creationId xmlns:p14="http://schemas.microsoft.com/office/powerpoint/2010/main" val="1813133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93C6C-82EA-4D9D-AA8A-69C85F2EE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94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the sign of the cross and say the prayer.  You may also wish to pray for your own intentions.</a:t>
            </a:r>
          </a:p>
          <a:p>
            <a:endParaRPr lang="en-GB" dirty="0"/>
          </a:p>
          <a:p>
            <a:r>
              <a:rPr lang="en-GB" dirty="0"/>
              <a:t>We will be hearing the Word of God. Get</a:t>
            </a:r>
            <a:r>
              <a:rPr lang="en-GB" baseline="0" dirty="0"/>
              <a:t> </a:t>
            </a:r>
            <a:r>
              <a:rPr lang="en-GB" dirty="0"/>
              <a:t>your</a:t>
            </a:r>
            <a:r>
              <a:rPr lang="en-GB" baseline="0" dirty="0"/>
              <a:t> </a:t>
            </a:r>
            <a:r>
              <a:rPr lang="en-GB" dirty="0"/>
              <a:t>Bible</a:t>
            </a:r>
            <a:r>
              <a:rPr lang="en-GB" baseline="0" dirty="0"/>
              <a:t> and</a:t>
            </a:r>
            <a:r>
              <a:rPr lang="en-GB" dirty="0"/>
              <a:t> have it ready at</a:t>
            </a:r>
            <a:r>
              <a:rPr lang="en-GB" baseline="0" dirty="0"/>
              <a:t> </a:t>
            </a:r>
            <a:r>
              <a:rPr lang="en-GB" dirty="0"/>
              <a:t>Matthew 5:1-12</a:t>
            </a:r>
          </a:p>
        </p:txBody>
      </p:sp>
      <p:sp>
        <p:nvSpPr>
          <p:cNvPr id="4" name="Slide Number Placeholder 3"/>
          <p:cNvSpPr>
            <a:spLocks noGrp="1"/>
          </p:cNvSpPr>
          <p:nvPr>
            <p:ph type="sldNum" sz="quarter" idx="5"/>
          </p:nvPr>
        </p:nvSpPr>
        <p:spPr/>
        <p:txBody>
          <a:bodyPr/>
          <a:lstStyle/>
          <a:p>
            <a:fld id="{DF293C6C-82EA-4D9D-AA8A-69C85F2EE2B5}" type="slidenum">
              <a:rPr lang="en-US" smtClean="0"/>
              <a:t>2</a:t>
            </a:fld>
            <a:endParaRPr lang="en-US" dirty="0"/>
          </a:p>
        </p:txBody>
      </p:sp>
      <p:pic>
        <p:nvPicPr>
          <p:cNvPr id="5" name="Picture 4"/>
          <p:cNvPicPr>
            <a:picLocks noChangeAspect="1"/>
          </p:cNvPicPr>
          <p:nvPr/>
        </p:nvPicPr>
        <p:blipFill>
          <a:blip r:embed="rId3"/>
          <a:stretch>
            <a:fillRect/>
          </a:stretch>
        </p:blipFill>
        <p:spPr>
          <a:xfrm>
            <a:off x="1238250" y="1982640"/>
            <a:ext cx="2405063" cy="1733697"/>
          </a:xfrm>
          <a:prstGeom prst="rect">
            <a:avLst/>
          </a:prstGeom>
        </p:spPr>
      </p:pic>
    </p:spTree>
    <p:extLst>
      <p:ext uri="{BB962C8B-B14F-4D97-AF65-F5344CB8AC3E}">
        <p14:creationId xmlns:p14="http://schemas.microsoft.com/office/powerpoint/2010/main" val="102795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t>
            </a:r>
            <a:r>
              <a:rPr lang="en-GB" baseline="0" dirty="0"/>
              <a:t> open to what God wants to say to you as you watch and/or read Matthew 5:1-12</a:t>
            </a:r>
            <a:endParaRPr lang="en-GB" dirty="0"/>
          </a:p>
          <a:p>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3</a:t>
            </a:fld>
            <a:endParaRPr lang="en-US" dirty="0"/>
          </a:p>
        </p:txBody>
      </p:sp>
    </p:spTree>
    <p:extLst>
      <p:ext uri="{BB962C8B-B14F-4D97-AF65-F5344CB8AC3E}">
        <p14:creationId xmlns:p14="http://schemas.microsoft.com/office/powerpoint/2010/main" val="324545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remember who he said was ‘blessed’? </a:t>
            </a:r>
          </a:p>
          <a:p>
            <a:r>
              <a:rPr lang="en-GB" dirty="0"/>
              <a:t>What does it mean to</a:t>
            </a:r>
            <a:r>
              <a:rPr lang="en-GB" baseline="0" dirty="0"/>
              <a:t> be </a:t>
            </a:r>
            <a:r>
              <a:rPr lang="en-GB" baseline="0" dirty="0" smtClean="0"/>
              <a:t>persecuted</a:t>
            </a:r>
            <a:r>
              <a:rPr lang="en-GB" dirty="0" smtClean="0"/>
              <a:t>?</a:t>
            </a:r>
            <a:endParaRPr lang="en-GB" dirty="0"/>
          </a:p>
          <a:p>
            <a:r>
              <a:rPr lang="en-GB" dirty="0"/>
              <a:t>What</a:t>
            </a:r>
            <a:r>
              <a:rPr lang="en-GB" baseline="0" dirty="0"/>
              <a:t> will happen to those who </a:t>
            </a:r>
            <a:r>
              <a:rPr lang="en-GB" baseline="0" dirty="0" smtClean="0"/>
              <a:t>are persecuted for righteousness’ sake?</a:t>
            </a:r>
            <a:endParaRPr lang="en-GB" baseline="0" dirty="0"/>
          </a:p>
          <a:p>
            <a:r>
              <a:rPr lang="en-GB" dirty="0"/>
              <a:t>What does this mean?</a:t>
            </a:r>
          </a:p>
        </p:txBody>
      </p:sp>
      <p:sp>
        <p:nvSpPr>
          <p:cNvPr id="4" name="Slide Number Placeholder 3"/>
          <p:cNvSpPr>
            <a:spLocks noGrp="1"/>
          </p:cNvSpPr>
          <p:nvPr>
            <p:ph type="sldNum" sz="quarter" idx="5"/>
          </p:nvPr>
        </p:nvSpPr>
        <p:spPr/>
        <p:txBody>
          <a:bodyPr/>
          <a:lstStyle/>
          <a:p>
            <a:fld id="{DF293C6C-82EA-4D9D-AA8A-69C85F2EE2B5}" type="slidenum">
              <a:rPr lang="en-US" smtClean="0"/>
              <a:t>4</a:t>
            </a:fld>
            <a:endParaRPr lang="en-US" dirty="0"/>
          </a:p>
        </p:txBody>
      </p:sp>
    </p:spTree>
    <p:extLst>
      <p:ext uri="{BB962C8B-B14F-4D97-AF65-F5344CB8AC3E}">
        <p14:creationId xmlns:p14="http://schemas.microsoft.com/office/powerpoint/2010/main" val="363279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Read</a:t>
            </a:r>
            <a:r>
              <a:rPr lang="en-GB" baseline="0" dirty="0"/>
              <a:t> and think about </a:t>
            </a:r>
            <a:r>
              <a:rPr lang="en-GB" baseline="0" dirty="0" smtClean="0"/>
              <a:t>what it means.</a:t>
            </a:r>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5</a:t>
            </a:fld>
            <a:endParaRPr lang="en-US" dirty="0"/>
          </a:p>
        </p:txBody>
      </p:sp>
      <p:pic>
        <p:nvPicPr>
          <p:cNvPr id="5" name="Picture 4"/>
          <p:cNvPicPr>
            <a:picLocks noChangeAspect="1"/>
          </p:cNvPicPr>
          <p:nvPr/>
        </p:nvPicPr>
        <p:blipFill>
          <a:blip r:embed="rId3"/>
          <a:stretch>
            <a:fillRect/>
          </a:stretch>
        </p:blipFill>
        <p:spPr>
          <a:xfrm rot="998783">
            <a:off x="4102917" y="2026719"/>
            <a:ext cx="1290988" cy="859093"/>
          </a:xfrm>
          <a:prstGeom prst="rect">
            <a:avLst/>
          </a:prstGeom>
        </p:spPr>
      </p:pic>
    </p:spTree>
    <p:extLst>
      <p:ext uri="{BB962C8B-B14F-4D97-AF65-F5344CB8AC3E}">
        <p14:creationId xmlns:p14="http://schemas.microsoft.com/office/powerpoint/2010/main" val="323433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Read</a:t>
            </a:r>
            <a:r>
              <a:rPr lang="en-GB" baseline="0" dirty="0"/>
              <a:t> </a:t>
            </a:r>
            <a:r>
              <a:rPr lang="en-GB" baseline="0" dirty="0" smtClean="0"/>
              <a:t>and discuss this image</a:t>
            </a:r>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6</a:t>
            </a:fld>
            <a:endParaRPr lang="en-US" dirty="0"/>
          </a:p>
        </p:txBody>
      </p:sp>
      <p:pic>
        <p:nvPicPr>
          <p:cNvPr id="5" name="Picture 4"/>
          <p:cNvPicPr>
            <a:picLocks noChangeAspect="1"/>
          </p:cNvPicPr>
          <p:nvPr/>
        </p:nvPicPr>
        <p:blipFill>
          <a:blip r:embed="rId3"/>
          <a:stretch>
            <a:fillRect/>
          </a:stretch>
        </p:blipFill>
        <p:spPr>
          <a:xfrm rot="998783">
            <a:off x="4102917" y="2026719"/>
            <a:ext cx="1290988" cy="859093"/>
          </a:xfrm>
          <a:prstGeom prst="rect">
            <a:avLst/>
          </a:prstGeom>
        </p:spPr>
      </p:pic>
    </p:spTree>
    <p:extLst>
      <p:ext uri="{BB962C8B-B14F-4D97-AF65-F5344CB8AC3E}">
        <p14:creationId xmlns:p14="http://schemas.microsoft.com/office/powerpoint/2010/main" val="392367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Read</a:t>
            </a:r>
            <a:r>
              <a:rPr lang="en-GB" baseline="0" dirty="0"/>
              <a:t> and think about </a:t>
            </a:r>
            <a:r>
              <a:rPr lang="en-GB" baseline="0" dirty="0" smtClean="0"/>
              <a:t>what this means</a:t>
            </a:r>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7</a:t>
            </a:fld>
            <a:endParaRPr lang="en-US" dirty="0"/>
          </a:p>
        </p:txBody>
      </p:sp>
      <p:pic>
        <p:nvPicPr>
          <p:cNvPr id="5" name="Picture 4"/>
          <p:cNvPicPr>
            <a:picLocks noChangeAspect="1"/>
          </p:cNvPicPr>
          <p:nvPr/>
        </p:nvPicPr>
        <p:blipFill>
          <a:blip r:embed="rId3"/>
          <a:stretch>
            <a:fillRect/>
          </a:stretch>
        </p:blipFill>
        <p:spPr>
          <a:xfrm rot="998783">
            <a:off x="4102917" y="2026719"/>
            <a:ext cx="1290988" cy="859093"/>
          </a:xfrm>
          <a:prstGeom prst="rect">
            <a:avLst/>
          </a:prstGeom>
        </p:spPr>
      </p:pic>
    </p:spTree>
    <p:extLst>
      <p:ext uri="{BB962C8B-B14F-4D97-AF65-F5344CB8AC3E}">
        <p14:creationId xmlns:p14="http://schemas.microsoft.com/office/powerpoint/2010/main" val="1130025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Check students understand all these words</a:t>
            </a:r>
            <a:endParaRPr lang="en-GB" baseline="0" dirty="0"/>
          </a:p>
        </p:txBody>
      </p:sp>
      <p:sp>
        <p:nvSpPr>
          <p:cNvPr id="4" name="Slide Number Placeholder 3"/>
          <p:cNvSpPr>
            <a:spLocks noGrp="1"/>
          </p:cNvSpPr>
          <p:nvPr>
            <p:ph type="sldNum" sz="quarter" idx="5"/>
          </p:nvPr>
        </p:nvSpPr>
        <p:spPr/>
        <p:txBody>
          <a:bodyPr/>
          <a:lstStyle/>
          <a:p>
            <a:fld id="{DF293C6C-82EA-4D9D-AA8A-69C85F2EE2B5}" type="slidenum">
              <a:rPr lang="en-US" smtClean="0"/>
              <a:t>8</a:t>
            </a:fld>
            <a:endParaRPr lang="en-US" dirty="0"/>
          </a:p>
        </p:txBody>
      </p:sp>
      <p:pic>
        <p:nvPicPr>
          <p:cNvPr id="5" name="Picture 4"/>
          <p:cNvPicPr>
            <a:picLocks noChangeAspect="1"/>
          </p:cNvPicPr>
          <p:nvPr/>
        </p:nvPicPr>
        <p:blipFill>
          <a:blip r:embed="rId3"/>
          <a:stretch>
            <a:fillRect/>
          </a:stretch>
        </p:blipFill>
        <p:spPr>
          <a:xfrm rot="998783">
            <a:off x="4102917" y="2026719"/>
            <a:ext cx="1290988" cy="859093"/>
          </a:xfrm>
          <a:prstGeom prst="rect">
            <a:avLst/>
          </a:prstGeom>
        </p:spPr>
      </p:pic>
    </p:spTree>
    <p:extLst>
      <p:ext uri="{BB962C8B-B14F-4D97-AF65-F5344CB8AC3E}">
        <p14:creationId xmlns:p14="http://schemas.microsoft.com/office/powerpoint/2010/main" val="127321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Watch this video</a:t>
            </a:r>
            <a:endParaRPr lang="en-GB" baseline="0" dirty="0"/>
          </a:p>
        </p:txBody>
      </p:sp>
      <p:sp>
        <p:nvSpPr>
          <p:cNvPr id="4" name="Slide Number Placeholder 3"/>
          <p:cNvSpPr>
            <a:spLocks noGrp="1"/>
          </p:cNvSpPr>
          <p:nvPr>
            <p:ph type="sldNum" sz="quarter" idx="5"/>
          </p:nvPr>
        </p:nvSpPr>
        <p:spPr/>
        <p:txBody>
          <a:bodyPr/>
          <a:lstStyle/>
          <a:p>
            <a:fld id="{DF293C6C-82EA-4D9D-AA8A-69C85F2EE2B5}" type="slidenum">
              <a:rPr lang="en-US" smtClean="0"/>
              <a:t>9</a:t>
            </a:fld>
            <a:endParaRPr lang="en-US" dirty="0"/>
          </a:p>
        </p:txBody>
      </p:sp>
      <p:pic>
        <p:nvPicPr>
          <p:cNvPr id="5" name="Picture 4"/>
          <p:cNvPicPr>
            <a:picLocks noChangeAspect="1"/>
          </p:cNvPicPr>
          <p:nvPr/>
        </p:nvPicPr>
        <p:blipFill>
          <a:blip r:embed="rId3"/>
          <a:stretch>
            <a:fillRect/>
          </a:stretch>
        </p:blipFill>
        <p:spPr>
          <a:xfrm rot="998783">
            <a:off x="4102917" y="2026719"/>
            <a:ext cx="1290988" cy="859093"/>
          </a:xfrm>
          <a:prstGeom prst="rect">
            <a:avLst/>
          </a:prstGeom>
        </p:spPr>
      </p:pic>
    </p:spTree>
    <p:extLst>
      <p:ext uri="{BB962C8B-B14F-4D97-AF65-F5344CB8AC3E}">
        <p14:creationId xmlns:p14="http://schemas.microsoft.com/office/powerpoint/2010/main" val="273443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5539117B-1405-4997-81DF-D47685487591}" type="datetime1">
              <a:rPr lang="en-US" smtClean="0"/>
              <a:t>7/14/2020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AD327-AB58-4897-AF71-6D19B63EA53A}"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50F879-CB5E-4D5D-8720-D92DA7AE545E}"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87957-4685-4AAA-AC15-17027EB8CE3B}"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02546-CD2F-49E1-B1D0-A834B66B5E2F}"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7815D2-491A-4C11-867A-1AADC7361863}"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5CC7DB-A260-4317-B84F-54DF88D675D3}" type="datetime1">
              <a:rPr lang="en-US" smtClean="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3632A5-C0DB-45B3-9A28-AA7E7B5E7621}" type="datetime1">
              <a:rPr lang="en-US" smtClean="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6FDAC-91B9-467F-9D59-FECADBF43D47}" type="datetime1">
              <a:rPr lang="en-US" smtClean="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51332A-5D1A-4A68-8DC3-3FC24CFC5B34}"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47A8BF-B3DA-48FF-989E-13589D6975D0}"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3B4EE1E-2631-4416-BD05-4FE45075E299}" type="datetime1">
              <a:rPr lang="en-US" smtClean="0"/>
              <a:t>7/14/2020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https://www.youtube.com/embed/tmDNQgpkWv8"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BTO7-Jarl-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yNaOfBVogB0" TargetMode="Externa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55C987-ED28-46CA-ACFD-871FF101DC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09530D1-E1B7-4679-A6ED-D82EB77AAC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5B9BDB7-2134-468E-9725-B904F4E364E5}"/>
              </a:ext>
            </a:extLst>
          </p:cNvPr>
          <p:cNvSpPr>
            <a:spLocks noGrp="1"/>
          </p:cNvSpPr>
          <p:nvPr>
            <p:ph type="ctrTitle"/>
          </p:nvPr>
        </p:nvSpPr>
        <p:spPr>
          <a:xfrm>
            <a:off x="438696" y="4424328"/>
            <a:ext cx="10195181" cy="2279545"/>
          </a:xfrm>
        </p:spPr>
        <p:txBody>
          <a:bodyPr>
            <a:normAutofit/>
          </a:bodyPr>
          <a:lstStyle/>
          <a:p>
            <a:r>
              <a:rPr lang="en-US" sz="4000" dirty="0" smtClean="0">
                <a:solidFill>
                  <a:schemeClr val="accent1"/>
                </a:solidFill>
              </a:rPr>
              <a:t>‘</a:t>
            </a:r>
            <a:r>
              <a:rPr lang="en-GB" sz="4000" dirty="0" smtClean="0">
                <a:solidFill>
                  <a:schemeClr val="accent1"/>
                </a:solidFill>
              </a:rPr>
              <a:t>Blessed </a:t>
            </a:r>
            <a:r>
              <a:rPr lang="en-GB" sz="4000" dirty="0">
                <a:solidFill>
                  <a:schemeClr val="accent1"/>
                </a:solidFill>
              </a:rPr>
              <a:t>are those who are persecuted for righteousness’ sake, for theirs is the kingdom of heaven</a:t>
            </a:r>
            <a:r>
              <a:rPr lang="en-GB" sz="4000" dirty="0" smtClean="0">
                <a:solidFill>
                  <a:schemeClr val="accent1"/>
                </a:solidFill>
              </a:rPr>
              <a:t>.</a:t>
            </a:r>
            <a:r>
              <a:rPr lang="en-US" sz="4000" dirty="0" smtClean="0">
                <a:solidFill>
                  <a:schemeClr val="accent1"/>
                </a:solidFill>
              </a:rPr>
              <a:t>’</a:t>
            </a:r>
            <a:r>
              <a:rPr lang="en-US" sz="4000" dirty="0">
                <a:solidFill>
                  <a:schemeClr val="accent1"/>
                </a:solidFill>
              </a:rPr>
              <a:t/>
            </a:r>
            <a:br>
              <a:rPr lang="en-US" sz="4000" dirty="0">
                <a:solidFill>
                  <a:schemeClr val="accent1"/>
                </a:solidFill>
              </a:rPr>
            </a:br>
            <a:r>
              <a:rPr lang="en-US" sz="2700" dirty="0">
                <a:solidFill>
                  <a:schemeClr val="accent1"/>
                </a:solidFill>
              </a:rPr>
              <a:t> </a:t>
            </a:r>
          </a:p>
        </p:txBody>
      </p:sp>
      <p:pic>
        <p:nvPicPr>
          <p:cNvPr id="5" name="Picture 4" descr="A close up of a green field">
            <a:extLst>
              <a:ext uri="{FF2B5EF4-FFF2-40B4-BE49-F238E27FC236}">
                <a16:creationId xmlns:a16="http://schemas.microsoft.com/office/drawing/2014/main" id="{4E312030-0DC2-4F76-9D84-36063902E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1300" y="184046"/>
            <a:ext cx="11704320" cy="4204133"/>
          </a:xfrm>
          <a:prstGeom prst="rect">
            <a:avLst/>
          </a:prstGeom>
        </p:spPr>
      </p:pic>
      <p:pic>
        <p:nvPicPr>
          <p:cNvPr id="9"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51811" y="4460345"/>
            <a:ext cx="1365105" cy="1997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269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E7C0-903E-40FD-83EF-A248343C26CC}"/>
              </a:ext>
            </a:extLst>
          </p:cNvPr>
          <p:cNvSpPr>
            <a:spLocks noGrp="1"/>
          </p:cNvSpPr>
          <p:nvPr>
            <p:ph type="title"/>
          </p:nvPr>
        </p:nvSpPr>
        <p:spPr>
          <a:xfrm>
            <a:off x="267026" y="-86020"/>
            <a:ext cx="11480453" cy="1871757"/>
          </a:xfrm>
        </p:spPr>
        <p:txBody>
          <a:bodyPr>
            <a:normAutofit/>
          </a:bodyPr>
          <a:lstStyle/>
          <a:p>
            <a:r>
              <a:rPr lang="en-GB" sz="5400" dirty="0" smtClean="0"/>
              <a:t>Pope Francis’ reflection….</a:t>
            </a:r>
            <a:endParaRPr lang="en-GB" sz="54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72299" y="4454523"/>
            <a:ext cx="1365622" cy="1999661"/>
          </a:xfrm>
          <a:prstGeom prst="rect">
            <a:avLst/>
          </a:prstGeom>
        </p:spPr>
      </p:pic>
      <p:sp>
        <p:nvSpPr>
          <p:cNvPr id="6" name="Rectangle 5"/>
          <p:cNvSpPr/>
          <p:nvPr/>
        </p:nvSpPr>
        <p:spPr>
          <a:xfrm>
            <a:off x="1489180" y="2298248"/>
            <a:ext cx="9036147" cy="707886"/>
          </a:xfrm>
          <a:prstGeom prst="rect">
            <a:avLst/>
          </a:prstGeom>
        </p:spPr>
        <p:txBody>
          <a:bodyPr wrap="square">
            <a:spAutoFit/>
          </a:bodyPr>
          <a:lstStyle/>
          <a:p>
            <a:pPr algn="ctr"/>
            <a:r>
              <a:rPr lang="en-GB" sz="4000" dirty="0"/>
              <a:t> </a:t>
            </a:r>
          </a:p>
        </p:txBody>
      </p:sp>
      <p:pic>
        <p:nvPicPr>
          <p:cNvPr id="3" name="tmDNQgpkWv8"/>
          <p:cNvPicPr>
            <a:picLocks noRot="1" noChangeAspect="1"/>
          </p:cNvPicPr>
          <p:nvPr>
            <a:videoFile r:link="rId1"/>
          </p:nvPr>
        </p:nvPicPr>
        <p:blipFill>
          <a:blip r:embed="rId5"/>
          <a:stretch>
            <a:fillRect/>
          </a:stretch>
        </p:blipFill>
        <p:spPr>
          <a:xfrm>
            <a:off x="1589965" y="1342172"/>
            <a:ext cx="8727743" cy="4909356"/>
          </a:xfrm>
          <a:prstGeom prst="rect">
            <a:avLst/>
          </a:prstGeom>
        </p:spPr>
      </p:pic>
    </p:spTree>
    <p:extLst>
      <p:ext uri="{BB962C8B-B14F-4D97-AF65-F5344CB8AC3E}">
        <p14:creationId xmlns:p14="http://schemas.microsoft.com/office/powerpoint/2010/main" val="123055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158CE4C-F97D-41F1-93E9-324B642E8F3F}"/>
              </a:ext>
            </a:extLst>
          </p:cNvPr>
          <p:cNvSpPr txBox="1">
            <a:spLocks/>
          </p:cNvSpPr>
          <p:nvPr/>
        </p:nvSpPr>
        <p:spPr>
          <a:xfrm>
            <a:off x="702859" y="2217655"/>
            <a:ext cx="10330846" cy="402336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GB" sz="4000" b="1" dirty="0" smtClean="0">
                <a:solidFill>
                  <a:srgbClr val="000000"/>
                </a:solidFill>
              </a:rPr>
              <a:t>DO:</a:t>
            </a:r>
            <a:endParaRPr lang="en-GB" sz="4000" b="1" dirty="0">
              <a:solidFill>
                <a:srgbClr val="000000"/>
              </a:solidFill>
            </a:endParaRPr>
          </a:p>
          <a:p>
            <a:pPr>
              <a:buFont typeface="Wingdings" panose="05000000000000000000" pitchFamily="2" charset="2"/>
              <a:buChar char="ü"/>
            </a:pPr>
            <a:r>
              <a:rPr lang="en-GB" sz="3200" dirty="0">
                <a:solidFill>
                  <a:srgbClr val="000000"/>
                </a:solidFill>
              </a:rPr>
              <a:t> </a:t>
            </a:r>
            <a:r>
              <a:rPr lang="en-GB" sz="3200" dirty="0" smtClean="0">
                <a:solidFill>
                  <a:srgbClr val="000000"/>
                </a:solidFill>
              </a:rPr>
              <a:t>Think </a:t>
            </a:r>
            <a:r>
              <a:rPr lang="en-GB" sz="3200" dirty="0">
                <a:solidFill>
                  <a:srgbClr val="000000"/>
                </a:solidFill>
              </a:rPr>
              <a:t>about what God would want </a:t>
            </a:r>
            <a:r>
              <a:rPr lang="en-GB" sz="3200" dirty="0" smtClean="0">
                <a:solidFill>
                  <a:srgbClr val="000000"/>
                </a:solidFill>
              </a:rPr>
              <a:t>you to </a:t>
            </a:r>
            <a:r>
              <a:rPr lang="en-GB" sz="3200" dirty="0">
                <a:solidFill>
                  <a:srgbClr val="000000"/>
                </a:solidFill>
              </a:rPr>
              <a:t>do in certain situations and then </a:t>
            </a:r>
            <a:r>
              <a:rPr lang="en-GB" sz="3200" dirty="0" smtClean="0">
                <a:solidFill>
                  <a:srgbClr val="000000"/>
                </a:solidFill>
              </a:rPr>
              <a:t>act </a:t>
            </a:r>
            <a:r>
              <a:rPr lang="en-GB" sz="3200" dirty="0">
                <a:solidFill>
                  <a:srgbClr val="000000"/>
                </a:solidFill>
              </a:rPr>
              <a:t>in this </a:t>
            </a:r>
            <a:r>
              <a:rPr lang="en-GB" sz="3200" dirty="0" smtClean="0">
                <a:solidFill>
                  <a:srgbClr val="000000"/>
                </a:solidFill>
              </a:rPr>
              <a:t>way regardless of what other people say or do.</a:t>
            </a:r>
            <a:endParaRPr lang="en-GB" sz="3200" dirty="0">
              <a:solidFill>
                <a:srgbClr val="000000"/>
              </a:solidFill>
            </a:endParaRPr>
          </a:p>
          <a:p>
            <a:pPr>
              <a:buFont typeface="Wingdings" panose="05000000000000000000" pitchFamily="2" charset="2"/>
              <a:buChar char="ü"/>
            </a:pPr>
            <a:r>
              <a:rPr lang="en-GB" sz="3200" dirty="0" smtClean="0">
                <a:solidFill>
                  <a:srgbClr val="000000"/>
                </a:solidFill>
              </a:rPr>
              <a:t>Put the </a:t>
            </a:r>
            <a:r>
              <a:rPr lang="en-GB" sz="3200" dirty="0">
                <a:solidFill>
                  <a:srgbClr val="000000"/>
                </a:solidFill>
              </a:rPr>
              <a:t>needs of others before </a:t>
            </a:r>
            <a:r>
              <a:rPr lang="en-GB" sz="3200" dirty="0" smtClean="0">
                <a:solidFill>
                  <a:srgbClr val="000000"/>
                </a:solidFill>
              </a:rPr>
              <a:t>yourselves</a:t>
            </a:r>
            <a:r>
              <a:rPr lang="en-GB" sz="3200" dirty="0">
                <a:solidFill>
                  <a:srgbClr val="000000"/>
                </a:solidFill>
              </a:rPr>
              <a:t>.</a:t>
            </a:r>
          </a:p>
          <a:p>
            <a:pPr>
              <a:buFont typeface="Wingdings" panose="05000000000000000000" pitchFamily="2" charset="2"/>
              <a:buChar char="ü"/>
            </a:pPr>
            <a:r>
              <a:rPr lang="en-GB" sz="3200" dirty="0" smtClean="0">
                <a:solidFill>
                  <a:srgbClr val="000000"/>
                </a:solidFill>
              </a:rPr>
              <a:t>Recognise </a:t>
            </a:r>
            <a:r>
              <a:rPr lang="en-GB" sz="3200" dirty="0">
                <a:solidFill>
                  <a:srgbClr val="000000"/>
                </a:solidFill>
              </a:rPr>
              <a:t>when something ‘isn’t right’ and </a:t>
            </a:r>
            <a:r>
              <a:rPr lang="en-GB" sz="3200" dirty="0" smtClean="0">
                <a:solidFill>
                  <a:srgbClr val="000000"/>
                </a:solidFill>
              </a:rPr>
              <a:t>do </a:t>
            </a:r>
            <a:r>
              <a:rPr lang="en-GB" sz="3200" dirty="0">
                <a:solidFill>
                  <a:srgbClr val="000000"/>
                </a:solidFill>
              </a:rPr>
              <a:t>something to make it </a:t>
            </a:r>
            <a:r>
              <a:rPr lang="en-GB" sz="3200" dirty="0" smtClean="0">
                <a:solidFill>
                  <a:srgbClr val="000000"/>
                </a:solidFill>
              </a:rPr>
              <a:t>better, even if people mock you.</a:t>
            </a:r>
            <a:endParaRPr lang="en-GB" sz="3200" dirty="0">
              <a:solidFill>
                <a:srgbClr val="000000"/>
              </a:solidFill>
            </a:endParaRPr>
          </a:p>
          <a:p>
            <a:pPr>
              <a:buFont typeface="Wingdings" panose="05000000000000000000" pitchFamily="2" charset="2"/>
              <a:buChar char="ü"/>
            </a:pPr>
            <a:endParaRPr lang="en-GB" sz="4000" b="1" dirty="0">
              <a:solidFill>
                <a:schemeClr val="accent1">
                  <a:lumMod val="50000"/>
                </a:schemeClr>
              </a:solidFill>
            </a:endParaRPr>
          </a:p>
        </p:txBody>
      </p:sp>
      <p:sp>
        <p:nvSpPr>
          <p:cNvPr id="8" name="Title 3">
            <a:extLst>
              <a:ext uri="{FF2B5EF4-FFF2-40B4-BE49-F238E27FC236}">
                <a16:creationId xmlns:a16="http://schemas.microsoft.com/office/drawing/2014/main" id="{F67424B5-A6AE-41CC-99AC-2C3E4C6B8CBB}"/>
              </a:ext>
            </a:extLst>
          </p:cNvPr>
          <p:cNvSpPr txBox="1">
            <a:spLocks/>
          </p:cNvSpPr>
          <p:nvPr/>
        </p:nvSpPr>
        <p:spPr>
          <a:xfrm>
            <a:off x="462567" y="578185"/>
            <a:ext cx="1127545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5400" dirty="0"/>
              <a:t>RESPOND - </a:t>
            </a:r>
            <a:r>
              <a:rPr lang="en-GB" sz="5400" dirty="0" smtClean="0"/>
              <a:t>‘Blessed </a:t>
            </a:r>
            <a:r>
              <a:rPr lang="en-GB" sz="5400" dirty="0"/>
              <a:t>are those who are persecuted for righteousness’ </a:t>
            </a:r>
            <a:r>
              <a:rPr lang="en-GB" sz="5400" dirty="0" smtClean="0"/>
              <a:t>sake’</a:t>
            </a:r>
            <a:endParaRPr lang="en-GB" sz="54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0548" y="4454523"/>
            <a:ext cx="1365622" cy="1999661"/>
          </a:xfrm>
          <a:prstGeom prst="rect">
            <a:avLst/>
          </a:prstGeom>
        </p:spPr>
      </p:pic>
    </p:spTree>
    <p:extLst>
      <p:ext uri="{BB962C8B-B14F-4D97-AF65-F5344CB8AC3E}">
        <p14:creationId xmlns:p14="http://schemas.microsoft.com/office/powerpoint/2010/main" val="527770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E063E-E04E-4345-AA3A-FFAEF49CFF69}"/>
              </a:ext>
            </a:extLst>
          </p:cNvPr>
          <p:cNvSpPr>
            <a:spLocks noGrp="1"/>
          </p:cNvSpPr>
          <p:nvPr>
            <p:ph sz="half" idx="1"/>
          </p:nvPr>
        </p:nvSpPr>
        <p:spPr>
          <a:xfrm>
            <a:off x="559558" y="2207315"/>
            <a:ext cx="10305903" cy="4216304"/>
          </a:xfrm>
        </p:spPr>
        <p:txBody>
          <a:bodyPr vert="horz" lIns="91440" tIns="45720" rIns="91440" bIns="45720" rtlCol="0" anchor="t">
            <a:noAutofit/>
          </a:bodyPr>
          <a:lstStyle/>
          <a:p>
            <a:pPr marL="45720" indent="0">
              <a:buNone/>
            </a:pPr>
            <a:r>
              <a:rPr lang="en-GB" sz="2800" b="1" dirty="0">
                <a:solidFill>
                  <a:srgbClr val="000000"/>
                </a:solidFill>
              </a:rPr>
              <a:t>TRY NOT TO</a:t>
            </a:r>
            <a:r>
              <a:rPr lang="en-GB" sz="2800" b="1" dirty="0" smtClean="0">
                <a:solidFill>
                  <a:srgbClr val="000000"/>
                </a:solidFill>
              </a:rPr>
              <a:t>:</a:t>
            </a:r>
            <a:endParaRPr lang="en-GB" sz="2800" b="1" dirty="0">
              <a:solidFill>
                <a:srgbClr val="000000"/>
              </a:solidFill>
            </a:endParaRPr>
          </a:p>
          <a:p>
            <a:pPr>
              <a:buFont typeface="Wingdings" panose="05000000000000000000" pitchFamily="2" charset="2"/>
              <a:buChar char="v"/>
            </a:pPr>
            <a:r>
              <a:rPr lang="en-GB" sz="2800" dirty="0">
                <a:solidFill>
                  <a:srgbClr val="000000"/>
                </a:solidFill>
              </a:rPr>
              <a:t> Put </a:t>
            </a:r>
            <a:r>
              <a:rPr lang="en-GB" sz="2800" dirty="0" smtClean="0">
                <a:solidFill>
                  <a:srgbClr val="000000"/>
                </a:solidFill>
              </a:rPr>
              <a:t>your </a:t>
            </a:r>
            <a:r>
              <a:rPr lang="en-GB" sz="2800" dirty="0">
                <a:solidFill>
                  <a:srgbClr val="000000"/>
                </a:solidFill>
              </a:rPr>
              <a:t>needs above the needs of others.</a:t>
            </a:r>
          </a:p>
          <a:p>
            <a:pPr>
              <a:buFont typeface="Wingdings" panose="05000000000000000000" pitchFamily="2" charset="2"/>
              <a:buChar char="v"/>
            </a:pPr>
            <a:r>
              <a:rPr lang="en-GB" sz="2800" dirty="0" smtClean="0">
                <a:solidFill>
                  <a:srgbClr val="000000"/>
                </a:solidFill>
              </a:rPr>
              <a:t> Accept </a:t>
            </a:r>
            <a:r>
              <a:rPr lang="en-GB" sz="2800" dirty="0">
                <a:solidFill>
                  <a:srgbClr val="000000"/>
                </a:solidFill>
              </a:rPr>
              <a:t>things that we know are unfair, especially in the way that people treat each other.</a:t>
            </a:r>
          </a:p>
          <a:p>
            <a:pPr>
              <a:buFont typeface="Wingdings" panose="05000000000000000000" pitchFamily="2" charset="2"/>
              <a:buChar char="v"/>
            </a:pPr>
            <a:r>
              <a:rPr lang="en-GB" sz="2800" dirty="0" smtClean="0">
                <a:solidFill>
                  <a:srgbClr val="000000"/>
                </a:solidFill>
              </a:rPr>
              <a:t> Judge </a:t>
            </a:r>
            <a:r>
              <a:rPr lang="en-GB" sz="2800" dirty="0">
                <a:solidFill>
                  <a:srgbClr val="000000"/>
                </a:solidFill>
              </a:rPr>
              <a:t>others and be critical of their behaviour or actions.</a:t>
            </a:r>
          </a:p>
          <a:p>
            <a:pPr>
              <a:buFont typeface="Wingdings" panose="05000000000000000000" pitchFamily="2" charset="2"/>
              <a:buChar char="v"/>
            </a:pPr>
            <a:r>
              <a:rPr lang="en-GB" sz="2800" dirty="0" smtClean="0">
                <a:solidFill>
                  <a:srgbClr val="000000"/>
                </a:solidFill>
              </a:rPr>
              <a:t> Make </a:t>
            </a:r>
            <a:r>
              <a:rPr lang="en-GB" sz="2800" dirty="0">
                <a:solidFill>
                  <a:srgbClr val="000000"/>
                </a:solidFill>
              </a:rPr>
              <a:t>people feel inferior or inadequate for any reason.</a:t>
            </a:r>
          </a:p>
          <a:p>
            <a:pPr>
              <a:buFont typeface="Wingdings" panose="05000000000000000000" pitchFamily="2" charset="2"/>
              <a:buChar char="v"/>
            </a:pPr>
            <a:r>
              <a:rPr lang="en-GB" sz="2800" dirty="0" smtClean="0">
                <a:solidFill>
                  <a:schemeClr val="accent1">
                    <a:lumMod val="50000"/>
                  </a:schemeClr>
                </a:solidFill>
              </a:rPr>
              <a:t> </a:t>
            </a:r>
            <a:r>
              <a:rPr lang="en-GB" sz="2800" dirty="0" smtClean="0">
                <a:solidFill>
                  <a:schemeClr val="tx1"/>
                </a:solidFill>
              </a:rPr>
              <a:t>Ignore situations where people are being treated unfairly or unkindly.   </a:t>
            </a:r>
            <a:endParaRPr lang="en-GB" sz="2800" dirty="0">
              <a:solidFill>
                <a:schemeClr val="tx1"/>
              </a:solidFill>
            </a:endParaRPr>
          </a:p>
        </p:txBody>
      </p:sp>
      <p:sp>
        <p:nvSpPr>
          <p:cNvPr id="7" name="Content Placeholder 2">
            <a:extLst>
              <a:ext uri="{FF2B5EF4-FFF2-40B4-BE49-F238E27FC236}">
                <a16:creationId xmlns:a16="http://schemas.microsoft.com/office/drawing/2014/main" id="{1158CE4C-F97D-41F1-93E9-324B642E8F3F}"/>
              </a:ext>
            </a:extLst>
          </p:cNvPr>
          <p:cNvSpPr txBox="1">
            <a:spLocks/>
          </p:cNvSpPr>
          <p:nvPr/>
        </p:nvSpPr>
        <p:spPr>
          <a:xfrm>
            <a:off x="1295400" y="2225040"/>
            <a:ext cx="5238760" cy="402336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endParaRPr lang="en-GB" sz="4000" b="1" dirty="0">
              <a:solidFill>
                <a:schemeClr val="accent1">
                  <a:lumMod val="50000"/>
                </a:schemeClr>
              </a:solidFill>
            </a:endParaRPr>
          </a:p>
          <a:p>
            <a:pPr marL="45720" indent="0">
              <a:buFont typeface="Corbel" pitchFamily="34" charset="0"/>
              <a:buNone/>
            </a:pPr>
            <a:endParaRPr lang="en-GB" sz="4000" b="1" dirty="0">
              <a:solidFill>
                <a:schemeClr val="accent1">
                  <a:lumMod val="50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5503" y="4557689"/>
            <a:ext cx="1365622" cy="1999661"/>
          </a:xfrm>
          <a:prstGeom prst="rect">
            <a:avLst/>
          </a:prstGeom>
        </p:spPr>
      </p:pic>
      <p:sp>
        <p:nvSpPr>
          <p:cNvPr id="6" name="Title 5"/>
          <p:cNvSpPr>
            <a:spLocks noGrp="1"/>
          </p:cNvSpPr>
          <p:nvPr>
            <p:ph type="title"/>
          </p:nvPr>
        </p:nvSpPr>
        <p:spPr>
          <a:xfrm>
            <a:off x="470849" y="850955"/>
            <a:ext cx="11627892" cy="1356360"/>
          </a:xfrm>
        </p:spPr>
        <p:txBody>
          <a:bodyPr>
            <a:normAutofit fontScale="90000"/>
          </a:bodyPr>
          <a:lstStyle/>
          <a:p>
            <a:r>
              <a:rPr lang="en-GB" sz="6000" dirty="0"/>
              <a:t>RESPOND - ‘Blessed are those who are persecuted for righteousness’ sake’</a:t>
            </a:r>
            <a:r>
              <a:rPr lang="en-GB" dirty="0"/>
              <a:t/>
            </a:r>
            <a:br>
              <a:rPr lang="en-GB" dirty="0"/>
            </a:br>
            <a:endParaRPr lang="en-GB" dirty="0"/>
          </a:p>
        </p:txBody>
      </p:sp>
    </p:spTree>
    <p:extLst>
      <p:ext uri="{BB962C8B-B14F-4D97-AF65-F5344CB8AC3E}">
        <p14:creationId xmlns:p14="http://schemas.microsoft.com/office/powerpoint/2010/main" val="1616700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a:xfrm>
            <a:off x="465163" y="431993"/>
            <a:ext cx="9875520" cy="1356360"/>
          </a:xfrm>
        </p:spPr>
        <p:txBody>
          <a:bodyPr>
            <a:normAutofit/>
          </a:bodyPr>
          <a:lstStyle/>
          <a:p>
            <a:r>
              <a:rPr lang="en-GB" sz="5400" dirty="0"/>
              <a:t>RESPOND - Prayer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391" y="2238284"/>
            <a:ext cx="4738393" cy="3160665"/>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3718" y="4920016"/>
            <a:ext cx="1126991" cy="1650237"/>
          </a:xfrm>
          <a:prstGeom prst="rect">
            <a:avLst/>
          </a:prstGeom>
        </p:spPr>
      </p:pic>
      <p:sp>
        <p:nvSpPr>
          <p:cNvPr id="6" name="Content Placeholder 5"/>
          <p:cNvSpPr>
            <a:spLocks noGrp="1"/>
          </p:cNvSpPr>
          <p:nvPr>
            <p:ph sz="half" idx="1"/>
          </p:nvPr>
        </p:nvSpPr>
        <p:spPr>
          <a:xfrm>
            <a:off x="6012232" y="651724"/>
            <a:ext cx="5354982" cy="5636449"/>
          </a:xfrm>
        </p:spPr>
        <p:txBody>
          <a:bodyPr>
            <a:noAutofit/>
          </a:bodyPr>
          <a:lstStyle/>
          <a:p>
            <a:pPr marL="45720" indent="0" algn="ctr">
              <a:buNone/>
            </a:pPr>
            <a:r>
              <a:rPr lang="en-GB" dirty="0">
                <a:solidFill>
                  <a:schemeClr val="tx1"/>
                </a:solidFill>
              </a:rPr>
              <a:t>Righteous God, </a:t>
            </a:r>
            <a:endParaRPr lang="en-GB" dirty="0" smtClean="0">
              <a:solidFill>
                <a:schemeClr val="tx1"/>
              </a:solidFill>
            </a:endParaRPr>
          </a:p>
          <a:p>
            <a:pPr marL="45720" indent="0" algn="ctr">
              <a:buNone/>
            </a:pPr>
            <a:r>
              <a:rPr lang="en-GB" dirty="0" smtClean="0">
                <a:solidFill>
                  <a:schemeClr val="tx1"/>
                </a:solidFill>
              </a:rPr>
              <a:t>Help us to </a:t>
            </a:r>
            <a:r>
              <a:rPr lang="en-GB" dirty="0">
                <a:solidFill>
                  <a:schemeClr val="tx1"/>
                </a:solidFill>
              </a:rPr>
              <a:t>be more like </a:t>
            </a:r>
            <a:r>
              <a:rPr lang="en-GB" dirty="0" smtClean="0">
                <a:solidFill>
                  <a:schemeClr val="tx1"/>
                </a:solidFill>
              </a:rPr>
              <a:t>you and </a:t>
            </a:r>
            <a:r>
              <a:rPr lang="en-GB" dirty="0">
                <a:solidFill>
                  <a:schemeClr val="tx1"/>
                </a:solidFill>
              </a:rPr>
              <a:t>actively pursue righteousness and </a:t>
            </a:r>
            <a:r>
              <a:rPr lang="en-GB" dirty="0" smtClean="0">
                <a:solidFill>
                  <a:schemeClr val="tx1"/>
                </a:solidFill>
              </a:rPr>
              <a:t>love regardless of the consequences. </a:t>
            </a:r>
          </a:p>
          <a:p>
            <a:pPr marL="45720" indent="0" algn="ctr">
              <a:buNone/>
            </a:pPr>
            <a:r>
              <a:rPr lang="en-GB" dirty="0" smtClean="0">
                <a:solidFill>
                  <a:schemeClr val="tx1"/>
                </a:solidFill>
              </a:rPr>
              <a:t>Help us </a:t>
            </a:r>
            <a:r>
              <a:rPr lang="en-GB" dirty="0">
                <a:solidFill>
                  <a:schemeClr val="tx1"/>
                </a:solidFill>
              </a:rPr>
              <a:t>not want to waste </a:t>
            </a:r>
            <a:r>
              <a:rPr lang="en-GB" dirty="0" smtClean="0">
                <a:solidFill>
                  <a:schemeClr val="tx1"/>
                </a:solidFill>
              </a:rPr>
              <a:t>our </a:t>
            </a:r>
            <a:r>
              <a:rPr lang="en-GB" dirty="0">
                <a:solidFill>
                  <a:schemeClr val="tx1"/>
                </a:solidFill>
              </a:rPr>
              <a:t>time being like the world because the world can only offer </a:t>
            </a:r>
            <a:r>
              <a:rPr lang="en-GB" dirty="0" smtClean="0">
                <a:solidFill>
                  <a:schemeClr val="tx1"/>
                </a:solidFill>
              </a:rPr>
              <a:t>temporary</a:t>
            </a:r>
            <a:r>
              <a:rPr lang="en-GB" dirty="0">
                <a:solidFill>
                  <a:schemeClr val="tx1"/>
                </a:solidFill>
              </a:rPr>
              <a:t>, unsatisfactory things. </a:t>
            </a:r>
            <a:endParaRPr lang="en-GB" dirty="0" smtClean="0">
              <a:solidFill>
                <a:schemeClr val="tx1"/>
              </a:solidFill>
            </a:endParaRPr>
          </a:p>
          <a:p>
            <a:pPr marL="45720" indent="0" algn="ctr">
              <a:buNone/>
            </a:pPr>
            <a:r>
              <a:rPr lang="en-GB" dirty="0" smtClean="0">
                <a:solidFill>
                  <a:schemeClr val="tx1"/>
                </a:solidFill>
              </a:rPr>
              <a:t>Help us to remember that you </a:t>
            </a:r>
            <a:r>
              <a:rPr lang="en-GB" dirty="0">
                <a:solidFill>
                  <a:schemeClr val="tx1"/>
                </a:solidFill>
              </a:rPr>
              <a:t>offer life, </a:t>
            </a:r>
            <a:r>
              <a:rPr lang="en-GB" dirty="0" smtClean="0">
                <a:solidFill>
                  <a:schemeClr val="tx1"/>
                </a:solidFill>
              </a:rPr>
              <a:t>love </a:t>
            </a:r>
            <a:r>
              <a:rPr lang="en-GB" dirty="0">
                <a:solidFill>
                  <a:schemeClr val="tx1"/>
                </a:solidFill>
              </a:rPr>
              <a:t>and </a:t>
            </a:r>
            <a:r>
              <a:rPr lang="en-GB" dirty="0" smtClean="0">
                <a:solidFill>
                  <a:schemeClr val="tx1"/>
                </a:solidFill>
              </a:rPr>
              <a:t>honour and that we must help bring those to others. </a:t>
            </a:r>
          </a:p>
          <a:p>
            <a:pPr marL="45720" indent="0" algn="ctr">
              <a:buNone/>
            </a:pPr>
            <a:r>
              <a:rPr lang="en-GB" dirty="0" smtClean="0">
                <a:solidFill>
                  <a:schemeClr val="tx1"/>
                </a:solidFill>
              </a:rPr>
              <a:t>Your </a:t>
            </a:r>
            <a:r>
              <a:rPr lang="en-GB" dirty="0">
                <a:solidFill>
                  <a:schemeClr val="tx1"/>
                </a:solidFill>
              </a:rPr>
              <a:t>Word says that the righteous will never be shaken and will be remembered forever. </a:t>
            </a:r>
            <a:endParaRPr lang="en-GB" dirty="0" smtClean="0">
              <a:solidFill>
                <a:schemeClr val="tx1"/>
              </a:solidFill>
            </a:endParaRPr>
          </a:p>
          <a:p>
            <a:pPr marL="45720" indent="0" algn="ctr">
              <a:buNone/>
            </a:pPr>
            <a:r>
              <a:rPr lang="en-GB" dirty="0">
                <a:solidFill>
                  <a:schemeClr val="tx1"/>
                </a:solidFill>
              </a:rPr>
              <a:t>T</a:t>
            </a:r>
            <a:r>
              <a:rPr lang="en-GB" dirty="0" smtClean="0">
                <a:solidFill>
                  <a:schemeClr val="tx1"/>
                </a:solidFill>
              </a:rPr>
              <a:t>hank </a:t>
            </a:r>
            <a:r>
              <a:rPr lang="en-GB" dirty="0">
                <a:solidFill>
                  <a:schemeClr val="tx1"/>
                </a:solidFill>
              </a:rPr>
              <a:t>y</a:t>
            </a:r>
            <a:r>
              <a:rPr lang="en-GB" dirty="0" smtClean="0">
                <a:solidFill>
                  <a:schemeClr val="tx1"/>
                </a:solidFill>
              </a:rPr>
              <a:t>ou </a:t>
            </a:r>
            <a:r>
              <a:rPr lang="en-GB" dirty="0">
                <a:solidFill>
                  <a:schemeClr val="tx1"/>
                </a:solidFill>
              </a:rPr>
              <a:t>for </a:t>
            </a:r>
            <a:r>
              <a:rPr lang="en-GB" dirty="0" smtClean="0">
                <a:solidFill>
                  <a:schemeClr val="tx1"/>
                </a:solidFill>
              </a:rPr>
              <a:t>your righteousness. </a:t>
            </a:r>
          </a:p>
          <a:p>
            <a:pPr marL="45720" indent="0" algn="ctr">
              <a:buNone/>
            </a:pPr>
            <a:r>
              <a:rPr lang="en-GB" dirty="0" smtClean="0">
                <a:solidFill>
                  <a:schemeClr val="tx1"/>
                </a:solidFill>
              </a:rPr>
              <a:t>Amen</a:t>
            </a:r>
            <a:r>
              <a:rPr lang="en-GB" dirty="0">
                <a:solidFill>
                  <a:schemeClr val="tx1"/>
                </a:solidFill>
              </a:rPr>
              <a:t>.</a:t>
            </a:r>
            <a:endParaRPr lang="en-GB" sz="2400" dirty="0">
              <a:solidFill>
                <a:schemeClr val="tx1"/>
              </a:solidFill>
            </a:endParaRPr>
          </a:p>
        </p:txBody>
      </p:sp>
    </p:spTree>
    <p:extLst>
      <p:ext uri="{BB962C8B-B14F-4D97-AF65-F5344CB8AC3E}">
        <p14:creationId xmlns:p14="http://schemas.microsoft.com/office/powerpoint/2010/main" val="56240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a:xfrm>
            <a:off x="669156" y="382107"/>
            <a:ext cx="9875520" cy="1356360"/>
          </a:xfrm>
        </p:spPr>
        <p:txBody>
          <a:bodyPr>
            <a:normAutofit/>
          </a:bodyPr>
          <a:lstStyle/>
          <a:p>
            <a:r>
              <a:rPr lang="en-GB" sz="5400" dirty="0"/>
              <a:t>MISSION </a:t>
            </a:r>
          </a:p>
        </p:txBody>
      </p:sp>
      <p:sp>
        <p:nvSpPr>
          <p:cNvPr id="5" name="Content Placeholder 4">
            <a:extLst>
              <a:ext uri="{FF2B5EF4-FFF2-40B4-BE49-F238E27FC236}">
                <a16:creationId xmlns:a16="http://schemas.microsoft.com/office/drawing/2014/main" id="{7A847E44-F5EB-49D1-B727-1375EDB8C3B2}"/>
              </a:ext>
            </a:extLst>
          </p:cNvPr>
          <p:cNvSpPr>
            <a:spLocks noGrp="1"/>
          </p:cNvSpPr>
          <p:nvPr>
            <p:ph sz="half" idx="1"/>
          </p:nvPr>
        </p:nvSpPr>
        <p:spPr>
          <a:xfrm>
            <a:off x="4987738" y="686380"/>
            <a:ext cx="5826236" cy="5337474"/>
          </a:xfrm>
        </p:spPr>
        <p:txBody>
          <a:bodyPr>
            <a:normAutofit fontScale="92500" lnSpcReduction="10000"/>
          </a:bodyPr>
          <a:lstStyle/>
          <a:p>
            <a:pPr marL="45720" indent="0">
              <a:buNone/>
            </a:pPr>
            <a:r>
              <a:rPr lang="en-GB" sz="2400" dirty="0">
                <a:solidFill>
                  <a:srgbClr val="000000"/>
                </a:solidFill>
              </a:rPr>
              <a:t>Choose:</a:t>
            </a:r>
          </a:p>
          <a:p>
            <a:pPr>
              <a:buFont typeface="Courier New" panose="02070309020205020404" pitchFamily="49" charset="0"/>
              <a:buChar char="o"/>
            </a:pPr>
            <a:r>
              <a:rPr lang="en-GB" sz="2400" dirty="0">
                <a:solidFill>
                  <a:srgbClr val="000000"/>
                </a:solidFill>
              </a:rPr>
              <a:t>Design/Create a ‘Cool to be Catholic!’ poster/logo which demonstrates how we are called to stand up for what we believe in. </a:t>
            </a:r>
          </a:p>
          <a:p>
            <a:pPr>
              <a:buFont typeface="Courier New" panose="02070309020205020404" pitchFamily="49" charset="0"/>
              <a:buChar char="o"/>
            </a:pPr>
            <a:r>
              <a:rPr lang="en-GB" sz="2400" dirty="0">
                <a:solidFill>
                  <a:srgbClr val="000000"/>
                </a:solidFill>
              </a:rPr>
              <a:t>During the Sermon on the Mount, Jesus told the gathered crowds that they were the ‘light of the world’; how can we ‘shine’ for others, in home, at school and in the wider community?</a:t>
            </a:r>
          </a:p>
          <a:p>
            <a:pPr>
              <a:buFont typeface="Courier New" panose="02070309020205020404" pitchFamily="49" charset="0"/>
              <a:buChar char="o"/>
            </a:pPr>
            <a:r>
              <a:rPr lang="en-GB" sz="2400" dirty="0">
                <a:solidFill>
                  <a:srgbClr val="000000"/>
                </a:solidFill>
              </a:rPr>
              <a:t>Can you think of 3 – 4 ‘injustices’ that you have seen in your daily life; how could you help to correct these and make ‘your’ world a better place?</a:t>
            </a:r>
          </a:p>
          <a:p>
            <a:pPr>
              <a:buFont typeface="Courier New" panose="02070309020205020404" pitchFamily="49" charset="0"/>
              <a:buChar char="o"/>
            </a:pPr>
            <a:r>
              <a:rPr lang="en-GB" sz="2400" dirty="0">
                <a:solidFill>
                  <a:srgbClr val="000000"/>
                </a:solidFill>
              </a:rPr>
              <a:t>Which charities </a:t>
            </a:r>
            <a:r>
              <a:rPr lang="en-GB" sz="2400" dirty="0" smtClean="0">
                <a:solidFill>
                  <a:srgbClr val="000000"/>
                </a:solidFill>
              </a:rPr>
              <a:t>that are you involved in through school, or personally, support </a:t>
            </a:r>
            <a:r>
              <a:rPr lang="en-GB" sz="2400" dirty="0">
                <a:solidFill>
                  <a:srgbClr val="000000"/>
                </a:solidFill>
              </a:rPr>
              <a:t>victims of injustice and try to make their lives better</a:t>
            </a:r>
            <a:r>
              <a:rPr lang="en-GB" sz="2400" dirty="0" smtClean="0">
                <a:solidFill>
                  <a:srgbClr val="000000"/>
                </a:solidFill>
              </a:rPr>
              <a:t>? How could you support them further?</a:t>
            </a:r>
            <a:endParaRPr lang="en-GB" sz="2400" dirty="0">
              <a:solidFill>
                <a:srgbClr val="000000"/>
              </a:solidFill>
            </a:endParaRPr>
          </a:p>
          <a:p>
            <a:pPr>
              <a:buFont typeface="Courier New" panose="02070309020205020404" pitchFamily="49" charset="0"/>
              <a:buChar char="o"/>
            </a:pPr>
            <a:endParaRPr lang="en-GB" sz="2400" dirty="0">
              <a:solidFill>
                <a:srgbClr val="000000"/>
              </a:solidFill>
            </a:endParaRPr>
          </a:p>
          <a:p>
            <a:pPr>
              <a:buFont typeface="Courier New" panose="02070309020205020404" pitchFamily="49" charset="0"/>
              <a:buChar char="o"/>
            </a:pPr>
            <a:endParaRPr lang="en-GB" sz="2400" dirty="0">
              <a:solidFill>
                <a:srgbClr val="00000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4676" y="4558757"/>
            <a:ext cx="1365622" cy="199966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2473" y="1782036"/>
            <a:ext cx="3123021" cy="4241818"/>
          </a:xfrm>
          <a:prstGeom prst="rect">
            <a:avLst/>
          </a:prstGeom>
        </p:spPr>
      </p:pic>
    </p:spTree>
    <p:extLst>
      <p:ext uri="{BB962C8B-B14F-4D97-AF65-F5344CB8AC3E}">
        <p14:creationId xmlns:p14="http://schemas.microsoft.com/office/powerpoint/2010/main" val="3667585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55C987-ED28-46CA-ACFD-871FF101DC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A09530D1-E1B7-4679-A6ED-D82EB77AAC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BCB8372A-11C5-4BD2-B5FD-71DDEFADE14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green field">
            <a:extLst>
              <a:ext uri="{FF2B5EF4-FFF2-40B4-BE49-F238E27FC236}">
                <a16:creationId xmlns:a16="http://schemas.microsoft.com/office/drawing/2014/main" id="{4E312030-0DC2-4F76-9D84-36063902E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840" y="213433"/>
            <a:ext cx="11704320" cy="376427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46703" y="4403338"/>
            <a:ext cx="1365622" cy="1999661"/>
          </a:xfrm>
          <a:prstGeom prst="rect">
            <a:avLst/>
          </a:prstGeom>
        </p:spPr>
      </p:pic>
      <p:sp>
        <p:nvSpPr>
          <p:cNvPr id="3" name="Rectangle 2"/>
          <p:cNvSpPr/>
          <p:nvPr/>
        </p:nvSpPr>
        <p:spPr>
          <a:xfrm>
            <a:off x="1802167" y="4279918"/>
            <a:ext cx="8522616" cy="1785104"/>
          </a:xfrm>
          <a:prstGeom prst="rect">
            <a:avLst/>
          </a:prstGeom>
        </p:spPr>
        <p:txBody>
          <a:bodyPr wrap="square">
            <a:spAutoFit/>
          </a:bodyPr>
          <a:lstStyle/>
          <a:p>
            <a:r>
              <a:rPr lang="en-GB" sz="3200" dirty="0"/>
              <a:t>‘To consider ourselves righteous is to leave God, the only righteous one, out in the cold.’</a:t>
            </a:r>
          </a:p>
          <a:p>
            <a:endParaRPr lang="en-GB" dirty="0"/>
          </a:p>
          <a:p>
            <a:r>
              <a:rPr lang="en-GB" sz="2800" dirty="0" smtClean="0"/>
              <a:t>Pope Francis</a:t>
            </a:r>
            <a:endParaRPr lang="en-GB" sz="2800" dirty="0"/>
          </a:p>
        </p:txBody>
      </p:sp>
    </p:spTree>
    <p:extLst>
      <p:ext uri="{BB962C8B-B14F-4D97-AF65-F5344CB8AC3E}">
        <p14:creationId xmlns:p14="http://schemas.microsoft.com/office/powerpoint/2010/main" val="2170263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a:xfrm>
            <a:off x="827468" y="500129"/>
            <a:ext cx="9875520" cy="1356360"/>
          </a:xfrm>
        </p:spPr>
        <p:txBody>
          <a:bodyPr>
            <a:normAutofit/>
          </a:bodyPr>
          <a:lstStyle/>
          <a:p>
            <a:r>
              <a:rPr lang="en-GB" sz="5400" dirty="0"/>
              <a:t>GATHER</a:t>
            </a:r>
          </a:p>
        </p:txBody>
      </p:sp>
      <p:sp>
        <p:nvSpPr>
          <p:cNvPr id="6" name="Content Placeholder 5">
            <a:extLst>
              <a:ext uri="{FF2B5EF4-FFF2-40B4-BE49-F238E27FC236}">
                <a16:creationId xmlns:a16="http://schemas.microsoft.com/office/drawing/2014/main" id="{04C0D6A1-CCF3-4891-B86C-DCFCDB9CB649}"/>
              </a:ext>
            </a:extLst>
          </p:cNvPr>
          <p:cNvSpPr>
            <a:spLocks noGrp="1"/>
          </p:cNvSpPr>
          <p:nvPr>
            <p:ph sz="half" idx="2"/>
          </p:nvPr>
        </p:nvSpPr>
        <p:spPr>
          <a:xfrm>
            <a:off x="6492816" y="1977574"/>
            <a:ext cx="4754880" cy="3232576"/>
          </a:xfrm>
        </p:spPr>
        <p:txBody>
          <a:bodyPr/>
          <a:lstStyle/>
          <a:p>
            <a:pPr marL="45720" indent="0">
              <a:buNone/>
            </a:pPr>
            <a:r>
              <a:rPr lang="en-GB" sz="3200" dirty="0">
                <a:solidFill>
                  <a:schemeClr val="tx1"/>
                </a:solidFill>
              </a:rPr>
              <a:t>Father,</a:t>
            </a:r>
          </a:p>
          <a:p>
            <a:pPr marL="45720" indent="0">
              <a:buNone/>
            </a:pPr>
            <a:r>
              <a:rPr lang="en-GB" sz="3200" dirty="0">
                <a:solidFill>
                  <a:schemeClr val="tx1"/>
                </a:solidFill>
              </a:rPr>
              <a:t>Thank you for your word.</a:t>
            </a:r>
          </a:p>
          <a:p>
            <a:pPr marL="45720" indent="0">
              <a:buNone/>
            </a:pPr>
            <a:r>
              <a:rPr lang="en-GB" sz="3200" dirty="0">
                <a:solidFill>
                  <a:schemeClr val="tx1"/>
                </a:solidFill>
              </a:rPr>
              <a:t>Help us to listen</a:t>
            </a:r>
          </a:p>
          <a:p>
            <a:pPr marL="45720" indent="0">
              <a:buNone/>
            </a:pPr>
            <a:r>
              <a:rPr lang="en-GB" sz="3200" dirty="0">
                <a:solidFill>
                  <a:schemeClr val="tx1"/>
                </a:solidFill>
              </a:rPr>
              <a:t>And show your love.</a:t>
            </a:r>
          </a:p>
          <a:p>
            <a:pPr marL="45720" indent="0">
              <a:buNone/>
            </a:pPr>
            <a:r>
              <a:rPr lang="en-GB" sz="3200" dirty="0">
                <a:solidFill>
                  <a:schemeClr val="tx1"/>
                </a:solidFill>
              </a:rPr>
              <a:t>Amen</a:t>
            </a:r>
          </a:p>
          <a:p>
            <a:pPr marL="45720" indent="0">
              <a:buNone/>
            </a:pPr>
            <a:endParaRPr lang="en-GB" dirty="0"/>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10324" y="1863827"/>
            <a:ext cx="4830097" cy="3625226"/>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6483" y="4454523"/>
            <a:ext cx="1365622" cy="1999661"/>
          </a:xfrm>
          <a:prstGeom prst="rect">
            <a:avLst/>
          </a:prstGeom>
        </p:spPr>
      </p:pic>
    </p:spTree>
    <p:extLst>
      <p:ext uri="{BB962C8B-B14F-4D97-AF65-F5344CB8AC3E}">
        <p14:creationId xmlns:p14="http://schemas.microsoft.com/office/powerpoint/2010/main" val="2298630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a:xfrm>
            <a:off x="982014" y="560649"/>
            <a:ext cx="9875520" cy="1356360"/>
          </a:xfrm>
        </p:spPr>
        <p:txBody>
          <a:bodyPr>
            <a:normAutofit/>
          </a:bodyPr>
          <a:lstStyle/>
          <a:p>
            <a:r>
              <a:rPr lang="en-GB" sz="5400" dirty="0"/>
              <a:t>LISTEN</a:t>
            </a:r>
          </a:p>
        </p:txBody>
      </p:sp>
      <p:sp>
        <p:nvSpPr>
          <p:cNvPr id="3" name="Content Placeholder 2">
            <a:extLst>
              <a:ext uri="{FF2B5EF4-FFF2-40B4-BE49-F238E27FC236}">
                <a16:creationId xmlns:a16="http://schemas.microsoft.com/office/drawing/2014/main" id="{988E063E-E04E-4345-AA3A-FFAEF49CFF69}"/>
              </a:ext>
            </a:extLst>
          </p:cNvPr>
          <p:cNvSpPr>
            <a:spLocks noGrp="1"/>
          </p:cNvSpPr>
          <p:nvPr>
            <p:ph sz="half" idx="1"/>
          </p:nvPr>
        </p:nvSpPr>
        <p:spPr>
          <a:xfrm>
            <a:off x="5695661" y="1761447"/>
            <a:ext cx="5238760" cy="4257583"/>
          </a:xfrm>
        </p:spPr>
        <p:txBody>
          <a:bodyPr>
            <a:normAutofit fontScale="92500" lnSpcReduction="10000"/>
          </a:bodyPr>
          <a:lstStyle/>
          <a:p>
            <a:pPr marL="45720" indent="0">
              <a:buNone/>
            </a:pPr>
            <a:r>
              <a:rPr lang="en-GB" sz="2400" dirty="0">
                <a:solidFill>
                  <a:srgbClr val="000000"/>
                </a:solidFill>
              </a:rPr>
              <a:t>Jesus knew what brings real happiness so he taught us how to be truly happy or ‘blessed’. </a:t>
            </a:r>
          </a:p>
          <a:p>
            <a:pPr marL="45720" indent="0">
              <a:buNone/>
            </a:pPr>
            <a:r>
              <a:rPr lang="en-GB" sz="2400" dirty="0">
                <a:solidFill>
                  <a:srgbClr val="000000"/>
                </a:solidFill>
              </a:rPr>
              <a:t>He did this when he spoke to a large crowd on a mountain. </a:t>
            </a:r>
          </a:p>
          <a:p>
            <a:pPr marL="45720" indent="0">
              <a:buNone/>
            </a:pPr>
            <a:r>
              <a:rPr lang="en-GB" sz="2400" dirty="0">
                <a:solidFill>
                  <a:srgbClr val="000000"/>
                </a:solidFill>
              </a:rPr>
              <a:t>It is called ‘</a:t>
            </a:r>
            <a:r>
              <a:rPr lang="en-GB" sz="2400" b="1" dirty="0">
                <a:solidFill>
                  <a:srgbClr val="000000"/>
                </a:solidFill>
              </a:rPr>
              <a:t>The Sermon on the Mount</a:t>
            </a:r>
            <a:r>
              <a:rPr lang="en-GB" sz="2400" dirty="0">
                <a:solidFill>
                  <a:srgbClr val="000000"/>
                </a:solidFill>
              </a:rPr>
              <a:t>’.</a:t>
            </a:r>
          </a:p>
          <a:p>
            <a:pPr marL="45720" indent="0">
              <a:buNone/>
            </a:pPr>
            <a:r>
              <a:rPr lang="en-GB" sz="2400" dirty="0">
                <a:solidFill>
                  <a:srgbClr val="000000"/>
                </a:solidFill>
              </a:rPr>
              <a:t>He taught us about 8 attitudes which are called the </a:t>
            </a:r>
            <a:r>
              <a:rPr lang="en-GB" sz="2400" b="1" dirty="0">
                <a:solidFill>
                  <a:srgbClr val="000000"/>
                </a:solidFill>
              </a:rPr>
              <a:t>Beatitudes.</a:t>
            </a:r>
          </a:p>
          <a:p>
            <a:pPr marL="45720" indent="0">
              <a:buNone/>
            </a:pPr>
            <a:r>
              <a:rPr lang="en-GB" u="sng" dirty="0">
                <a:solidFill>
                  <a:srgbClr val="000000"/>
                </a:solidFill>
                <a:hlinkClick r:id="rId3"/>
              </a:rPr>
              <a:t>Click here to watch the Sermon on the Mount</a:t>
            </a:r>
            <a:r>
              <a:rPr lang="en-GB" u="sng" dirty="0">
                <a:solidFill>
                  <a:srgbClr val="000000"/>
                </a:solidFill>
              </a:rPr>
              <a:t> </a:t>
            </a:r>
            <a:endParaRPr lang="en-GB" dirty="0">
              <a:solidFill>
                <a:srgbClr val="000000"/>
              </a:solidFill>
            </a:endParaRPr>
          </a:p>
          <a:p>
            <a:pPr marL="45720" indent="0">
              <a:buNone/>
            </a:pPr>
            <a:r>
              <a:rPr lang="en-GB" sz="2400" dirty="0">
                <a:solidFill>
                  <a:srgbClr val="000000"/>
                </a:solidFill>
              </a:rPr>
              <a:t>Or read Matthew 5:1-12 in your Bible or from the next slide.</a:t>
            </a:r>
          </a:p>
          <a:p>
            <a:pPr marL="45720" indent="0">
              <a:buNone/>
            </a:pPr>
            <a:endParaRPr lang="en-GB"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15" y="2021527"/>
            <a:ext cx="4521899" cy="352029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2120" y="4541987"/>
            <a:ext cx="1365622" cy="1999661"/>
          </a:xfrm>
          <a:prstGeom prst="rect">
            <a:avLst/>
          </a:prstGeom>
        </p:spPr>
      </p:pic>
    </p:spTree>
    <p:extLst>
      <p:ext uri="{BB962C8B-B14F-4D97-AF65-F5344CB8AC3E}">
        <p14:creationId xmlns:p14="http://schemas.microsoft.com/office/powerpoint/2010/main" val="3599315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a:xfrm>
            <a:off x="777467" y="767874"/>
            <a:ext cx="9875520" cy="1356360"/>
          </a:xfrm>
        </p:spPr>
        <p:txBody>
          <a:bodyPr>
            <a:normAutofit/>
          </a:bodyPr>
          <a:lstStyle/>
          <a:p>
            <a:r>
              <a:rPr lang="en-GB" sz="5400" dirty="0"/>
              <a:t>LISTEN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80" y="2438399"/>
            <a:ext cx="2811847" cy="2510218"/>
          </a:xfrm>
          <a:prstGeom prst="rect">
            <a:avLst/>
          </a:prstGeom>
        </p:spPr>
      </p:pic>
      <p:sp>
        <p:nvSpPr>
          <p:cNvPr id="2" name="Rectangle 1"/>
          <p:cNvSpPr/>
          <p:nvPr/>
        </p:nvSpPr>
        <p:spPr>
          <a:xfrm>
            <a:off x="3711823" y="835981"/>
            <a:ext cx="6941164" cy="5355312"/>
          </a:xfrm>
          <a:prstGeom prst="rect">
            <a:avLst/>
          </a:prstGeom>
        </p:spPr>
        <p:txBody>
          <a:bodyPr wrap="square">
            <a:spAutoFit/>
          </a:bodyPr>
          <a:lstStyle/>
          <a:p>
            <a:r>
              <a:rPr lang="en-GB" b="1" dirty="0"/>
              <a:t>Matthew 5:1-12 The Beatitudes</a:t>
            </a:r>
          </a:p>
          <a:p>
            <a:endParaRPr lang="en-GB" b="1" dirty="0"/>
          </a:p>
          <a:p>
            <a:r>
              <a:rPr lang="en-GB" dirty="0"/>
              <a:t>When Jesus saw the crowds, he went up the mountain; and after he sat down, his disciples came to him. Then he began to speak, and taught them, saying:</a:t>
            </a:r>
          </a:p>
          <a:p>
            <a:r>
              <a:rPr lang="en-GB" dirty="0"/>
              <a:t>“Blessed are the poor in spirit, for theirs is the kingdom of heaven.</a:t>
            </a:r>
          </a:p>
          <a:p>
            <a:r>
              <a:rPr lang="en-GB" dirty="0"/>
              <a:t>Blessed are those who mourn, for they will be comforted.</a:t>
            </a:r>
          </a:p>
          <a:p>
            <a:r>
              <a:rPr lang="en-GB" dirty="0"/>
              <a:t>Blessed are the meek, for they will inherit the earth.</a:t>
            </a:r>
          </a:p>
          <a:p>
            <a:r>
              <a:rPr lang="en-GB" dirty="0"/>
              <a:t>Blessed are those who hunger and thirst for righteousness, for they will be filled.</a:t>
            </a:r>
          </a:p>
          <a:p>
            <a:r>
              <a:rPr lang="en-GB" dirty="0"/>
              <a:t>Blessed are the merciful, for they will receive mercy.</a:t>
            </a:r>
          </a:p>
          <a:p>
            <a:r>
              <a:rPr lang="en-GB" dirty="0"/>
              <a:t>Blessed are the pure in heart, for they will see God.</a:t>
            </a:r>
          </a:p>
          <a:p>
            <a:r>
              <a:rPr lang="en-GB" dirty="0"/>
              <a:t>Blessed are the peacemakers, for they will be called children of God.</a:t>
            </a:r>
          </a:p>
          <a:p>
            <a:r>
              <a:rPr lang="en-GB" b="1" dirty="0"/>
              <a:t>Blessed are those who are persecuted for righteousness’ sake, for theirs is the kingdom of heaven.</a:t>
            </a:r>
          </a:p>
          <a:p>
            <a:r>
              <a:rPr lang="en-GB" dirty="0"/>
              <a:t>Blessed are you when people revile you and persecute you and utter all kinds of evil against you falsely on my account.  Rejoice and be glad, for your reward is great in heaven, for in the same way they persecuted the prophets who were before you.”</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3395" y="4505797"/>
            <a:ext cx="1365622" cy="1999661"/>
          </a:xfrm>
          <a:prstGeom prst="rect">
            <a:avLst/>
          </a:prstGeom>
        </p:spPr>
      </p:pic>
    </p:spTree>
    <p:extLst>
      <p:ext uri="{BB962C8B-B14F-4D97-AF65-F5344CB8AC3E}">
        <p14:creationId xmlns:p14="http://schemas.microsoft.com/office/powerpoint/2010/main" val="65888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8" end="8"/>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E7C0-903E-40FD-83EF-A248343C26CC}"/>
              </a:ext>
            </a:extLst>
          </p:cNvPr>
          <p:cNvSpPr>
            <a:spLocks noGrp="1"/>
          </p:cNvSpPr>
          <p:nvPr>
            <p:ph type="title"/>
          </p:nvPr>
        </p:nvSpPr>
        <p:spPr>
          <a:xfrm>
            <a:off x="201790" y="304084"/>
            <a:ext cx="11887852" cy="1883356"/>
          </a:xfrm>
        </p:spPr>
        <p:txBody>
          <a:bodyPr>
            <a:normAutofit/>
          </a:bodyPr>
          <a:lstStyle/>
          <a:p>
            <a:pPr algn="ctr"/>
            <a:r>
              <a:rPr lang="en-GB" sz="5400" dirty="0"/>
              <a:t>What does it mean </a:t>
            </a:r>
            <a:r>
              <a:rPr lang="en-GB" sz="5400" dirty="0" smtClean="0"/>
              <a:t>to be ‘</a:t>
            </a:r>
            <a:r>
              <a:rPr lang="en-GB" sz="5400" dirty="0"/>
              <a:t>persecuted’?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2299" y="4454523"/>
            <a:ext cx="1365622" cy="1999661"/>
          </a:xfrm>
          <a:prstGeom prst="rect">
            <a:avLst/>
          </a:prstGeom>
        </p:spPr>
      </p:pic>
      <p:sp>
        <p:nvSpPr>
          <p:cNvPr id="5" name="Rectangle 4"/>
          <p:cNvSpPr/>
          <p:nvPr/>
        </p:nvSpPr>
        <p:spPr>
          <a:xfrm>
            <a:off x="736981" y="2187440"/>
            <a:ext cx="8802804" cy="3970318"/>
          </a:xfrm>
          <a:prstGeom prst="rect">
            <a:avLst/>
          </a:prstGeom>
        </p:spPr>
        <p:txBody>
          <a:bodyPr wrap="square">
            <a:spAutoFit/>
          </a:bodyPr>
          <a:lstStyle/>
          <a:p>
            <a:r>
              <a:rPr lang="en-GB" sz="2800" dirty="0" smtClean="0"/>
              <a:t>Put simply, to be ‘persecuted</a:t>
            </a:r>
            <a:r>
              <a:rPr lang="en-GB" sz="2800" dirty="0"/>
              <a:t>’ means </a:t>
            </a:r>
            <a:endParaRPr lang="en-GB" sz="2800" dirty="0" smtClean="0"/>
          </a:p>
          <a:p>
            <a:r>
              <a:rPr lang="en-GB" sz="2800" dirty="0" smtClean="0"/>
              <a:t>to </a:t>
            </a:r>
            <a:r>
              <a:rPr lang="en-GB" sz="2800" dirty="0"/>
              <a:t>suffer because </a:t>
            </a:r>
            <a:r>
              <a:rPr lang="en-GB" sz="2800" dirty="0" smtClean="0"/>
              <a:t>of your beliefs.</a:t>
            </a:r>
          </a:p>
          <a:p>
            <a:endParaRPr lang="en-GB" sz="2800" dirty="0" smtClean="0"/>
          </a:p>
          <a:p>
            <a:r>
              <a:rPr lang="en-GB" sz="2800" dirty="0" smtClean="0"/>
              <a:t>The early Christians were persecuted when they were put in prison, tortured or even killed because of their faith.</a:t>
            </a:r>
          </a:p>
          <a:p>
            <a:r>
              <a:rPr lang="en-GB" sz="2800" dirty="0" smtClean="0"/>
              <a:t> </a:t>
            </a:r>
          </a:p>
          <a:p>
            <a:r>
              <a:rPr lang="en-GB" sz="2800" dirty="0" smtClean="0"/>
              <a:t>Some Christians still face these challenges but in England now it may mean people laughing at you or mocking you for being a Catholic and doing the right thing.</a:t>
            </a:r>
            <a:endParaRPr lang="en-GB" sz="2800" dirty="0"/>
          </a:p>
        </p:txBody>
      </p:sp>
      <p:pic>
        <p:nvPicPr>
          <p:cNvPr id="3" name="Picture 2"/>
          <p:cNvPicPr>
            <a:picLocks noChangeAspect="1"/>
          </p:cNvPicPr>
          <p:nvPr/>
        </p:nvPicPr>
        <p:blipFill>
          <a:blip r:embed="rId4"/>
          <a:stretch>
            <a:fillRect/>
          </a:stretch>
        </p:blipFill>
        <p:spPr>
          <a:xfrm>
            <a:off x="8038532" y="1511977"/>
            <a:ext cx="3342279" cy="2069106"/>
          </a:xfrm>
          <a:prstGeom prst="rect">
            <a:avLst/>
          </a:prstGeom>
        </p:spPr>
      </p:pic>
    </p:spTree>
    <p:extLst>
      <p:ext uri="{BB962C8B-B14F-4D97-AF65-F5344CB8AC3E}">
        <p14:creationId xmlns:p14="http://schemas.microsoft.com/office/powerpoint/2010/main" val="1731093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2299" y="4454523"/>
            <a:ext cx="1365622" cy="1999661"/>
          </a:xfrm>
          <a:prstGeom prst="rect">
            <a:avLst/>
          </a:prstGeom>
        </p:spPr>
      </p:pic>
      <p:pic>
        <p:nvPicPr>
          <p:cNvPr id="3" name="Picture 2"/>
          <p:cNvPicPr>
            <a:picLocks noChangeAspect="1"/>
          </p:cNvPicPr>
          <p:nvPr/>
        </p:nvPicPr>
        <p:blipFill>
          <a:blip r:embed="rId4"/>
          <a:stretch>
            <a:fillRect/>
          </a:stretch>
        </p:blipFill>
        <p:spPr>
          <a:xfrm>
            <a:off x="-1" y="0"/>
            <a:ext cx="12269337" cy="6858000"/>
          </a:xfrm>
          <a:prstGeom prst="rect">
            <a:avLst/>
          </a:prstGeom>
        </p:spPr>
      </p:pic>
      <p:sp>
        <p:nvSpPr>
          <p:cNvPr id="5" name="Rectangle 4"/>
          <p:cNvSpPr/>
          <p:nvPr/>
        </p:nvSpPr>
        <p:spPr>
          <a:xfrm>
            <a:off x="136477" y="229058"/>
            <a:ext cx="9648967" cy="707886"/>
          </a:xfrm>
          <a:prstGeom prst="rect">
            <a:avLst/>
          </a:prstGeom>
        </p:spPr>
        <p:txBody>
          <a:bodyPr wrap="square">
            <a:spAutoFit/>
          </a:bodyPr>
          <a:lstStyle/>
          <a:p>
            <a:r>
              <a:rPr lang="en-GB" sz="2000" dirty="0">
                <a:solidFill>
                  <a:schemeClr val="bg1"/>
                </a:solidFill>
              </a:rPr>
              <a:t>Polish priests and </a:t>
            </a:r>
            <a:r>
              <a:rPr lang="en-GB" sz="2000" dirty="0" smtClean="0">
                <a:solidFill>
                  <a:schemeClr val="bg1"/>
                </a:solidFill>
              </a:rPr>
              <a:t>Catholic civilians </a:t>
            </a:r>
            <a:r>
              <a:rPr lang="en-GB" sz="2000" dirty="0">
                <a:solidFill>
                  <a:schemeClr val="bg1"/>
                </a:solidFill>
              </a:rPr>
              <a:t>in Bydgoszcz's Old Market Square, 9 September 1939. The Polish Church experienced brutal persecution under Nazi occupation.</a:t>
            </a:r>
          </a:p>
        </p:txBody>
      </p:sp>
    </p:spTree>
    <p:extLst>
      <p:ext uri="{BB962C8B-B14F-4D97-AF65-F5344CB8AC3E}">
        <p14:creationId xmlns:p14="http://schemas.microsoft.com/office/powerpoint/2010/main" val="80370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E7C0-903E-40FD-83EF-A248343C26CC}"/>
              </a:ext>
            </a:extLst>
          </p:cNvPr>
          <p:cNvSpPr>
            <a:spLocks noGrp="1"/>
          </p:cNvSpPr>
          <p:nvPr>
            <p:ph type="title"/>
          </p:nvPr>
        </p:nvSpPr>
        <p:spPr>
          <a:xfrm>
            <a:off x="204717" y="304084"/>
            <a:ext cx="11887852" cy="1883356"/>
          </a:xfrm>
        </p:spPr>
        <p:txBody>
          <a:bodyPr>
            <a:normAutofit/>
          </a:bodyPr>
          <a:lstStyle/>
          <a:p>
            <a:pPr algn="ctr"/>
            <a:r>
              <a:rPr lang="en-GB" sz="5400" dirty="0"/>
              <a:t>What does it mean </a:t>
            </a:r>
            <a:r>
              <a:rPr lang="en-GB" sz="5400" dirty="0" smtClean="0"/>
              <a:t>to be ‘</a:t>
            </a:r>
            <a:r>
              <a:rPr lang="en-GB" sz="5400" dirty="0" smtClean="0"/>
              <a:t>righteous’?</a:t>
            </a:r>
            <a:endParaRPr lang="en-GB" sz="5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2299" y="4454523"/>
            <a:ext cx="1365622" cy="1999661"/>
          </a:xfrm>
          <a:prstGeom prst="rect">
            <a:avLst/>
          </a:prstGeom>
        </p:spPr>
      </p:pic>
      <p:sp>
        <p:nvSpPr>
          <p:cNvPr id="5" name="Rectangle 4"/>
          <p:cNvSpPr/>
          <p:nvPr/>
        </p:nvSpPr>
        <p:spPr>
          <a:xfrm>
            <a:off x="204717" y="2187440"/>
            <a:ext cx="11136573" cy="4524315"/>
          </a:xfrm>
          <a:prstGeom prst="rect">
            <a:avLst/>
          </a:prstGeom>
        </p:spPr>
        <p:txBody>
          <a:bodyPr wrap="square">
            <a:spAutoFit/>
          </a:bodyPr>
          <a:lstStyle/>
          <a:p>
            <a:pPr algn="ctr"/>
            <a:r>
              <a:rPr lang="en-GB" sz="3200" dirty="0"/>
              <a:t>The </a:t>
            </a:r>
            <a:r>
              <a:rPr lang="en-GB" sz="3200" dirty="0" smtClean="0"/>
              <a:t>word ‘righteous</a:t>
            </a:r>
            <a:r>
              <a:rPr lang="en-GB" sz="3200" dirty="0"/>
              <a:t>’ </a:t>
            </a:r>
            <a:r>
              <a:rPr lang="en-GB" sz="3200" dirty="0" smtClean="0"/>
              <a:t>means in Greek ‘</a:t>
            </a:r>
            <a:r>
              <a:rPr lang="en-GB" sz="3200" dirty="0" err="1" smtClean="0"/>
              <a:t>dikaiosune</a:t>
            </a:r>
            <a:r>
              <a:rPr lang="en-GB" sz="3200" dirty="0"/>
              <a:t>.</a:t>
            </a:r>
            <a:r>
              <a:rPr lang="en-GB" sz="3200" dirty="0" smtClean="0"/>
              <a:t>’  This is the </a:t>
            </a:r>
            <a:r>
              <a:rPr lang="en-GB" sz="3200" dirty="0"/>
              <a:t>character trait or quality of being </a:t>
            </a:r>
            <a:r>
              <a:rPr lang="en-GB" sz="3200" dirty="0" smtClean="0"/>
              <a:t>‘</a:t>
            </a:r>
            <a:r>
              <a:rPr lang="en-GB" sz="3200" dirty="0"/>
              <a:t>just’ or ‘right’. </a:t>
            </a:r>
            <a:endParaRPr lang="en-GB" sz="3200" dirty="0" smtClean="0"/>
          </a:p>
          <a:p>
            <a:pPr algn="ctr"/>
            <a:r>
              <a:rPr lang="en-GB" sz="3200" dirty="0" smtClean="0"/>
              <a:t>It’s </a:t>
            </a:r>
            <a:r>
              <a:rPr lang="en-GB" sz="3200" dirty="0"/>
              <a:t>an attribute of God and used in the teachings of </a:t>
            </a:r>
            <a:r>
              <a:rPr lang="en-GB" sz="3200" dirty="0" smtClean="0"/>
              <a:t>Jesus.</a:t>
            </a:r>
          </a:p>
          <a:p>
            <a:pPr algn="ctr"/>
            <a:r>
              <a:rPr lang="en-GB" sz="3200" dirty="0"/>
              <a:t> </a:t>
            </a:r>
            <a:r>
              <a:rPr lang="en-GB" sz="3200" dirty="0" smtClean="0"/>
              <a:t>Also</a:t>
            </a:r>
            <a:r>
              <a:rPr lang="en-GB" sz="3200" dirty="0"/>
              <a:t>, it’s the sum of all the requirements of God</a:t>
            </a:r>
            <a:r>
              <a:rPr lang="en-GB" sz="3200" dirty="0" smtClean="0"/>
              <a:t>.</a:t>
            </a:r>
          </a:p>
          <a:p>
            <a:pPr algn="ctr"/>
            <a:endParaRPr lang="en-GB" sz="3200" dirty="0" smtClean="0"/>
          </a:p>
          <a:p>
            <a:pPr algn="ctr"/>
            <a:r>
              <a:rPr lang="en-GB" sz="3200" dirty="0"/>
              <a:t>Being righteous means you would live just like God would </a:t>
            </a:r>
            <a:endParaRPr lang="en-GB" sz="3200" dirty="0" smtClean="0"/>
          </a:p>
          <a:p>
            <a:pPr algn="ctr"/>
            <a:r>
              <a:rPr lang="en-GB" sz="3200" dirty="0" smtClean="0"/>
              <a:t>want </a:t>
            </a:r>
            <a:r>
              <a:rPr lang="en-GB" sz="3200" dirty="0"/>
              <a:t>you to </a:t>
            </a:r>
            <a:r>
              <a:rPr lang="en-GB" sz="3200" dirty="0" smtClean="0"/>
              <a:t>live, in our relationship with others </a:t>
            </a:r>
          </a:p>
          <a:p>
            <a:pPr algn="ctr"/>
            <a:r>
              <a:rPr lang="en-GB" sz="3200" dirty="0" smtClean="0"/>
              <a:t>and with the rest of creation. </a:t>
            </a:r>
            <a:endParaRPr lang="en-GB" sz="3200" dirty="0"/>
          </a:p>
          <a:p>
            <a:pPr algn="ctr"/>
            <a:endParaRPr lang="en-GB" sz="3200" dirty="0"/>
          </a:p>
        </p:txBody>
      </p:sp>
    </p:spTree>
    <p:extLst>
      <p:ext uri="{BB962C8B-B14F-4D97-AF65-F5344CB8AC3E}">
        <p14:creationId xmlns:p14="http://schemas.microsoft.com/office/powerpoint/2010/main" val="277738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E7C0-903E-40FD-83EF-A248343C26CC}"/>
              </a:ext>
            </a:extLst>
          </p:cNvPr>
          <p:cNvSpPr>
            <a:spLocks noGrp="1"/>
          </p:cNvSpPr>
          <p:nvPr>
            <p:ph type="title"/>
          </p:nvPr>
        </p:nvSpPr>
        <p:spPr>
          <a:xfrm>
            <a:off x="95535" y="856936"/>
            <a:ext cx="11480453" cy="1871757"/>
          </a:xfrm>
        </p:spPr>
        <p:txBody>
          <a:bodyPr>
            <a:normAutofit fontScale="90000"/>
          </a:bodyPr>
          <a:lstStyle/>
          <a:p>
            <a:pPr algn="ctr"/>
            <a:r>
              <a:rPr lang="en-GB" sz="5400" dirty="0"/>
              <a:t>Can you think of any other words which would describe someone who is </a:t>
            </a:r>
            <a:br>
              <a:rPr lang="en-GB" sz="5400" dirty="0"/>
            </a:br>
            <a:r>
              <a:rPr lang="en-GB" sz="5400" dirty="0" smtClean="0"/>
              <a:t>‘righteous’?</a:t>
            </a:r>
            <a:r>
              <a:rPr lang="en-GB" sz="5400" dirty="0"/>
              <a:t/>
            </a:r>
            <a:br>
              <a:rPr lang="en-GB" sz="5400" dirty="0"/>
            </a:br>
            <a:endParaRPr lang="en-GB" sz="5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2299" y="4454523"/>
            <a:ext cx="1365622" cy="1999661"/>
          </a:xfrm>
          <a:prstGeom prst="rect">
            <a:avLst/>
          </a:prstGeom>
        </p:spPr>
      </p:pic>
      <p:sp>
        <p:nvSpPr>
          <p:cNvPr id="6" name="Rectangle 5"/>
          <p:cNvSpPr/>
          <p:nvPr/>
        </p:nvSpPr>
        <p:spPr>
          <a:xfrm>
            <a:off x="1489180" y="2298248"/>
            <a:ext cx="9036147" cy="707886"/>
          </a:xfrm>
          <a:prstGeom prst="rect">
            <a:avLst/>
          </a:prstGeom>
        </p:spPr>
        <p:txBody>
          <a:bodyPr wrap="square">
            <a:spAutoFit/>
          </a:bodyPr>
          <a:lstStyle/>
          <a:p>
            <a:pPr algn="ctr"/>
            <a:r>
              <a:rPr lang="en-GB" sz="4000" dirty="0"/>
              <a:t> </a:t>
            </a:r>
          </a:p>
        </p:txBody>
      </p:sp>
      <p:sp>
        <p:nvSpPr>
          <p:cNvPr id="10" name="TextBox 9"/>
          <p:cNvSpPr txBox="1"/>
          <p:nvPr/>
        </p:nvSpPr>
        <p:spPr>
          <a:xfrm>
            <a:off x="928006" y="2728693"/>
            <a:ext cx="3350567" cy="707886"/>
          </a:xfrm>
          <a:prstGeom prst="rect">
            <a:avLst/>
          </a:prstGeom>
          <a:noFill/>
        </p:spPr>
        <p:txBody>
          <a:bodyPr wrap="square" rtlCol="0">
            <a:spAutoFit/>
          </a:bodyPr>
          <a:lstStyle/>
          <a:p>
            <a:r>
              <a:rPr lang="en-GB" sz="4000" dirty="0" smtClean="0">
                <a:solidFill>
                  <a:srgbClr val="00B050"/>
                </a:solidFill>
              </a:rPr>
              <a:t>Conscientious</a:t>
            </a:r>
            <a:endParaRPr lang="en-GB" sz="4000" dirty="0">
              <a:solidFill>
                <a:srgbClr val="00B050"/>
              </a:solidFill>
            </a:endParaRPr>
          </a:p>
        </p:txBody>
      </p:sp>
      <p:sp>
        <p:nvSpPr>
          <p:cNvPr id="7" name="Rectangle 6"/>
          <p:cNvSpPr/>
          <p:nvPr/>
        </p:nvSpPr>
        <p:spPr>
          <a:xfrm>
            <a:off x="8293278" y="4249807"/>
            <a:ext cx="1170513" cy="707886"/>
          </a:xfrm>
          <a:prstGeom prst="rect">
            <a:avLst/>
          </a:prstGeom>
        </p:spPr>
        <p:txBody>
          <a:bodyPr wrap="none">
            <a:spAutoFit/>
          </a:bodyPr>
          <a:lstStyle/>
          <a:p>
            <a:pPr lvl="0"/>
            <a:r>
              <a:rPr lang="en-GB" sz="4000" dirty="0" smtClean="0">
                <a:solidFill>
                  <a:srgbClr val="00B050"/>
                </a:solidFill>
              </a:rPr>
              <a:t>Pure</a:t>
            </a:r>
            <a:endParaRPr lang="en-GB" sz="4000" dirty="0">
              <a:solidFill>
                <a:srgbClr val="00B050"/>
              </a:solidFill>
            </a:endParaRPr>
          </a:p>
        </p:txBody>
      </p:sp>
      <p:sp>
        <p:nvSpPr>
          <p:cNvPr id="8" name="Rectangle 7"/>
          <p:cNvSpPr/>
          <p:nvPr/>
        </p:nvSpPr>
        <p:spPr>
          <a:xfrm>
            <a:off x="8744069" y="2735769"/>
            <a:ext cx="1963999" cy="707886"/>
          </a:xfrm>
          <a:prstGeom prst="rect">
            <a:avLst/>
          </a:prstGeom>
        </p:spPr>
        <p:txBody>
          <a:bodyPr wrap="none">
            <a:spAutoFit/>
          </a:bodyPr>
          <a:lstStyle/>
          <a:p>
            <a:pPr lvl="0"/>
            <a:r>
              <a:rPr lang="en-GB" sz="4000" dirty="0" smtClean="0">
                <a:solidFill>
                  <a:srgbClr val="00B050"/>
                </a:solidFill>
              </a:rPr>
              <a:t>Spiritual</a:t>
            </a:r>
            <a:endParaRPr lang="en-GB" sz="4000" dirty="0">
              <a:solidFill>
                <a:srgbClr val="00B050"/>
              </a:solidFill>
            </a:endParaRPr>
          </a:p>
        </p:txBody>
      </p:sp>
      <p:sp>
        <p:nvSpPr>
          <p:cNvPr id="13" name="Rectangle 12"/>
          <p:cNvSpPr/>
          <p:nvPr/>
        </p:nvSpPr>
        <p:spPr>
          <a:xfrm>
            <a:off x="2455349" y="5306466"/>
            <a:ext cx="2683748" cy="707886"/>
          </a:xfrm>
          <a:prstGeom prst="rect">
            <a:avLst/>
          </a:prstGeom>
        </p:spPr>
        <p:txBody>
          <a:bodyPr wrap="none">
            <a:spAutoFit/>
          </a:bodyPr>
          <a:lstStyle/>
          <a:p>
            <a:pPr lvl="0"/>
            <a:r>
              <a:rPr lang="en-GB" sz="4000" dirty="0" smtClean="0">
                <a:solidFill>
                  <a:srgbClr val="00B050"/>
                </a:solidFill>
              </a:rPr>
              <a:t>Honourable</a:t>
            </a:r>
            <a:endParaRPr lang="en-GB" sz="4000" dirty="0">
              <a:solidFill>
                <a:srgbClr val="00B050"/>
              </a:solidFill>
            </a:endParaRPr>
          </a:p>
        </p:txBody>
      </p:sp>
      <p:sp>
        <p:nvSpPr>
          <p:cNvPr id="15" name="Rectangle 14"/>
          <p:cNvSpPr/>
          <p:nvPr/>
        </p:nvSpPr>
        <p:spPr>
          <a:xfrm>
            <a:off x="5020473" y="4013195"/>
            <a:ext cx="1630575" cy="707886"/>
          </a:xfrm>
          <a:prstGeom prst="rect">
            <a:avLst/>
          </a:prstGeom>
        </p:spPr>
        <p:txBody>
          <a:bodyPr wrap="none">
            <a:spAutoFit/>
          </a:bodyPr>
          <a:lstStyle/>
          <a:p>
            <a:pPr lvl="0"/>
            <a:r>
              <a:rPr lang="en-GB" sz="4000" dirty="0" smtClean="0">
                <a:solidFill>
                  <a:srgbClr val="00B050"/>
                </a:solidFill>
              </a:rPr>
              <a:t>Ethical</a:t>
            </a:r>
            <a:endParaRPr lang="en-GB" sz="4000" dirty="0">
              <a:solidFill>
                <a:srgbClr val="00B050"/>
              </a:solidFill>
            </a:endParaRPr>
          </a:p>
        </p:txBody>
      </p:sp>
      <p:sp>
        <p:nvSpPr>
          <p:cNvPr id="16" name="Rectangle 15"/>
          <p:cNvSpPr/>
          <p:nvPr/>
        </p:nvSpPr>
        <p:spPr>
          <a:xfrm>
            <a:off x="5851454" y="2944884"/>
            <a:ext cx="1463862" cy="707886"/>
          </a:xfrm>
          <a:prstGeom prst="rect">
            <a:avLst/>
          </a:prstGeom>
        </p:spPr>
        <p:txBody>
          <a:bodyPr wrap="none">
            <a:spAutoFit/>
          </a:bodyPr>
          <a:lstStyle/>
          <a:p>
            <a:pPr lvl="0"/>
            <a:r>
              <a:rPr lang="en-GB" sz="4000" dirty="0" smtClean="0">
                <a:solidFill>
                  <a:srgbClr val="00B050"/>
                </a:solidFill>
              </a:rPr>
              <a:t>Noble</a:t>
            </a:r>
            <a:endParaRPr lang="en-GB" sz="4000" dirty="0">
              <a:solidFill>
                <a:srgbClr val="00B050"/>
              </a:solidFill>
            </a:endParaRPr>
          </a:p>
        </p:txBody>
      </p:sp>
      <p:sp>
        <p:nvSpPr>
          <p:cNvPr id="17" name="Rectangle 16"/>
          <p:cNvSpPr/>
          <p:nvPr/>
        </p:nvSpPr>
        <p:spPr>
          <a:xfrm>
            <a:off x="1199222" y="4021964"/>
            <a:ext cx="2702984" cy="707886"/>
          </a:xfrm>
          <a:prstGeom prst="rect">
            <a:avLst/>
          </a:prstGeom>
        </p:spPr>
        <p:txBody>
          <a:bodyPr wrap="none">
            <a:spAutoFit/>
          </a:bodyPr>
          <a:lstStyle/>
          <a:p>
            <a:pPr lvl="0"/>
            <a:r>
              <a:rPr lang="en-GB" sz="4000" dirty="0" smtClean="0">
                <a:solidFill>
                  <a:srgbClr val="00B050"/>
                </a:solidFill>
              </a:rPr>
              <a:t>Seek justice</a:t>
            </a:r>
            <a:endParaRPr lang="en-GB" sz="4000" dirty="0">
              <a:solidFill>
                <a:srgbClr val="00B050"/>
              </a:solidFill>
            </a:endParaRPr>
          </a:p>
        </p:txBody>
      </p:sp>
      <p:sp>
        <p:nvSpPr>
          <p:cNvPr id="18" name="Rectangle 17"/>
          <p:cNvSpPr/>
          <p:nvPr/>
        </p:nvSpPr>
        <p:spPr>
          <a:xfrm>
            <a:off x="6227301" y="5405052"/>
            <a:ext cx="1814920" cy="707886"/>
          </a:xfrm>
          <a:prstGeom prst="rect">
            <a:avLst/>
          </a:prstGeom>
        </p:spPr>
        <p:txBody>
          <a:bodyPr wrap="none">
            <a:spAutoFit/>
          </a:bodyPr>
          <a:lstStyle/>
          <a:p>
            <a:pPr lvl="0"/>
            <a:r>
              <a:rPr lang="en-GB" sz="4000" dirty="0" smtClean="0">
                <a:solidFill>
                  <a:srgbClr val="00B050"/>
                </a:solidFill>
              </a:rPr>
              <a:t>Upright</a:t>
            </a:r>
            <a:endParaRPr lang="en-GB" sz="4000" dirty="0">
              <a:solidFill>
                <a:srgbClr val="00B050"/>
              </a:solidFill>
            </a:endParaRPr>
          </a:p>
        </p:txBody>
      </p:sp>
    </p:spTree>
    <p:extLst>
      <p:ext uri="{BB962C8B-B14F-4D97-AF65-F5344CB8AC3E}">
        <p14:creationId xmlns:p14="http://schemas.microsoft.com/office/powerpoint/2010/main" val="23745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P spid="8" grpId="0"/>
      <p:bldP spid="13"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E7C0-903E-40FD-83EF-A248343C26CC}"/>
              </a:ext>
            </a:extLst>
          </p:cNvPr>
          <p:cNvSpPr>
            <a:spLocks noGrp="1"/>
          </p:cNvSpPr>
          <p:nvPr>
            <p:ph type="title"/>
          </p:nvPr>
        </p:nvSpPr>
        <p:spPr>
          <a:xfrm>
            <a:off x="357468" y="281387"/>
            <a:ext cx="11480453" cy="1871757"/>
          </a:xfrm>
        </p:spPr>
        <p:txBody>
          <a:bodyPr>
            <a:normAutofit/>
          </a:bodyPr>
          <a:lstStyle/>
          <a:p>
            <a:pPr algn="ctr"/>
            <a:r>
              <a:rPr lang="en-GB" sz="5400" dirty="0" smtClean="0"/>
              <a:t>So what does ‘persecuted </a:t>
            </a:r>
            <a:r>
              <a:rPr lang="en-GB" sz="5400" dirty="0"/>
              <a:t>for </a:t>
            </a:r>
            <a:r>
              <a:rPr lang="en-GB" sz="5400" dirty="0" smtClean="0"/>
              <a:t/>
            </a:r>
            <a:br>
              <a:rPr lang="en-GB" sz="5400" dirty="0" smtClean="0"/>
            </a:br>
            <a:r>
              <a:rPr lang="en-GB" sz="5400" dirty="0" smtClean="0"/>
              <a:t>righteousness</a:t>
            </a:r>
            <a:r>
              <a:rPr lang="en-GB" sz="5400" dirty="0"/>
              <a:t>’ </a:t>
            </a:r>
            <a:r>
              <a:rPr lang="en-GB" sz="5400" dirty="0" smtClean="0"/>
              <a:t>sake’ mean?</a:t>
            </a:r>
            <a:endParaRPr lang="en-GB" sz="54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72299" y="4454523"/>
            <a:ext cx="1365622" cy="1999661"/>
          </a:xfrm>
          <a:prstGeom prst="rect">
            <a:avLst/>
          </a:prstGeom>
        </p:spPr>
      </p:pic>
      <p:sp>
        <p:nvSpPr>
          <p:cNvPr id="6" name="Rectangle 5"/>
          <p:cNvSpPr/>
          <p:nvPr/>
        </p:nvSpPr>
        <p:spPr>
          <a:xfrm>
            <a:off x="1489180" y="2298248"/>
            <a:ext cx="9036147" cy="707886"/>
          </a:xfrm>
          <a:prstGeom prst="rect">
            <a:avLst/>
          </a:prstGeom>
        </p:spPr>
        <p:txBody>
          <a:bodyPr wrap="square">
            <a:spAutoFit/>
          </a:bodyPr>
          <a:lstStyle/>
          <a:p>
            <a:pPr algn="ctr"/>
            <a:r>
              <a:rPr lang="en-GB" sz="4000" dirty="0"/>
              <a:t> </a:t>
            </a:r>
          </a:p>
        </p:txBody>
      </p:sp>
      <p:pic>
        <p:nvPicPr>
          <p:cNvPr id="5" name="yNaOfBVogB0"/>
          <p:cNvPicPr>
            <a:picLocks noRot="1" noChangeAspect="1"/>
          </p:cNvPicPr>
          <p:nvPr>
            <a:videoFile r:link="rId1"/>
          </p:nvPr>
        </p:nvPicPr>
        <p:blipFill>
          <a:blip r:embed="rId5"/>
          <a:stretch>
            <a:fillRect/>
          </a:stretch>
        </p:blipFill>
        <p:spPr>
          <a:xfrm>
            <a:off x="1856096" y="2153144"/>
            <a:ext cx="8195151" cy="4232724"/>
          </a:xfrm>
          <a:prstGeom prst="rect">
            <a:avLst/>
          </a:prstGeom>
        </p:spPr>
      </p:pic>
    </p:spTree>
    <p:extLst>
      <p:ext uri="{BB962C8B-B14F-4D97-AF65-F5344CB8AC3E}">
        <p14:creationId xmlns:p14="http://schemas.microsoft.com/office/powerpoint/2010/main" val="119806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Basis">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915EF7-B9F6-4EB7-AA4F-557BE6AB702C}">
  <ds:schemaRefs>
    <ds:schemaRef ds:uri="http://schemas.microsoft.com/office/infopath/2007/PartnerControls"/>
    <ds:schemaRef ds:uri="http://schemas.openxmlformats.org/package/2006/metadata/core-properties"/>
    <ds:schemaRef ds:uri="16c05727-aa75-4e4a-9b5f-8a80a1165891"/>
    <ds:schemaRef ds:uri="http://purl.org/dc/elements/1.1/"/>
    <ds:schemaRef ds:uri="71af3243-3dd4-4a8d-8c0d-dd76da1f02a5"/>
    <ds:schemaRef ds:uri="http://www.w3.org/XML/1998/namespace"/>
    <ds:schemaRef ds:uri="http://purl.org/dc/dcmitype/"/>
    <ds:schemaRef ds:uri="http://schemas.microsoft.com/office/2006/documentManagement/typ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6928E4D0-782D-4812-BE7D-AE5131FD3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65D742-03F8-4A07-AD44-2F5940A960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0</TotalTime>
  <Words>1171</Words>
  <Application>Microsoft Office PowerPoint</Application>
  <PresentationFormat>Widescreen</PresentationFormat>
  <Paragraphs>129</Paragraphs>
  <Slides>15</Slides>
  <Notes>15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Corbel</vt:lpstr>
      <vt:lpstr>Courier New</vt:lpstr>
      <vt:lpstr>Wingdings</vt:lpstr>
      <vt:lpstr>Basis</vt:lpstr>
      <vt:lpstr>‘Blessed are those who are persecuted for righteousness’ sake, for theirs is the kingdom of heaven.’  </vt:lpstr>
      <vt:lpstr>GATHER</vt:lpstr>
      <vt:lpstr>LISTEN</vt:lpstr>
      <vt:lpstr>LISTEN</vt:lpstr>
      <vt:lpstr>What does it mean to be ‘persecuted’?</vt:lpstr>
      <vt:lpstr>PowerPoint Presentation</vt:lpstr>
      <vt:lpstr>What does it mean to be ‘righteous’?</vt:lpstr>
      <vt:lpstr>Can you think of any other words which would describe someone who is  ‘righteous’? </vt:lpstr>
      <vt:lpstr>So what does ‘persecuted for  righteousness’ sake’ mean?</vt:lpstr>
      <vt:lpstr>Pope Francis’ reflection….</vt:lpstr>
      <vt:lpstr>PowerPoint Presentation</vt:lpstr>
      <vt:lpstr>RESPOND - ‘Blessed are those who are persecuted for righteousness’ sake’ </vt:lpstr>
      <vt:lpstr>RESPOND - Prayer</vt:lpstr>
      <vt:lpstr>MISSION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be the peacemak FOR SECONDARY SCHOOLS</dc:title>
  <dc:creator/>
  <cp:lastModifiedBy/>
  <cp:revision>9</cp:revision>
  <dcterms:created xsi:type="dcterms:W3CDTF">2020-04-25T10:57:43Z</dcterms:created>
  <dcterms:modified xsi:type="dcterms:W3CDTF">2020-07-14T13:27:11Z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