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1" r:id="rId2"/>
    <p:sldId id="307" r:id="rId3"/>
    <p:sldId id="256" r:id="rId4"/>
    <p:sldId id="296" r:id="rId5"/>
    <p:sldId id="302" r:id="rId6"/>
    <p:sldId id="303" r:id="rId7"/>
    <p:sldId id="301" r:id="rId8"/>
    <p:sldId id="304" r:id="rId9"/>
    <p:sldId id="299" r:id="rId10"/>
    <p:sldId id="283" r:id="rId11"/>
    <p:sldId id="306" r:id="rId12"/>
    <p:sldId id="291" r:id="rId13"/>
    <p:sldId id="30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85614" autoAdjust="0"/>
  </p:normalViewPr>
  <p:slideViewPr>
    <p:cSldViewPr snapToGrid="0">
      <p:cViewPr varScale="1">
        <p:scale>
          <a:sx n="70" d="100"/>
          <a:sy n="70" d="100"/>
        </p:scale>
        <p:origin x="882" y="48"/>
      </p:cViewPr>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C4422-E792-4397-A57B-E4ACE3062BD7}" type="datetimeFigureOut">
              <a:rPr lang="en-GB" smtClean="0"/>
              <a:t>10/12/2020</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188060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12</a:t>
            </a:fld>
            <a:endParaRPr lang="en-GB"/>
          </a:p>
        </p:txBody>
      </p:sp>
    </p:spTree>
    <p:extLst>
      <p:ext uri="{BB962C8B-B14F-4D97-AF65-F5344CB8AC3E}">
        <p14:creationId xmlns:p14="http://schemas.microsoft.com/office/powerpoint/2010/main" val="34709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24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340905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414592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287518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24324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13783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131825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3075216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14085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10/12/2020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10/12/2020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10/12/2020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10/12/2020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KZii7zjj3m4"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r5L6QlAH3L4"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360379" y="5709876"/>
            <a:ext cx="12616695" cy="1107996"/>
          </a:xfrm>
          <a:prstGeom prst="rect">
            <a:avLst/>
          </a:prstGeom>
          <a:noFill/>
        </p:spPr>
        <p:txBody>
          <a:bodyPr wrap="square" rtlCol="0">
            <a:spAutoFit/>
          </a:bodyPr>
          <a:lstStyle/>
          <a:p>
            <a:pPr algn="ctr"/>
            <a:r>
              <a:rPr lang="en-GB" sz="6600" dirty="0">
                <a:solidFill>
                  <a:srgbClr val="009999"/>
                </a:solidFill>
                <a:latin typeface="Candara" panose="020E0502030303020204" pitchFamily="34" charset="0"/>
              </a:rPr>
              <a:t>The Name of Jesus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9" name="Picture 8" descr="Last Supper, Worship, Christian Faith, Christianity">
            <a:extLst>
              <a:ext uri="{FF2B5EF4-FFF2-40B4-BE49-F238E27FC236}">
                <a16:creationId xmlns:a16="http://schemas.microsoft.com/office/drawing/2014/main" id="{1CA6D708-0D5E-4258-95FC-A8C6D9B415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18930" y="280823"/>
            <a:ext cx="7458075" cy="4972050"/>
          </a:xfrm>
          <a:prstGeom prst="rect">
            <a:avLst/>
          </a:prstGeom>
          <a:noFill/>
          <a:ln w="38100">
            <a:solidFill>
              <a:srgbClr val="E87D37">
                <a:lumMod val="50000"/>
              </a:srgbClr>
            </a:solidFill>
          </a:ln>
        </p:spPr>
      </p:pic>
    </p:spTree>
    <p:extLst>
      <p:ext uri="{BB962C8B-B14F-4D97-AF65-F5344CB8AC3E}">
        <p14:creationId xmlns:p14="http://schemas.microsoft.com/office/powerpoint/2010/main" val="16376246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0A15-2830-4B9C-AF67-180A6513908A}"/>
              </a:ext>
            </a:extLst>
          </p:cNvPr>
          <p:cNvSpPr>
            <a:spLocks noGrp="1"/>
          </p:cNvSpPr>
          <p:nvPr>
            <p:ph type="title"/>
          </p:nvPr>
        </p:nvSpPr>
        <p:spPr/>
        <p:txBody>
          <a:bodyPr/>
          <a:lstStyle/>
          <a:p>
            <a:endParaRPr lang="en-GB"/>
          </a:p>
        </p:txBody>
      </p:sp>
      <p:pic>
        <p:nvPicPr>
          <p:cNvPr id="4" name="Picture 2" descr="Cross, Jesus, Believe, Church, Religion, Christ">
            <a:extLst>
              <a:ext uri="{FF2B5EF4-FFF2-40B4-BE49-F238E27FC236}">
                <a16:creationId xmlns:a16="http://schemas.microsoft.com/office/drawing/2014/main" id="{56B0B832-7E5E-43C4-9DC8-D02301B4B62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180226"/>
            <a:ext cx="12191999" cy="8140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380999" y="113505"/>
            <a:ext cx="3160853"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Let us pray</a:t>
            </a:r>
          </a:p>
        </p:txBody>
      </p:sp>
    </p:spTree>
    <p:extLst>
      <p:ext uri="{BB962C8B-B14F-4D97-AF65-F5344CB8AC3E}">
        <p14:creationId xmlns:p14="http://schemas.microsoft.com/office/powerpoint/2010/main" val="37867954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2" name="Rectangle 2">
            <a:extLst>
              <a:ext uri="{FF2B5EF4-FFF2-40B4-BE49-F238E27FC236}">
                <a16:creationId xmlns:a16="http://schemas.microsoft.com/office/drawing/2014/main" id="{9539A458-112A-46AB-AA13-606073DFD9C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a:extLst>
              <a:ext uri="{FF2B5EF4-FFF2-40B4-BE49-F238E27FC236}">
                <a16:creationId xmlns:a16="http://schemas.microsoft.com/office/drawing/2014/main" id="{857DCB2B-F3D8-4201-AFB7-77131B5E29B1}"/>
              </a:ext>
            </a:extLst>
          </p:cNvPr>
          <p:cNvSpPr>
            <a:spLocks noChangeArrowheads="1"/>
          </p:cNvSpPr>
          <p:nvPr/>
        </p:nvSpPr>
        <p:spPr bwMode="auto">
          <a:xfrm>
            <a:off x="5636337" y="115154"/>
            <a:ext cx="6305829"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a:ln>
                  <a:noFill/>
                </a:ln>
                <a:solidFill>
                  <a:srgbClr val="FFC000"/>
                </a:solidFill>
                <a:effectLst/>
                <a:ea typeface="Times New Roman" panose="02020603050405020304" pitchFamily="18" charset="0"/>
                <a:cs typeface="Times New Roman" panose="02020603050405020304" pitchFamily="18" charset="0"/>
              </a:rPr>
              <a:t>The Divine Praises</a:t>
            </a:r>
            <a:endParaRPr kumimoji="0" lang="en-GB" altLang="en-US" sz="4000" b="0" i="0" u="none" strike="noStrike" cap="none" normalizeH="0" baseline="0" dirty="0">
              <a:ln>
                <a:noFill/>
              </a:ln>
              <a:solidFill>
                <a:srgbClr val="FFC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God.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his holy Name.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Jesus Christ, true God and true Man.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the Name of Jesus.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his most Sacred Heart.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his most Precious Blood.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Jesus in the most Holy Sacrament of the Altar.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Jesus in the Poorest of the Poor.</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the Holy Spirit, the Paraclete.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the great Mother of God, Mary most Holy.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her holy and Immaculate Conception.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her Glorious Assumption.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the Name of Mary, Virgin and Mother.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St. Joseph, her most chaste spouse. </a:t>
            </a:r>
            <a:b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GB" altLang="en-US" sz="2000" b="1"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Blessed be God in his Angels and in his Saints.</a:t>
            </a:r>
            <a:endParaRPr kumimoji="0" lang="en-GB" altLang="en-US" sz="2000" b="0" i="0" u="none" strike="noStrike" cap="none" normalizeH="0" baseline="0" dirty="0">
              <a:ln>
                <a:noFill/>
              </a:ln>
              <a:solidFill>
                <a:schemeClr val="bg1"/>
              </a:solidFill>
              <a:effectLst/>
            </a:endParaRPr>
          </a:p>
        </p:txBody>
      </p:sp>
      <p:pic>
        <p:nvPicPr>
          <p:cNvPr id="4" name="Picture 3">
            <a:extLst>
              <a:ext uri="{FF2B5EF4-FFF2-40B4-BE49-F238E27FC236}">
                <a16:creationId xmlns:a16="http://schemas.microsoft.com/office/drawing/2014/main" id="{2153D518-91F7-495B-B8EF-19BF507098C8}"/>
              </a:ext>
            </a:extLst>
          </p:cNvPr>
          <p:cNvPicPr>
            <a:picLocks noChangeAspect="1"/>
          </p:cNvPicPr>
          <p:nvPr/>
        </p:nvPicPr>
        <p:blipFill>
          <a:blip r:embed="rId4"/>
          <a:stretch>
            <a:fillRect/>
          </a:stretch>
        </p:blipFill>
        <p:spPr>
          <a:xfrm>
            <a:off x="0" y="-30029"/>
            <a:ext cx="5541744" cy="5614903"/>
          </a:xfrm>
          <a:prstGeom prst="rect">
            <a:avLst/>
          </a:prstGeom>
        </p:spPr>
      </p:pic>
    </p:spTree>
    <p:extLst>
      <p:ext uri="{BB962C8B-B14F-4D97-AF65-F5344CB8AC3E}">
        <p14:creationId xmlns:p14="http://schemas.microsoft.com/office/powerpoint/2010/main" val="33920868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009999"/>
                </a:solidFill>
                <a:latin typeface="Candara" panose="020E0502030303020204" pitchFamily="34" charset="0"/>
              </a:rPr>
              <a:t>     Mission</a:t>
            </a:r>
            <a:endParaRPr lang="en-GB" sz="8000" dirty="0">
              <a:solidFill>
                <a:srgbClr val="A50021"/>
              </a:solidFill>
              <a:latin typeface="+mj-lt"/>
            </a:endParaRPr>
          </a:p>
        </p:txBody>
      </p:sp>
      <p:sp>
        <p:nvSpPr>
          <p:cNvPr id="5" name="TextBox 4"/>
          <p:cNvSpPr txBox="1"/>
          <p:nvPr/>
        </p:nvSpPr>
        <p:spPr>
          <a:xfrm>
            <a:off x="-1" y="0"/>
            <a:ext cx="12191999" cy="7232749"/>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r>
              <a:rPr lang="en-GB" sz="4000" dirty="0">
                <a:solidFill>
                  <a:schemeClr val="bg1"/>
                </a:solidFill>
                <a:latin typeface="Candara" panose="020E0502030303020204" pitchFamily="34" charset="0"/>
              </a:rPr>
              <a:t>Make a special effort during the month of January to use the name of Jesus respectfully.</a:t>
            </a:r>
          </a:p>
          <a:p>
            <a:pPr algn="ctr"/>
            <a:endParaRPr lang="en-GB" sz="4000" dirty="0">
              <a:solidFill>
                <a:schemeClr val="bg1"/>
              </a:solidFill>
              <a:latin typeface="Candara" panose="020E0502030303020204" pitchFamily="34" charset="0"/>
            </a:endParaRPr>
          </a:p>
          <a:p>
            <a:pPr algn="ctr"/>
            <a:r>
              <a:rPr lang="en-GB" sz="4000" dirty="0">
                <a:solidFill>
                  <a:schemeClr val="bg1"/>
                </a:solidFill>
                <a:latin typeface="Candara" panose="020E0502030303020204" pitchFamily="34" charset="0"/>
              </a:rPr>
              <a:t>Say Jesus’ name as a prayer during the day.</a:t>
            </a:r>
          </a:p>
          <a:p>
            <a:pPr algn="ctr"/>
            <a:endParaRPr lang="en-GB" sz="4000" dirty="0">
              <a:solidFill>
                <a:schemeClr val="bg1"/>
              </a:solidFill>
              <a:latin typeface="Candara" panose="020E0502030303020204" pitchFamily="34" charset="0"/>
            </a:endParaRPr>
          </a:p>
          <a:p>
            <a:pPr algn="ctr"/>
            <a:r>
              <a:rPr lang="en-GB" sz="4000" dirty="0">
                <a:solidFill>
                  <a:schemeClr val="bg1"/>
                </a:solidFill>
                <a:latin typeface="Candara" panose="020E0502030303020204" pitchFamily="34" charset="0"/>
              </a:rPr>
              <a:t>Choose your favourite Divine Praise and learn more about what it means. Memorise it.</a:t>
            </a:r>
          </a:p>
          <a:p>
            <a:pPr algn="ctr"/>
            <a:endParaRPr lang="en-GB" sz="4000" dirty="0">
              <a:solidFill>
                <a:schemeClr val="bg1"/>
              </a:solidFill>
              <a:latin typeface="Candara" panose="020E0502030303020204" pitchFamily="34" charset="0"/>
            </a:endParaRPr>
          </a:p>
          <a:p>
            <a:pPr algn="ct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5094528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ndara" panose="020E0502030303020204"/>
              <a:ea typeface="+mn-ea"/>
              <a:cs typeface="+mn-cs"/>
            </a:endParaRPr>
          </a:p>
        </p:txBody>
      </p:sp>
      <p:sp>
        <p:nvSpPr>
          <p:cNvPr id="3" name="TextBox 2"/>
          <p:cNvSpPr txBox="1"/>
          <p:nvPr/>
        </p:nvSpPr>
        <p:spPr>
          <a:xfrm>
            <a:off x="-360379" y="5709876"/>
            <a:ext cx="1261669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The Name of Jesus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2" name="Online Media 1">
            <a:hlinkClick r:id="" action="ppaction://media"/>
            <a:extLst>
              <a:ext uri="{FF2B5EF4-FFF2-40B4-BE49-F238E27FC236}">
                <a16:creationId xmlns:a16="http://schemas.microsoft.com/office/drawing/2014/main" id="{0C1F0F27-08AE-4895-8E7B-9EE23B1B4DE6}"/>
              </a:ext>
            </a:extLst>
          </p:cNvPr>
          <p:cNvPicPr>
            <a:picLocks noRot="1" noChangeAspect="1"/>
          </p:cNvPicPr>
          <p:nvPr>
            <a:videoFile r:link="rId1"/>
          </p:nvPr>
        </p:nvPicPr>
        <p:blipFill>
          <a:blip r:embed="rId5"/>
          <a:stretch>
            <a:fillRect/>
          </a:stretch>
        </p:blipFill>
        <p:spPr>
          <a:xfrm>
            <a:off x="1741797" y="399393"/>
            <a:ext cx="8708405" cy="4898478"/>
          </a:xfrm>
          <a:prstGeom prst="rect">
            <a:avLst/>
          </a:prstGeom>
        </p:spPr>
      </p:pic>
    </p:spTree>
    <p:extLst>
      <p:ext uri="{BB962C8B-B14F-4D97-AF65-F5344CB8AC3E}">
        <p14:creationId xmlns:p14="http://schemas.microsoft.com/office/powerpoint/2010/main" val="10431871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360379" y="5709876"/>
            <a:ext cx="12616695" cy="1107996"/>
          </a:xfrm>
          <a:prstGeom prst="rect">
            <a:avLst/>
          </a:prstGeom>
          <a:noFill/>
        </p:spPr>
        <p:txBody>
          <a:bodyPr wrap="square" rtlCol="0">
            <a:spAutoFit/>
          </a:bodyPr>
          <a:lstStyle/>
          <a:p>
            <a:pPr algn="ctr"/>
            <a:r>
              <a:rPr lang="en-GB" sz="6600" dirty="0">
                <a:solidFill>
                  <a:srgbClr val="009999"/>
                </a:solidFill>
                <a:latin typeface="Candara" panose="020E0502030303020204" pitchFamily="34" charset="0"/>
              </a:rPr>
              <a:t>The Name of Jesus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4" name="Online Media 3">
            <a:hlinkClick r:id="" action="ppaction://media"/>
            <a:extLst>
              <a:ext uri="{FF2B5EF4-FFF2-40B4-BE49-F238E27FC236}">
                <a16:creationId xmlns:a16="http://schemas.microsoft.com/office/drawing/2014/main" id="{5A1323B9-772A-455C-8285-5168A569A8D6}"/>
              </a:ext>
            </a:extLst>
          </p:cNvPr>
          <p:cNvPicPr>
            <a:picLocks noRot="1" noChangeAspect="1"/>
          </p:cNvPicPr>
          <p:nvPr>
            <a:videoFile r:link="rId1"/>
          </p:nvPr>
        </p:nvPicPr>
        <p:blipFill>
          <a:blip r:embed="rId5"/>
          <a:stretch>
            <a:fillRect/>
          </a:stretch>
        </p:blipFill>
        <p:spPr>
          <a:xfrm>
            <a:off x="2150165" y="635484"/>
            <a:ext cx="7891669" cy="4439064"/>
          </a:xfrm>
          <a:prstGeom prst="rect">
            <a:avLst/>
          </a:prstGeom>
        </p:spPr>
      </p:pic>
    </p:spTree>
    <p:extLst>
      <p:ext uri="{BB962C8B-B14F-4D97-AF65-F5344CB8AC3E}">
        <p14:creationId xmlns:p14="http://schemas.microsoft.com/office/powerpoint/2010/main" val="28411576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endParaRPr lang="en-GB" sz="8000" dirty="0">
              <a:solidFill>
                <a:srgbClr val="009999"/>
              </a:solidFill>
              <a:latin typeface="Candara" panose="020E0502030303020204" pitchFamily="34" charset="0"/>
            </a:endParaRPr>
          </a:p>
        </p:txBody>
      </p:sp>
      <p:sp>
        <p:nvSpPr>
          <p:cNvPr id="8" name="TextBox 7"/>
          <p:cNvSpPr txBox="1"/>
          <p:nvPr/>
        </p:nvSpPr>
        <p:spPr>
          <a:xfrm>
            <a:off x="5304294" y="446164"/>
            <a:ext cx="7033846" cy="4431324"/>
          </a:xfrm>
          <a:prstGeom prst="rect">
            <a:avLst/>
          </a:prstGeom>
          <a:noFill/>
        </p:spPr>
        <p:txBody>
          <a:bodyPr wrap="square" rtlCol="0">
            <a:spAutoFit/>
          </a:bodyPr>
          <a:lstStyle/>
          <a:p>
            <a:endParaRPr lang="en-GB" dirty="0"/>
          </a:p>
        </p:txBody>
      </p:sp>
      <p:sp>
        <p:nvSpPr>
          <p:cNvPr id="9" name="TextBox 8"/>
          <p:cNvSpPr txBox="1"/>
          <p:nvPr/>
        </p:nvSpPr>
        <p:spPr>
          <a:xfrm>
            <a:off x="6450496" y="145536"/>
            <a:ext cx="5532903" cy="5262979"/>
          </a:xfrm>
          <a:prstGeom prst="rect">
            <a:avLst/>
          </a:prstGeom>
          <a:noFill/>
        </p:spPr>
        <p:txBody>
          <a:bodyPr wrap="square" rtlCol="0">
            <a:spAutoFit/>
          </a:bodyPr>
          <a:lstStyle/>
          <a:p>
            <a:pPr algn="ctr"/>
            <a:r>
              <a:rPr lang="en-GB" sz="4800" dirty="0">
                <a:solidFill>
                  <a:schemeClr val="bg1"/>
                </a:solidFill>
                <a:latin typeface="Candara" panose="020E0502030303020204" pitchFamily="34" charset="0"/>
              </a:rPr>
              <a:t>“Faith in Jesus and in the power of his Holy Name is the greatest spiritual force in the world today.”</a:t>
            </a:r>
          </a:p>
          <a:p>
            <a:pPr algn="ctr"/>
            <a:endParaRPr lang="en-GB" sz="2400" dirty="0">
              <a:solidFill>
                <a:schemeClr val="bg1"/>
              </a:solidFill>
              <a:latin typeface="Candara" panose="020E0502030303020204" pitchFamily="34" charset="0"/>
            </a:endParaRPr>
          </a:p>
          <a:p>
            <a:pPr algn="ctr"/>
            <a:r>
              <a:rPr lang="en-GB" sz="2400" dirty="0">
                <a:solidFill>
                  <a:schemeClr val="bg1"/>
                </a:solidFill>
                <a:latin typeface="Candara" panose="020E0502030303020204" pitchFamily="34" charset="0"/>
              </a:rPr>
              <a:t>Blessed Henry </a:t>
            </a:r>
            <a:r>
              <a:rPr lang="en-GB" sz="2400" dirty="0" err="1">
                <a:solidFill>
                  <a:schemeClr val="bg1"/>
                </a:solidFill>
                <a:latin typeface="Candara" panose="020E0502030303020204" pitchFamily="34" charset="0"/>
              </a:rPr>
              <a:t>Suso</a:t>
            </a:r>
            <a:r>
              <a:rPr lang="en-GB" sz="2400" dirty="0">
                <a:solidFill>
                  <a:schemeClr val="bg1"/>
                </a:solidFill>
                <a:latin typeface="Candara" panose="020E0502030303020204" pitchFamily="34" charset="0"/>
              </a:rPr>
              <a:t> (1290-1365</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13" name="TextBox 12">
            <a:extLst>
              <a:ext uri="{FF2B5EF4-FFF2-40B4-BE49-F238E27FC236}">
                <a16:creationId xmlns:a16="http://schemas.microsoft.com/office/drawing/2014/main" id="{FB832330-07F5-443F-824B-BF4834374B7E}"/>
              </a:ext>
            </a:extLst>
          </p:cNvPr>
          <p:cNvSpPr txBox="1"/>
          <p:nvPr/>
        </p:nvSpPr>
        <p:spPr>
          <a:xfrm>
            <a:off x="1236763" y="5779044"/>
            <a:ext cx="9181578" cy="1015663"/>
          </a:xfrm>
          <a:prstGeom prst="rect">
            <a:avLst/>
          </a:prstGeom>
          <a:noFill/>
        </p:spPr>
        <p:txBody>
          <a:bodyPr wrap="square" rtlCol="0">
            <a:spAutoFit/>
          </a:bodyPr>
          <a:lstStyle/>
          <a:p>
            <a:pPr algn="ctr"/>
            <a:r>
              <a:rPr lang="en-GB" sz="6000" dirty="0">
                <a:solidFill>
                  <a:srgbClr val="009999"/>
                </a:solidFill>
                <a:latin typeface="Candara" panose="020E0502030303020204" pitchFamily="34" charset="0"/>
              </a:rPr>
              <a:t> Gather</a:t>
            </a:r>
          </a:p>
        </p:txBody>
      </p:sp>
      <p:pic>
        <p:nvPicPr>
          <p:cNvPr id="11" name="Picture 2" descr="Christ, Jesus, Religion, Easter, Gold, Faith, Church">
            <a:extLst>
              <a:ext uri="{FF2B5EF4-FFF2-40B4-BE49-F238E27FC236}">
                <a16:creationId xmlns:a16="http://schemas.microsoft.com/office/drawing/2014/main" id="{FA9B55F9-8153-45B6-BD99-53E19D309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241897" cy="5550313"/>
          </a:xfrm>
          <a:prstGeom prst="rect">
            <a:avLst/>
          </a:prstGeom>
          <a:noFill/>
          <a:ln w="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065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6000" dirty="0">
                <a:solidFill>
                  <a:srgbClr val="009999"/>
                </a:solidFill>
                <a:latin typeface="Candara" panose="020E0502030303020204" pitchFamily="34" charset="0"/>
              </a:rPr>
              <a:t>Gather</a:t>
            </a:r>
            <a:r>
              <a:rPr lang="en-GB" sz="8000" dirty="0">
                <a:solidFill>
                  <a:srgbClr val="A50021"/>
                </a:solidFill>
                <a:latin typeface="+mj-lt"/>
              </a:rPr>
              <a:t> </a:t>
            </a:r>
          </a:p>
        </p:txBody>
      </p:sp>
      <p:sp>
        <p:nvSpPr>
          <p:cNvPr id="2" name="TextBox 1"/>
          <p:cNvSpPr txBox="1"/>
          <p:nvPr/>
        </p:nvSpPr>
        <p:spPr>
          <a:xfrm>
            <a:off x="101391" y="141076"/>
            <a:ext cx="11989218" cy="6001643"/>
          </a:xfrm>
          <a:prstGeom prst="rect">
            <a:avLst/>
          </a:prstGeom>
          <a:noFill/>
        </p:spPr>
        <p:txBody>
          <a:bodyPr wrap="square" rtlCol="0">
            <a:spAutoFit/>
          </a:bodyPr>
          <a:lstStyle/>
          <a:p>
            <a:pPr algn="ctr"/>
            <a:r>
              <a:rPr lang="en-GB" sz="3200" dirty="0">
                <a:solidFill>
                  <a:schemeClr val="bg1"/>
                </a:solidFill>
                <a:latin typeface="Candara" panose="020E0502030303020204" pitchFamily="34" charset="0"/>
              </a:rPr>
              <a:t>The name of Jesus is so special that it is celebrated on 3</a:t>
            </a:r>
            <a:r>
              <a:rPr lang="en-GB" sz="3200" baseline="30000" dirty="0">
                <a:solidFill>
                  <a:schemeClr val="bg1"/>
                </a:solidFill>
                <a:latin typeface="Candara" panose="020E0502030303020204" pitchFamily="34" charset="0"/>
              </a:rPr>
              <a:t>rd</a:t>
            </a:r>
            <a:r>
              <a:rPr lang="en-GB" sz="3200" dirty="0">
                <a:solidFill>
                  <a:schemeClr val="bg1"/>
                </a:solidFill>
                <a:latin typeface="Candara" panose="020E0502030303020204" pitchFamily="34" charset="0"/>
              </a:rPr>
              <a:t> January every year and the whole month of January is dedicated to it.</a:t>
            </a:r>
          </a:p>
          <a:p>
            <a:pPr algn="ctr"/>
            <a:endParaRPr lang="en-GB" sz="3200" dirty="0">
              <a:solidFill>
                <a:schemeClr val="bg1"/>
              </a:solidFill>
              <a:latin typeface="Candara" panose="020E0502030303020204" pitchFamily="34" charset="0"/>
            </a:endParaRPr>
          </a:p>
          <a:p>
            <a:pPr algn="ctr"/>
            <a:endParaRPr lang="en-GB" sz="3200" dirty="0">
              <a:solidFill>
                <a:schemeClr val="bg1"/>
              </a:solidFill>
              <a:latin typeface="Candara" panose="020E0502030303020204" pitchFamily="34" charset="0"/>
            </a:endParaRPr>
          </a:p>
          <a:p>
            <a:pPr algn="ctr"/>
            <a:endParaRPr lang="en-GB" sz="3200" dirty="0">
              <a:solidFill>
                <a:schemeClr val="bg1"/>
              </a:solidFill>
              <a:latin typeface="Candara" panose="020E0502030303020204" pitchFamily="34" charset="0"/>
            </a:endParaRPr>
          </a:p>
          <a:p>
            <a:pPr algn="ctr"/>
            <a:endParaRPr lang="en-GB" sz="3200" dirty="0">
              <a:solidFill>
                <a:schemeClr val="bg1"/>
              </a:solidFill>
              <a:latin typeface="Candara" panose="020E0502030303020204" pitchFamily="34" charset="0"/>
            </a:endParaRPr>
          </a:p>
          <a:p>
            <a:pPr algn="ctr"/>
            <a:endParaRPr lang="en-GB" sz="3200" dirty="0">
              <a:solidFill>
                <a:schemeClr val="bg1"/>
              </a:solidFill>
              <a:latin typeface="Candara" panose="020E0502030303020204" pitchFamily="34" charset="0"/>
            </a:endParaRPr>
          </a:p>
          <a:p>
            <a:pPr algn="ctr"/>
            <a:endParaRPr lang="en-GB" sz="3200" dirty="0">
              <a:solidFill>
                <a:schemeClr val="bg1"/>
              </a:solidFill>
              <a:latin typeface="Candara" panose="020E0502030303020204" pitchFamily="34" charset="0"/>
            </a:endParaRPr>
          </a:p>
          <a:p>
            <a:pPr algn="ctr"/>
            <a:endParaRPr lang="en-GB" sz="3200" dirty="0">
              <a:solidFill>
                <a:schemeClr val="bg1"/>
              </a:solidFill>
              <a:latin typeface="Candara" panose="020E0502030303020204" pitchFamily="34" charset="0"/>
            </a:endParaRPr>
          </a:p>
          <a:p>
            <a:pPr algn="ctr"/>
            <a:r>
              <a:rPr lang="en-GB" sz="3200" dirty="0">
                <a:solidFill>
                  <a:srgbClr val="FFC000"/>
                </a:solidFill>
                <a:latin typeface="Candara" panose="020E0502030303020204" pitchFamily="34" charset="0"/>
              </a:rPr>
              <a:t>Let us begin by saying the name of Jesus </a:t>
            </a:r>
            <a:br>
              <a:rPr lang="en-GB" sz="3200" dirty="0">
                <a:solidFill>
                  <a:srgbClr val="FFC000"/>
                </a:solidFill>
                <a:latin typeface="Candara" panose="020E0502030303020204" pitchFamily="34" charset="0"/>
              </a:rPr>
            </a:br>
            <a:r>
              <a:rPr lang="en-GB" sz="3200" dirty="0">
                <a:solidFill>
                  <a:srgbClr val="FFC000"/>
                </a:solidFill>
                <a:latin typeface="Candara" panose="020E0502030303020204" pitchFamily="34" charset="0"/>
              </a:rPr>
              <a:t>slowly and silently as a prayer.</a:t>
            </a:r>
          </a:p>
          <a:p>
            <a:pPr algn="ctr"/>
            <a:endParaRPr lang="en-GB" sz="3200" dirty="0">
              <a:solidFill>
                <a:schemeClr val="bg1"/>
              </a:solidFill>
              <a:latin typeface="Candara" panose="020E0502030303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10" name="Picture 2" descr="Name S Languages Jesus - Free photo on Pixabay">
            <a:extLst>
              <a:ext uri="{FF2B5EF4-FFF2-40B4-BE49-F238E27FC236}">
                <a16:creationId xmlns:a16="http://schemas.microsoft.com/office/drawing/2014/main" id="{49C54612-6EB7-42C1-8975-A429574BB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429" y="1386708"/>
            <a:ext cx="6637142" cy="306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1479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D  </a:t>
            </a:r>
            <a:r>
              <a:rPr lang="en-GB" sz="6600" dirty="0">
                <a:solidFill>
                  <a:srgbClr val="009999"/>
                </a:solidFill>
                <a:latin typeface="Candara" panose="020E0502030303020204" pitchFamily="34" charset="0"/>
              </a:rPr>
              <a:t>Listen</a:t>
            </a:r>
          </a:p>
        </p:txBody>
      </p:sp>
      <p:sp>
        <p:nvSpPr>
          <p:cNvPr id="2" name="TextBox 1"/>
          <p:cNvSpPr txBox="1"/>
          <p:nvPr/>
        </p:nvSpPr>
        <p:spPr>
          <a:xfrm>
            <a:off x="57445" y="0"/>
            <a:ext cx="8892095" cy="6494085"/>
          </a:xfrm>
          <a:prstGeom prst="rect">
            <a:avLst/>
          </a:prstGeom>
          <a:noFill/>
        </p:spPr>
        <p:txBody>
          <a:bodyPr wrap="square" rtlCol="0">
            <a:spAutoFit/>
          </a:bodyPr>
          <a:lstStyle/>
          <a:p>
            <a:pPr algn="ctr"/>
            <a:r>
              <a:rPr lang="en-GB" sz="3200" dirty="0">
                <a:solidFill>
                  <a:schemeClr val="bg1"/>
                </a:solidFill>
                <a:latin typeface="Candara" panose="020E0502030303020204" pitchFamily="34" charset="0"/>
              </a:rPr>
              <a:t>“So great is the Most Holy Name of Jesus that God highly exalted him and gave him the Name that is above every name, so that at the Name of Jesus every knee should bend; in heaven and on earth and under the earth, and every tongue confess that Jesus Christ is Lord, to the glory of God the Father.”</a:t>
            </a:r>
            <a:br>
              <a:rPr lang="en-GB" sz="3200" dirty="0">
                <a:solidFill>
                  <a:schemeClr val="bg1"/>
                </a:solidFill>
                <a:latin typeface="Candara" panose="020E0502030303020204" pitchFamily="34" charset="0"/>
              </a:rPr>
            </a:br>
            <a:endParaRPr lang="en-GB" sz="3200" dirty="0">
              <a:solidFill>
                <a:schemeClr val="bg1"/>
              </a:solidFill>
              <a:latin typeface="Candara" panose="020E0502030303020204" pitchFamily="34" charset="0"/>
            </a:endParaRPr>
          </a:p>
          <a:p>
            <a:pPr algn="ctr"/>
            <a:r>
              <a:rPr lang="en-GB" sz="2000" i="1" dirty="0">
                <a:solidFill>
                  <a:schemeClr val="bg1"/>
                </a:solidFill>
                <a:latin typeface="Candara" panose="020E0502030303020204" pitchFamily="34" charset="0"/>
              </a:rPr>
              <a:t>St Paul the Apostle (Phil 2:9-11)</a:t>
            </a:r>
          </a:p>
          <a:p>
            <a:pPr algn="ctr"/>
            <a:endParaRPr lang="en-GB" sz="3200" i="1" dirty="0">
              <a:solidFill>
                <a:schemeClr val="bg1"/>
              </a:solidFill>
              <a:latin typeface="Candara" panose="020E0502030303020204" pitchFamily="34" charset="0"/>
            </a:endParaRPr>
          </a:p>
          <a:p>
            <a:pPr algn="ctr"/>
            <a:r>
              <a:rPr lang="en-GB" sz="3200" i="1" dirty="0">
                <a:solidFill>
                  <a:srgbClr val="FFC000"/>
                </a:solidFill>
                <a:latin typeface="Candara" panose="020E0502030303020204" pitchFamily="34" charset="0"/>
              </a:rPr>
              <a:t>What other names and titles are given to Jesus?</a:t>
            </a:r>
          </a:p>
          <a:p>
            <a:pPr algn="ctr"/>
            <a:endParaRPr lang="en-GB" sz="3200" dirty="0">
              <a:solidFill>
                <a:schemeClr val="bg1"/>
              </a:solidFill>
              <a:latin typeface="Candara" panose="020E0502030303020204" pitchFamily="34" charset="0"/>
            </a:endParaRPr>
          </a:p>
          <a:p>
            <a:pPr algn="ctr"/>
            <a:endParaRPr lang="en-GB" sz="3200" dirty="0">
              <a:solidFill>
                <a:schemeClr val="bg1"/>
              </a:solidFill>
              <a:latin typeface="Candara" panose="020E0502030303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5" name="Picture 4" descr="Christian, Christianity, Religion, Religious, Faith">
            <a:extLst>
              <a:ext uri="{FF2B5EF4-FFF2-40B4-BE49-F238E27FC236}">
                <a16:creationId xmlns:a16="http://schemas.microsoft.com/office/drawing/2014/main" id="{F5238D1D-FDAE-42F5-A343-91E2B11B43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18"/>
          <a:stretch/>
        </p:blipFill>
        <p:spPr bwMode="auto">
          <a:xfrm>
            <a:off x="8949540" y="0"/>
            <a:ext cx="3242460" cy="555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7116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D  </a:t>
            </a:r>
            <a:r>
              <a:rPr lang="en-GB" sz="6600" dirty="0">
                <a:solidFill>
                  <a:srgbClr val="009999"/>
                </a:solidFill>
                <a:latin typeface="Candara" panose="020E0502030303020204" pitchFamily="34" charset="0"/>
              </a:rPr>
              <a:t>Respond</a:t>
            </a:r>
          </a:p>
        </p:txBody>
      </p:sp>
      <p:sp>
        <p:nvSpPr>
          <p:cNvPr id="2" name="TextBox 1"/>
          <p:cNvSpPr txBox="1"/>
          <p:nvPr/>
        </p:nvSpPr>
        <p:spPr>
          <a:xfrm>
            <a:off x="3857297" y="160672"/>
            <a:ext cx="8334702" cy="5878532"/>
          </a:xfrm>
          <a:prstGeom prst="rect">
            <a:avLst/>
          </a:prstGeom>
          <a:noFill/>
        </p:spPr>
        <p:txBody>
          <a:bodyPr wrap="square" rtlCol="0">
            <a:spAutoFit/>
          </a:bodyPr>
          <a:lstStyle/>
          <a:p>
            <a:pPr algn="ctr"/>
            <a:r>
              <a:rPr lang="en-GB" sz="2800" dirty="0">
                <a:solidFill>
                  <a:schemeClr val="bg1"/>
                </a:solidFill>
                <a:latin typeface="Candara" panose="020E0502030303020204" pitchFamily="34" charset="0"/>
              </a:rPr>
              <a:t>St Paul tells us that the Name of Jesus is so holy that we should go on bended knee when we hear it.</a:t>
            </a:r>
          </a:p>
          <a:p>
            <a:pPr algn="ctr"/>
            <a:endParaRPr lang="en-GB" sz="2800" dirty="0">
              <a:solidFill>
                <a:schemeClr val="bg1"/>
              </a:solidFill>
              <a:latin typeface="Candara" panose="020E0502030303020204" pitchFamily="34" charset="0"/>
            </a:endParaRPr>
          </a:p>
          <a:p>
            <a:pPr algn="ctr"/>
            <a:r>
              <a:rPr lang="en-GB" sz="2800" dirty="0">
                <a:solidFill>
                  <a:schemeClr val="bg1"/>
                </a:solidFill>
                <a:latin typeface="Candara" panose="020E0502030303020204" pitchFamily="34" charset="0"/>
              </a:rPr>
              <a:t>In the New Testament we hear that the apostles were able to heal and do great wonders in Jesus’ name:  </a:t>
            </a:r>
          </a:p>
          <a:p>
            <a:pPr algn="ctr"/>
            <a:r>
              <a:rPr lang="en-GB" sz="2800" dirty="0">
                <a:solidFill>
                  <a:schemeClr val="bg1"/>
                </a:solidFill>
                <a:latin typeface="Candara" panose="020E0502030303020204" pitchFamily="34" charset="0"/>
              </a:rPr>
              <a:t>“</a:t>
            </a:r>
            <a:r>
              <a:rPr lang="en-GB" sz="2800" i="1" dirty="0">
                <a:solidFill>
                  <a:schemeClr val="bg1"/>
                </a:solidFill>
                <a:latin typeface="Candara" panose="020E0502030303020204" pitchFamily="34" charset="0"/>
              </a:rPr>
              <a:t>Lord, even the demons are subject to us in your name!”  </a:t>
            </a:r>
            <a:r>
              <a:rPr lang="en-GB" sz="2800" dirty="0">
                <a:solidFill>
                  <a:schemeClr val="bg1"/>
                </a:solidFill>
                <a:latin typeface="Candara" panose="020E0502030303020204" pitchFamily="34" charset="0"/>
              </a:rPr>
              <a:t>(Lk 10:17)</a:t>
            </a:r>
          </a:p>
          <a:p>
            <a:pPr algn="ctr"/>
            <a:endParaRPr lang="en-GB" sz="2800" dirty="0">
              <a:solidFill>
                <a:schemeClr val="bg1"/>
              </a:solidFill>
              <a:latin typeface="Candara" panose="020E0502030303020204" pitchFamily="34" charset="0"/>
            </a:endParaRPr>
          </a:p>
          <a:p>
            <a:pPr algn="ctr"/>
            <a:r>
              <a:rPr lang="en-GB" sz="2800" dirty="0">
                <a:solidFill>
                  <a:schemeClr val="bg1"/>
                </a:solidFill>
                <a:latin typeface="Candara" panose="020E0502030303020204" pitchFamily="34" charset="0"/>
              </a:rPr>
              <a:t>Jesus says “</a:t>
            </a:r>
            <a:r>
              <a:rPr lang="en-GB" sz="2800" i="1" dirty="0">
                <a:solidFill>
                  <a:schemeClr val="bg1"/>
                </a:solidFill>
                <a:latin typeface="Candara" panose="020E0502030303020204" pitchFamily="34" charset="0"/>
              </a:rPr>
              <a:t>If you ask me anything in my name, </a:t>
            </a:r>
            <a:br>
              <a:rPr lang="en-GB" sz="2800" i="1" dirty="0">
                <a:solidFill>
                  <a:schemeClr val="bg1"/>
                </a:solidFill>
                <a:latin typeface="Candara" panose="020E0502030303020204" pitchFamily="34" charset="0"/>
              </a:rPr>
            </a:br>
            <a:r>
              <a:rPr lang="en-GB" sz="2800" i="1" dirty="0">
                <a:solidFill>
                  <a:schemeClr val="bg1"/>
                </a:solidFill>
                <a:latin typeface="Candara" panose="020E0502030303020204" pitchFamily="34" charset="0"/>
              </a:rPr>
              <a:t>I will do it.</a:t>
            </a:r>
            <a:r>
              <a:rPr lang="en-GB" sz="2800" dirty="0">
                <a:solidFill>
                  <a:schemeClr val="bg1"/>
                </a:solidFill>
                <a:latin typeface="Candara" panose="020E0502030303020204" pitchFamily="34" charset="0"/>
              </a:rPr>
              <a:t>” (Jn 14:14)</a:t>
            </a:r>
          </a:p>
          <a:p>
            <a:pPr algn="ctr"/>
            <a:endParaRPr lang="en-GB" sz="3200" dirty="0">
              <a:solidFill>
                <a:schemeClr val="bg1"/>
              </a:solidFill>
              <a:latin typeface="Candara" panose="020E0502030303020204" pitchFamily="34" charset="0"/>
            </a:endParaRPr>
          </a:p>
          <a:p>
            <a:pPr algn="ctr"/>
            <a:r>
              <a:rPr lang="en-GB" sz="3200" i="1" dirty="0">
                <a:solidFill>
                  <a:srgbClr val="FFC000"/>
                </a:solidFill>
                <a:latin typeface="Candara" panose="020E0502030303020204" pitchFamily="34" charset="0"/>
              </a:rPr>
              <a:t>What would you do/ask in the Name of Jesus?</a:t>
            </a:r>
          </a:p>
          <a:p>
            <a:pPr algn="ctr"/>
            <a:endParaRPr lang="en-GB" sz="3200" dirty="0">
              <a:solidFill>
                <a:schemeClr val="bg1"/>
              </a:solidFill>
              <a:latin typeface="Candara" panose="020E0502030303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3" name="Picture 2">
            <a:extLst>
              <a:ext uri="{FF2B5EF4-FFF2-40B4-BE49-F238E27FC236}">
                <a16:creationId xmlns:a16="http://schemas.microsoft.com/office/drawing/2014/main" id="{FD1BF314-AC08-4ED7-86D3-E6269E09A66D}"/>
              </a:ext>
            </a:extLst>
          </p:cNvPr>
          <p:cNvPicPr>
            <a:picLocks noChangeAspect="1"/>
          </p:cNvPicPr>
          <p:nvPr/>
        </p:nvPicPr>
        <p:blipFill>
          <a:blip r:embed="rId4"/>
          <a:stretch>
            <a:fillRect/>
          </a:stretch>
        </p:blipFill>
        <p:spPr>
          <a:xfrm>
            <a:off x="0" y="0"/>
            <a:ext cx="3972909" cy="5584874"/>
          </a:xfrm>
          <a:prstGeom prst="rect">
            <a:avLst/>
          </a:prstGeom>
        </p:spPr>
      </p:pic>
    </p:spTree>
    <p:extLst>
      <p:ext uri="{BB962C8B-B14F-4D97-AF65-F5344CB8AC3E}">
        <p14:creationId xmlns:p14="http://schemas.microsoft.com/office/powerpoint/2010/main" val="23629837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314801" y="1522513"/>
            <a:ext cx="11562398" cy="6617196"/>
          </a:xfrm>
          <a:prstGeom prst="rect">
            <a:avLst/>
          </a:prstGeom>
          <a:noFill/>
        </p:spPr>
        <p:txBody>
          <a:bodyPr wrap="square" rtlCol="0">
            <a:spAutoFit/>
          </a:bodyPr>
          <a:lstStyle/>
          <a:p>
            <a:pPr algn="ctr"/>
            <a:r>
              <a:rPr lang="en-GB" sz="2800" dirty="0">
                <a:solidFill>
                  <a:schemeClr val="bg1"/>
                </a:solidFill>
                <a:latin typeface="Candara" panose="020E0502030303020204" pitchFamily="34" charset="0"/>
              </a:rPr>
              <a:t> </a:t>
            </a:r>
          </a:p>
          <a:p>
            <a:pPr algn="ctr"/>
            <a:r>
              <a:rPr lang="en-GB" sz="2800" dirty="0">
                <a:solidFill>
                  <a:schemeClr val="bg1"/>
                </a:solidFill>
                <a:latin typeface="Candara" panose="020E0502030303020204" pitchFamily="34" charset="0"/>
              </a:rPr>
              <a:t>The second commandment tells us: </a:t>
            </a:r>
            <a:br>
              <a:rPr lang="en-GB" sz="2800" dirty="0">
                <a:solidFill>
                  <a:schemeClr val="bg1"/>
                </a:solidFill>
                <a:latin typeface="Candara" panose="020E0502030303020204" pitchFamily="34" charset="0"/>
              </a:rPr>
            </a:br>
            <a:r>
              <a:rPr lang="en-GB" sz="2800" dirty="0">
                <a:solidFill>
                  <a:schemeClr val="bg1"/>
                </a:solidFill>
                <a:latin typeface="Candara" panose="020E0502030303020204" pitchFamily="34" charset="0"/>
              </a:rPr>
              <a:t>‘Do not take the name of the Lord your God in vain.’ (Ex 20:7)</a:t>
            </a:r>
          </a:p>
          <a:p>
            <a:pPr algn="ctr"/>
            <a:endParaRPr lang="en-GB" sz="2800" dirty="0">
              <a:solidFill>
                <a:schemeClr val="bg1"/>
              </a:solidFill>
              <a:latin typeface="Candara" panose="020E0502030303020204" pitchFamily="34" charset="0"/>
            </a:endParaRPr>
          </a:p>
          <a:p>
            <a:pPr algn="ctr"/>
            <a:r>
              <a:rPr lang="en-GB" sz="2800" dirty="0">
                <a:solidFill>
                  <a:schemeClr val="bg1"/>
                </a:solidFill>
                <a:latin typeface="Candara" panose="020E0502030303020204" pitchFamily="34" charset="0"/>
              </a:rPr>
              <a:t>Sadly, not everyone obeys this commandment and respects the name of Jesus. Instead, many use it disrespectfully and use bad language.</a:t>
            </a:r>
          </a:p>
          <a:p>
            <a:pPr algn="ctr"/>
            <a:endParaRPr lang="en-GB" sz="2800" dirty="0">
              <a:solidFill>
                <a:schemeClr val="bg1"/>
              </a:solidFill>
              <a:latin typeface="Candara" panose="020E0502030303020204" pitchFamily="34" charset="0"/>
            </a:endParaRPr>
          </a:p>
          <a:p>
            <a:pPr algn="ctr"/>
            <a:r>
              <a:rPr lang="en-GB" sz="2800" dirty="0">
                <a:solidFill>
                  <a:srgbClr val="FFC000"/>
                </a:solidFill>
                <a:latin typeface="Candara" panose="020E0502030303020204" pitchFamily="34" charset="0"/>
              </a:rPr>
              <a:t>How do you think this makes God and others feel? </a:t>
            </a:r>
            <a:br>
              <a:rPr lang="en-GB" sz="2800" dirty="0">
                <a:solidFill>
                  <a:srgbClr val="FFC000"/>
                </a:solidFill>
                <a:latin typeface="Candara" panose="020E0502030303020204" pitchFamily="34" charset="0"/>
              </a:rPr>
            </a:br>
            <a:r>
              <a:rPr lang="en-GB" sz="2800" dirty="0">
                <a:solidFill>
                  <a:srgbClr val="FFC000"/>
                </a:solidFill>
                <a:latin typeface="Candara" panose="020E0502030303020204" pitchFamily="34" charset="0"/>
              </a:rPr>
              <a:t>How does it make you feel?</a:t>
            </a:r>
          </a:p>
          <a:p>
            <a:pPr algn="ctr"/>
            <a:endParaRPr lang="en-GB" sz="2800" dirty="0">
              <a:solidFill>
                <a:schemeClr val="bg1"/>
              </a:solidFill>
              <a:latin typeface="Candara" panose="020E0502030303020204" pitchFamily="34" charset="0"/>
            </a:endParaRPr>
          </a:p>
          <a:p>
            <a:pPr algn="ctr"/>
            <a:endParaRPr lang="en-GB" sz="2800" dirty="0">
              <a:solidFill>
                <a:schemeClr val="bg1"/>
              </a:solidFill>
              <a:latin typeface="Candara" panose="020E0502030303020204" pitchFamily="34" charset="0"/>
            </a:endParaRPr>
          </a:p>
          <a:p>
            <a:pPr algn="ctr"/>
            <a:endParaRPr lang="en-GB" sz="2800" dirty="0">
              <a:solidFill>
                <a:schemeClr val="bg1"/>
              </a:solidFill>
              <a:latin typeface="Candara" panose="020E0502030303020204" pitchFamily="34" charset="0"/>
            </a:endParaRPr>
          </a:p>
          <a:p>
            <a:pPr algn="ctr"/>
            <a:endParaRPr lang="en-GB" sz="2800" dirty="0">
              <a:solidFill>
                <a:schemeClr val="bg1"/>
              </a:solidFill>
              <a:latin typeface="Candara" panose="020E0502030303020204" pitchFamily="34" charset="0"/>
            </a:endParaRPr>
          </a:p>
          <a:p>
            <a:pPr algn="ctr"/>
            <a:endParaRPr lang="en-GB" sz="2800" dirty="0">
              <a:solidFill>
                <a:schemeClr val="bg1"/>
              </a:solidFill>
              <a:latin typeface="Candara" panose="020E0502030303020204" pitchFamily="34" charset="0"/>
            </a:endParaRPr>
          </a:p>
          <a:p>
            <a:pPr algn="just"/>
            <a:endParaRPr lang="en-GB" sz="3200" dirty="0">
              <a:solidFill>
                <a:schemeClr val="bg1"/>
              </a:solidFill>
              <a:latin typeface="Candara" panose="020E0502030303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10" name="Picture 4" descr="Art, Catholic, Christ, Christian, Church, Cross">
            <a:extLst>
              <a:ext uri="{FF2B5EF4-FFF2-40B4-BE49-F238E27FC236}">
                <a16:creationId xmlns:a16="http://schemas.microsoft.com/office/drawing/2014/main" id="{E55FF478-2A95-4819-99A7-337D7FB543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4417" y="288747"/>
            <a:ext cx="3143165" cy="157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7227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p>
        </p:txBody>
      </p:sp>
      <p:sp>
        <p:nvSpPr>
          <p:cNvPr id="2" name="TextBox 1"/>
          <p:cNvSpPr txBox="1"/>
          <p:nvPr/>
        </p:nvSpPr>
        <p:spPr>
          <a:xfrm>
            <a:off x="252248" y="171484"/>
            <a:ext cx="5927836" cy="7663636"/>
          </a:xfrm>
          <a:prstGeom prst="rect">
            <a:avLst/>
          </a:prstGeom>
          <a:noFill/>
        </p:spPr>
        <p:txBody>
          <a:bodyPr wrap="square" rtlCol="0">
            <a:spAutoFit/>
          </a:bodyPr>
          <a:lstStyle/>
          <a:p>
            <a:pPr algn="ctr"/>
            <a:endParaRPr lang="en-GB" sz="2400" dirty="0">
              <a:solidFill>
                <a:srgbClr val="FFC000"/>
              </a:solidFill>
              <a:latin typeface="Candara" panose="020E0502030303020204" pitchFamily="34" charset="0"/>
            </a:endParaRPr>
          </a:p>
          <a:p>
            <a:r>
              <a:rPr lang="en-GB" sz="2800" dirty="0">
                <a:solidFill>
                  <a:schemeClr val="bg1"/>
                </a:solidFill>
                <a:latin typeface="Candara" panose="020E0502030303020204" pitchFamily="34" charset="0"/>
              </a:rPr>
              <a:t>The Divine Praises were written by an Italian Jesuit priest in the 18th Century (Luigi </a:t>
            </a:r>
            <a:r>
              <a:rPr lang="en-GB" sz="2800" dirty="0" err="1">
                <a:solidFill>
                  <a:schemeClr val="bg1"/>
                </a:solidFill>
                <a:latin typeface="Candara" panose="020E0502030303020204" pitchFamily="34" charset="0"/>
              </a:rPr>
              <a:t>Felici</a:t>
            </a:r>
            <a:r>
              <a:rPr lang="en-GB" sz="2800" dirty="0">
                <a:solidFill>
                  <a:schemeClr val="bg1"/>
                </a:solidFill>
                <a:latin typeface="Candara" panose="020E0502030303020204" pitchFamily="34" charset="0"/>
              </a:rPr>
              <a:t>, 1797) as a way of reparation for taking the Lord’s name in vain and using blasphemy or bad language. Originally there were only eight praises and then six more were added (by a number of popes). St Teresa of Calcutta included another one: ‘</a:t>
            </a:r>
            <a:r>
              <a:rPr lang="en-GB" sz="2800" i="1" dirty="0">
                <a:solidFill>
                  <a:schemeClr val="bg1"/>
                </a:solidFill>
                <a:latin typeface="Candara" panose="020E0502030303020204" pitchFamily="34" charset="0"/>
              </a:rPr>
              <a:t>Blessed be Jesus in the poorest of the poor</a:t>
            </a:r>
            <a:r>
              <a:rPr lang="en-GB" sz="2800" dirty="0">
                <a:solidFill>
                  <a:schemeClr val="bg1"/>
                </a:solidFill>
                <a:latin typeface="Candara" panose="020E0502030303020204" pitchFamily="34" charset="0"/>
              </a:rPr>
              <a:t>’.</a:t>
            </a:r>
          </a:p>
          <a:p>
            <a:endParaRPr lang="en-GB" sz="3200" dirty="0">
              <a:solidFill>
                <a:schemeClr val="bg1"/>
              </a:solidFill>
              <a:latin typeface="Candara" panose="020E0502030303020204" pitchFamily="34" charset="0"/>
            </a:endParaRPr>
          </a:p>
          <a:p>
            <a:endParaRPr lang="en-GB" sz="3200" dirty="0">
              <a:solidFill>
                <a:schemeClr val="bg1"/>
              </a:solidFill>
              <a:latin typeface="Candara" panose="020E0502030303020204" pitchFamily="34" charset="0"/>
            </a:endParaRPr>
          </a:p>
          <a:p>
            <a:endParaRPr lang="en-GB" sz="3200" dirty="0">
              <a:solidFill>
                <a:schemeClr val="bg1"/>
              </a:solidFill>
              <a:latin typeface="Candara" panose="020E0502030303020204" pitchFamily="34" charset="0"/>
            </a:endParaRPr>
          </a:p>
          <a:p>
            <a:endParaRPr lang="en-GB" sz="3200" dirty="0">
              <a:solidFill>
                <a:srgbClr val="FFC000"/>
              </a:solidFill>
              <a:latin typeface="Candara" panose="020E0502030303020204" pitchFamily="34" charset="0"/>
            </a:endParaRPr>
          </a:p>
          <a:p>
            <a:endParaRPr lang="en-GB" sz="3200" dirty="0">
              <a:solidFill>
                <a:srgbClr val="FFC000"/>
              </a:solidFill>
              <a:latin typeface="Candara" panose="020E0502030303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6" name="Picture 5">
            <a:extLst>
              <a:ext uri="{FF2B5EF4-FFF2-40B4-BE49-F238E27FC236}">
                <a16:creationId xmlns:a16="http://schemas.microsoft.com/office/drawing/2014/main" id="{21B32864-00A1-4073-9F59-C2A19E55093F}"/>
              </a:ext>
            </a:extLst>
          </p:cNvPr>
          <p:cNvPicPr>
            <a:picLocks noChangeAspect="1"/>
          </p:cNvPicPr>
          <p:nvPr/>
        </p:nvPicPr>
        <p:blipFill>
          <a:blip r:embed="rId4"/>
          <a:stretch>
            <a:fillRect/>
          </a:stretch>
        </p:blipFill>
        <p:spPr>
          <a:xfrm>
            <a:off x="6264164" y="1"/>
            <a:ext cx="5927836" cy="5557924"/>
          </a:xfrm>
          <a:prstGeom prst="rect">
            <a:avLst/>
          </a:prstGeom>
        </p:spPr>
      </p:pic>
    </p:spTree>
    <p:extLst>
      <p:ext uri="{BB962C8B-B14F-4D97-AF65-F5344CB8AC3E}">
        <p14:creationId xmlns:p14="http://schemas.microsoft.com/office/powerpoint/2010/main" val="3252036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p>
        </p:txBody>
      </p:sp>
      <p:sp>
        <p:nvSpPr>
          <p:cNvPr id="2" name="TextBox 1"/>
          <p:cNvSpPr txBox="1"/>
          <p:nvPr/>
        </p:nvSpPr>
        <p:spPr>
          <a:xfrm>
            <a:off x="8019393" y="141012"/>
            <a:ext cx="4172607" cy="6801862"/>
          </a:xfrm>
          <a:prstGeom prst="rect">
            <a:avLst/>
          </a:prstGeom>
          <a:noFill/>
        </p:spPr>
        <p:txBody>
          <a:bodyPr wrap="square" rtlCol="0">
            <a:spAutoFit/>
          </a:bodyPr>
          <a:lstStyle/>
          <a:p>
            <a:pPr algn="ctr"/>
            <a:endParaRPr lang="en-GB" sz="2400" dirty="0">
              <a:solidFill>
                <a:srgbClr val="FFC000"/>
              </a:solidFill>
              <a:latin typeface="Candara" panose="020E0502030303020204" pitchFamily="34" charset="0"/>
            </a:endParaRPr>
          </a:p>
          <a:p>
            <a:endParaRPr lang="en-GB" sz="3200" dirty="0">
              <a:solidFill>
                <a:schemeClr val="bg1"/>
              </a:solidFill>
              <a:latin typeface="Candara" panose="020E0502030303020204" pitchFamily="34" charset="0"/>
            </a:endParaRPr>
          </a:p>
          <a:p>
            <a:r>
              <a:rPr lang="en-GB" sz="2800" dirty="0">
                <a:solidFill>
                  <a:schemeClr val="bg1"/>
                </a:solidFill>
                <a:latin typeface="Candara" panose="020E0502030303020204" pitchFamily="34" charset="0"/>
              </a:rPr>
              <a:t>The Divine Praises are usually said during Benediction, although they can be said at any time. The prayer leader usually recites the praises one by one with the worshippers echoing each time.</a:t>
            </a:r>
          </a:p>
          <a:p>
            <a:endParaRPr lang="en-GB" sz="3200" dirty="0">
              <a:solidFill>
                <a:schemeClr val="bg1"/>
              </a:solidFill>
              <a:latin typeface="Candara" panose="020E0502030303020204" pitchFamily="34" charset="0"/>
            </a:endParaRPr>
          </a:p>
          <a:p>
            <a:endParaRPr lang="en-GB" sz="3200" dirty="0">
              <a:solidFill>
                <a:schemeClr val="bg1"/>
              </a:solidFill>
              <a:latin typeface="Candara" panose="020E0502030303020204" pitchFamily="34" charset="0"/>
            </a:endParaRPr>
          </a:p>
          <a:p>
            <a:endParaRPr lang="en-GB" sz="3200" dirty="0">
              <a:solidFill>
                <a:srgbClr val="FFC000"/>
              </a:solidFill>
              <a:latin typeface="Candara" panose="020E0502030303020204" pitchFamily="34" charset="0"/>
            </a:endParaRPr>
          </a:p>
          <a:p>
            <a:endParaRPr lang="en-GB" sz="3200" dirty="0">
              <a:solidFill>
                <a:srgbClr val="FFC000"/>
              </a:solidFill>
              <a:latin typeface="Candara" panose="020E0502030303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6" name="Picture 5">
            <a:extLst>
              <a:ext uri="{FF2B5EF4-FFF2-40B4-BE49-F238E27FC236}">
                <a16:creationId xmlns:a16="http://schemas.microsoft.com/office/drawing/2014/main" id="{4020E022-27DE-4B3F-B45F-BF81A85B78E8}"/>
              </a:ext>
            </a:extLst>
          </p:cNvPr>
          <p:cNvPicPr>
            <a:picLocks noChangeAspect="1"/>
          </p:cNvPicPr>
          <p:nvPr/>
        </p:nvPicPr>
        <p:blipFill>
          <a:blip r:embed="rId4"/>
          <a:stretch>
            <a:fillRect/>
          </a:stretch>
        </p:blipFill>
        <p:spPr>
          <a:xfrm>
            <a:off x="0" y="0"/>
            <a:ext cx="7846232" cy="5584874"/>
          </a:xfrm>
          <a:prstGeom prst="rect">
            <a:avLst/>
          </a:prstGeom>
        </p:spPr>
      </p:pic>
    </p:spTree>
    <p:extLst>
      <p:ext uri="{BB962C8B-B14F-4D97-AF65-F5344CB8AC3E}">
        <p14:creationId xmlns:p14="http://schemas.microsoft.com/office/powerpoint/2010/main" val="109593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3448</TotalTime>
  <Words>344</Words>
  <Application>Microsoft Office PowerPoint</Application>
  <PresentationFormat>Widescreen</PresentationFormat>
  <Paragraphs>77</Paragraphs>
  <Slides>13</Slides>
  <Notes>12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Linette Blackmore</cp:lastModifiedBy>
  <cp:revision>115</cp:revision>
  <dcterms:created xsi:type="dcterms:W3CDTF">2020-10-07T15:56:12Z</dcterms:created>
  <dcterms:modified xsi:type="dcterms:W3CDTF">2020-12-10T11:42:31Z</dcterms:modified>
</cp:coreProperties>
</file>