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1" r:id="rId5"/>
    <p:sldId id="311" r:id="rId6"/>
    <p:sldId id="326" r:id="rId7"/>
    <p:sldId id="325" r:id="rId8"/>
    <p:sldId id="327" r:id="rId9"/>
    <p:sldId id="324" r:id="rId10"/>
    <p:sldId id="328" r:id="rId11"/>
    <p:sldId id="329" r:id="rId12"/>
    <p:sldId id="294" r:id="rId13"/>
    <p:sldId id="331" r:id="rId14"/>
    <p:sldId id="333" r:id="rId15"/>
    <p:sldId id="304" r:id="rId16"/>
    <p:sldId id="332" r:id="rId17"/>
    <p:sldId id="330" r:id="rId18"/>
    <p:sldId id="315" r:id="rId19"/>
    <p:sldId id="283" r:id="rId20"/>
    <p:sldId id="272" r:id="rId21"/>
    <p:sldId id="291" r:id="rId22"/>
    <p:sldId id="3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85614" autoAdjust="0"/>
  </p:normalViewPr>
  <p:slideViewPr>
    <p:cSldViewPr snapToGrid="0">
      <p:cViewPr varScale="1">
        <p:scale>
          <a:sx n="86" d="100"/>
          <a:sy n="86" d="100"/>
        </p:scale>
        <p:origin x="514" y="48"/>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02/02/2021</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13518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366092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15913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284715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102799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17</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18</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19</a:t>
            </a:fld>
            <a:endParaRPr lang="en-GB"/>
          </a:p>
        </p:txBody>
      </p:sp>
    </p:spTree>
    <p:extLst>
      <p:ext uri="{BB962C8B-B14F-4D97-AF65-F5344CB8AC3E}">
        <p14:creationId xmlns:p14="http://schemas.microsoft.com/office/powerpoint/2010/main" val="227647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112426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38810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98643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68148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48518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30038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79502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4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GswSg2ohqmA?feature=oembed" TargetMode="Externa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Old Testament Reflection</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196206" y="988072"/>
            <a:ext cx="6318955" cy="1754326"/>
          </a:xfrm>
          <a:prstGeom prst="rect">
            <a:avLst/>
          </a:prstGeom>
          <a:noFill/>
        </p:spPr>
        <p:txBody>
          <a:bodyPr wrap="square">
            <a:spAutoFit/>
          </a:bodyPr>
          <a:lstStyle/>
          <a:p>
            <a:pPr algn="ctr"/>
            <a:r>
              <a:rPr lang="en-GB" sz="4800" dirty="0">
                <a:solidFill>
                  <a:srgbClr val="FFC000"/>
                </a:solidFill>
                <a:latin typeface="Century Gothic" panose="020B0502020202020204" pitchFamily="34" charset="0"/>
              </a:rPr>
              <a:t>This Week’s Reading: </a:t>
            </a:r>
            <a:r>
              <a:rPr lang="en-GB" sz="6000" dirty="0">
                <a:solidFill>
                  <a:schemeClr val="bg1"/>
                </a:solidFill>
                <a:latin typeface="Century Gothic" panose="020B0502020202020204" pitchFamily="34" charset="0"/>
              </a:rPr>
              <a:t>Job 7: 1-4, 6-7</a:t>
            </a:r>
            <a:endParaRPr lang="en-GB" sz="4800" dirty="0">
              <a:solidFill>
                <a:schemeClr val="bg1"/>
              </a:solidFill>
            </a:endParaRPr>
          </a:p>
        </p:txBody>
      </p:sp>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This Week’s Reading</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087149" y="1130685"/>
            <a:ext cx="6318955" cy="1015663"/>
          </a:xfrm>
          <a:prstGeom prst="rect">
            <a:avLst/>
          </a:prstGeom>
          <a:noFill/>
        </p:spPr>
        <p:txBody>
          <a:bodyPr wrap="square">
            <a:spAutoFit/>
          </a:bodyPr>
          <a:lstStyle/>
          <a:p>
            <a:pPr algn="ctr"/>
            <a:r>
              <a:rPr lang="en-GB" sz="6000" dirty="0">
                <a:solidFill>
                  <a:srgbClr val="FFC000"/>
                </a:solidFill>
                <a:latin typeface="Century Gothic" panose="020B0502020202020204" pitchFamily="34" charset="0"/>
              </a:rPr>
              <a:t>Job 7: 1-4, 6-7</a:t>
            </a:r>
            <a:endParaRPr lang="en-GB" sz="4800" dirty="0">
              <a:solidFill>
                <a:srgbClr val="FFC000"/>
              </a:solidFill>
            </a:endParaRPr>
          </a:p>
        </p:txBody>
      </p:sp>
    </p:spTree>
    <p:extLst>
      <p:ext uri="{BB962C8B-B14F-4D97-AF65-F5344CB8AC3E}">
        <p14:creationId xmlns:p14="http://schemas.microsoft.com/office/powerpoint/2010/main" val="18464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The Book of Job</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830997"/>
          </a:xfrm>
          <a:prstGeom prst="rect">
            <a:avLst/>
          </a:prstGeom>
          <a:noFill/>
        </p:spPr>
        <p:txBody>
          <a:bodyPr wrap="square">
            <a:spAutoFit/>
          </a:bodyPr>
          <a:lstStyle/>
          <a:p>
            <a:pPr algn="ct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sp>
        <p:nvSpPr>
          <p:cNvPr id="11" name="TextBox 10">
            <a:extLst>
              <a:ext uri="{FF2B5EF4-FFF2-40B4-BE49-F238E27FC236}">
                <a16:creationId xmlns:a16="http://schemas.microsoft.com/office/drawing/2014/main" id="{615D3C68-5B40-40FE-8A1C-1633116D0102}"/>
              </a:ext>
            </a:extLst>
          </p:cNvPr>
          <p:cNvSpPr txBox="1"/>
          <p:nvPr/>
        </p:nvSpPr>
        <p:spPr>
          <a:xfrm>
            <a:off x="333463" y="299410"/>
            <a:ext cx="6430162" cy="4893647"/>
          </a:xfrm>
          <a:prstGeom prst="rect">
            <a:avLst/>
          </a:prstGeom>
          <a:noFill/>
        </p:spPr>
        <p:txBody>
          <a:bodyPr wrap="square">
            <a:spAutoFit/>
          </a:bodyPr>
          <a:lstStyle/>
          <a:p>
            <a:pPr algn="ctr"/>
            <a:r>
              <a:rPr lang="en-GB" sz="2400" i="0" dirty="0">
                <a:solidFill>
                  <a:schemeClr val="bg1">
                    <a:lumMod val="95000"/>
                  </a:schemeClr>
                </a:solidFill>
                <a:effectLst/>
                <a:latin typeface="Century Gothic" panose="020B0502020202020204" pitchFamily="34" charset="0"/>
              </a:rPr>
              <a:t>The Book of Job</a:t>
            </a:r>
            <a:r>
              <a:rPr lang="en-GB" sz="2400" dirty="0">
                <a:solidFill>
                  <a:schemeClr val="bg1">
                    <a:lumMod val="95000"/>
                  </a:schemeClr>
                </a:solidFill>
                <a:latin typeface="Century Gothic" panose="020B0502020202020204" pitchFamily="34" charset="0"/>
              </a:rPr>
              <a:t> </a:t>
            </a:r>
            <a:r>
              <a:rPr lang="en-GB" sz="2400" b="0" i="0" dirty="0">
                <a:solidFill>
                  <a:schemeClr val="bg1">
                    <a:lumMod val="95000"/>
                  </a:schemeClr>
                </a:solidFill>
                <a:effectLst/>
                <a:latin typeface="Century Gothic" panose="020B0502020202020204" pitchFamily="34" charset="0"/>
              </a:rPr>
              <a:t>is often counted among the masterpieces of world literature</a:t>
            </a:r>
            <a:r>
              <a:rPr lang="en-GB" sz="2400" dirty="0">
                <a:solidFill>
                  <a:schemeClr val="bg1">
                    <a:lumMod val="95000"/>
                  </a:schemeClr>
                </a:solidFill>
                <a:latin typeface="Century Gothic" panose="020B0502020202020204" pitchFamily="34" charset="0"/>
              </a:rPr>
              <a:t>!</a:t>
            </a:r>
          </a:p>
          <a:p>
            <a:pPr algn="ctr"/>
            <a:r>
              <a:rPr lang="en-GB" sz="2400" b="0" i="0" dirty="0">
                <a:solidFill>
                  <a:schemeClr val="bg1">
                    <a:lumMod val="95000"/>
                  </a:schemeClr>
                </a:solidFill>
                <a:effectLst/>
                <a:latin typeface="Century Gothic" panose="020B0502020202020204" pitchFamily="34" charset="0"/>
              </a:rPr>
              <a:t>It is found in the third section of the Old Testament - Wisdom </a:t>
            </a:r>
            <a:r>
              <a:rPr lang="en-GB" sz="2400" dirty="0">
                <a:solidFill>
                  <a:schemeClr val="bg1">
                    <a:lumMod val="95000"/>
                  </a:schemeClr>
                </a:solidFill>
                <a:latin typeface="Century Gothic" panose="020B0502020202020204" pitchFamily="34" charset="0"/>
              </a:rPr>
              <a:t>B</a:t>
            </a:r>
            <a:r>
              <a:rPr lang="en-GB" sz="2400" b="0" i="0" dirty="0">
                <a:solidFill>
                  <a:schemeClr val="bg1">
                    <a:lumMod val="95000"/>
                  </a:schemeClr>
                </a:solidFill>
                <a:effectLst/>
                <a:latin typeface="Century Gothic" panose="020B0502020202020204" pitchFamily="34" charset="0"/>
              </a:rPr>
              <a:t>ooks and is named after its central character</a:t>
            </a:r>
            <a:r>
              <a:rPr lang="en-GB" sz="2400" dirty="0">
                <a:solidFill>
                  <a:schemeClr val="bg1">
                    <a:lumMod val="95000"/>
                  </a:schemeClr>
                </a:solidFill>
                <a:latin typeface="Century Gothic" panose="020B0502020202020204" pitchFamily="34" charset="0"/>
              </a:rPr>
              <a:t> – </a:t>
            </a:r>
            <a:r>
              <a:rPr lang="en-GB" sz="2400" b="0" i="0" dirty="0">
                <a:solidFill>
                  <a:schemeClr val="bg1">
                    <a:lumMod val="95000"/>
                  </a:schemeClr>
                </a:solidFill>
                <a:effectLst/>
                <a:latin typeface="Century Gothic" panose="020B0502020202020204" pitchFamily="34" charset="0"/>
              </a:rPr>
              <a:t>Job</a:t>
            </a:r>
            <a:r>
              <a:rPr lang="en-GB" sz="2400" dirty="0">
                <a:solidFill>
                  <a:schemeClr val="bg1">
                    <a:lumMod val="95000"/>
                  </a:schemeClr>
                </a:solidFill>
                <a:latin typeface="Century Gothic" panose="020B0502020202020204" pitchFamily="34" charset="0"/>
              </a:rPr>
              <a:t>. </a:t>
            </a:r>
          </a:p>
          <a:p>
            <a:pPr algn="ctr"/>
            <a:endParaRPr lang="en-GB" sz="1200" dirty="0">
              <a:solidFill>
                <a:schemeClr val="bg1">
                  <a:lumMod val="95000"/>
                </a:schemeClr>
              </a:solidFill>
              <a:latin typeface="Century Gothic" panose="020B0502020202020204" pitchFamily="34" charset="0"/>
            </a:endParaRPr>
          </a:p>
          <a:p>
            <a:pPr algn="ctr"/>
            <a:r>
              <a:rPr lang="en-GB" sz="2400" dirty="0">
                <a:solidFill>
                  <a:schemeClr val="bg1">
                    <a:lumMod val="95000"/>
                  </a:schemeClr>
                </a:solidFill>
                <a:latin typeface="Century Gothic" panose="020B0502020202020204" pitchFamily="34" charset="0"/>
              </a:rPr>
              <a:t>Job</a:t>
            </a:r>
            <a:r>
              <a:rPr lang="en-GB" sz="2400" b="0" i="0" dirty="0">
                <a:solidFill>
                  <a:schemeClr val="bg1">
                    <a:lumMod val="95000"/>
                  </a:schemeClr>
                </a:solidFill>
                <a:effectLst/>
                <a:latin typeface="Century Gothic" panose="020B0502020202020204" pitchFamily="34" charset="0"/>
              </a:rPr>
              <a:t> attempts to understand the sufferings that surround him and why God permits evil to exist in the world.</a:t>
            </a:r>
          </a:p>
          <a:p>
            <a:pPr algn="ctr"/>
            <a:endParaRPr lang="en-GB" sz="1200" dirty="0">
              <a:solidFill>
                <a:schemeClr val="bg1">
                  <a:lumMod val="95000"/>
                </a:schemeClr>
              </a:solidFill>
              <a:latin typeface="Century Gothic" panose="020B0502020202020204" pitchFamily="34" charset="0"/>
            </a:endParaRPr>
          </a:p>
          <a:p>
            <a:pPr algn="ctr"/>
            <a:r>
              <a:rPr lang="en-GB" sz="2400" b="0" i="0" dirty="0">
                <a:solidFill>
                  <a:schemeClr val="bg1">
                    <a:lumMod val="95000"/>
                  </a:schemeClr>
                </a:solidFill>
                <a:effectLst/>
                <a:latin typeface="Century Gothic" panose="020B0502020202020204" pitchFamily="34" charset="0"/>
              </a:rPr>
              <a:t>It is the first poetic book in the Old Testament and scholars are generally agreed that it was written between the 7th and 4th centuries BC.</a:t>
            </a:r>
            <a:endParaRPr lang="en-GB" b="0" i="0" dirty="0">
              <a:solidFill>
                <a:schemeClr val="bg1">
                  <a:lumMod val="95000"/>
                </a:schemeClr>
              </a:solidFill>
              <a:effectLst/>
              <a:latin typeface="Century Gothic" panose="020B0502020202020204" pitchFamily="34" charset="0"/>
            </a:endParaRPr>
          </a:p>
        </p:txBody>
      </p:sp>
      <p:pic>
        <p:nvPicPr>
          <p:cNvPr id="1026" name="Picture 2" descr="Bible, Job, Reading, Christianity, Study, Book, Read">
            <a:extLst>
              <a:ext uri="{FF2B5EF4-FFF2-40B4-BE49-F238E27FC236}">
                <a16:creationId xmlns:a16="http://schemas.microsoft.com/office/drawing/2014/main" id="{E8FC55DC-65EA-4FF4-BEDB-C80C50BA58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02" t="13944" r="32905"/>
          <a:stretch/>
        </p:blipFill>
        <p:spPr bwMode="auto">
          <a:xfrm>
            <a:off x="7097087" y="0"/>
            <a:ext cx="5094914" cy="558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3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The Book of Job</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830997"/>
          </a:xfrm>
          <a:prstGeom prst="rect">
            <a:avLst/>
          </a:prstGeom>
          <a:noFill/>
        </p:spPr>
        <p:txBody>
          <a:bodyPr wrap="square">
            <a:spAutoFit/>
          </a:bodyPr>
          <a:lstStyle/>
          <a:p>
            <a:pPr algn="ct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pic>
        <p:nvPicPr>
          <p:cNvPr id="11" name="Online Media 10" title="The Book of Job">
            <a:hlinkClick r:id="" action="ppaction://media"/>
            <a:extLst>
              <a:ext uri="{FF2B5EF4-FFF2-40B4-BE49-F238E27FC236}">
                <a16:creationId xmlns:a16="http://schemas.microsoft.com/office/drawing/2014/main" id="{72105B54-375F-4158-9CF9-88DD98D9F6CC}"/>
              </a:ext>
            </a:extLst>
          </p:cNvPr>
          <p:cNvPicPr>
            <a:picLocks noRot="1" noChangeAspect="1"/>
          </p:cNvPicPr>
          <p:nvPr>
            <a:videoFile r:link="rId1"/>
          </p:nvPr>
        </p:nvPicPr>
        <p:blipFill>
          <a:blip r:embed="rId6"/>
          <a:stretch>
            <a:fillRect/>
          </a:stretch>
        </p:blipFill>
        <p:spPr>
          <a:xfrm>
            <a:off x="1520737" y="299410"/>
            <a:ext cx="8780944" cy="4961233"/>
          </a:xfrm>
          <a:prstGeom prst="rect">
            <a:avLst/>
          </a:prstGeom>
        </p:spPr>
      </p:pic>
    </p:spTree>
    <p:extLst>
      <p:ext uri="{BB962C8B-B14F-4D97-AF65-F5344CB8AC3E}">
        <p14:creationId xmlns:p14="http://schemas.microsoft.com/office/powerpoint/2010/main" val="340360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Listen: Job 7 1-4; 6-7</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5509200"/>
          </a:xfrm>
          <a:prstGeom prst="rect">
            <a:avLst/>
          </a:prstGeom>
          <a:noFill/>
        </p:spPr>
        <p:txBody>
          <a:bodyPr wrap="square">
            <a:spAutoFit/>
          </a:bodyPr>
          <a:lstStyle/>
          <a:p>
            <a:pPr algn="ctr"/>
            <a:r>
              <a:rPr lang="en-GB" sz="3200" b="0" i="0" dirty="0">
                <a:solidFill>
                  <a:srgbClr val="FFC000"/>
                </a:solidFill>
                <a:effectLst/>
                <a:latin typeface="Century Gothic" panose="020B0502020202020204" pitchFamily="34" charset="0"/>
              </a:rPr>
              <a:t>Restless I fret till twilight fails.</a:t>
            </a:r>
          </a:p>
          <a:p>
            <a:pPr algn="ctr"/>
            <a:endParaRPr lang="en-GB" sz="2400" b="0" i="0" dirty="0">
              <a:solidFill>
                <a:srgbClr val="FFC000"/>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“Do not mortals have hard service on earth?</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    Are not their days like those of hired labourers?</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Like a slave longing for the evening shadows, or a hired labourer waiting to be paid,</a:t>
            </a:r>
            <a:r>
              <a:rPr lang="en-GB" sz="2400" b="1" i="0" baseline="30000" dirty="0">
                <a:solidFill>
                  <a:schemeClr val="bg1"/>
                </a:solidFill>
                <a:effectLst/>
                <a:latin typeface="Century Gothic" panose="020B0502020202020204" pitchFamily="34" charset="0"/>
              </a:rPr>
              <a:t> </a:t>
            </a:r>
            <a:r>
              <a:rPr lang="en-GB" sz="2400" b="0" i="0" dirty="0">
                <a:solidFill>
                  <a:schemeClr val="bg1"/>
                </a:solidFill>
                <a:effectLst/>
                <a:latin typeface="Century Gothic" panose="020B0502020202020204" pitchFamily="34" charset="0"/>
              </a:rPr>
              <a:t>so I have been allotted months of futility, and nights of misery have been assigned to me.</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When I lie down I think, ‘How long before I get up?’</a:t>
            </a: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pic>
        <p:nvPicPr>
          <p:cNvPr id="11" name="Picture 2" descr="Bible, Job, Reading, Christianity, Study, Book, Read">
            <a:extLst>
              <a:ext uri="{FF2B5EF4-FFF2-40B4-BE49-F238E27FC236}">
                <a16:creationId xmlns:a16="http://schemas.microsoft.com/office/drawing/2014/main" id="{FDC127E9-6293-4232-A499-54D4F1CE90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02" t="13944" r="32905" b="8282"/>
          <a:stretch/>
        </p:blipFill>
        <p:spPr bwMode="auto">
          <a:xfrm>
            <a:off x="6559216" y="0"/>
            <a:ext cx="5632785"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8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1CEC4A-F3FB-44C0-82F1-628BA128BF2F}"/>
              </a:ext>
            </a:extLst>
          </p:cNvPr>
          <p:cNvSpPr txBox="1"/>
          <p:nvPr/>
        </p:nvSpPr>
        <p:spPr>
          <a:xfrm>
            <a:off x="0" y="5534561"/>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Listen: Job 7 1-4; 6-7</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DB7530D-5CEE-41C2-9B35-FAA849795D8A}"/>
              </a:ext>
            </a:extLst>
          </p:cNvPr>
          <p:cNvSpPr txBox="1"/>
          <p:nvPr/>
        </p:nvSpPr>
        <p:spPr>
          <a:xfrm>
            <a:off x="427140" y="991855"/>
            <a:ext cx="5668860" cy="3046988"/>
          </a:xfrm>
          <a:prstGeom prst="rect">
            <a:avLst/>
          </a:prstGeom>
          <a:noFill/>
        </p:spPr>
        <p:txBody>
          <a:bodyPr wrap="square">
            <a:spAutoFit/>
          </a:bodyPr>
          <a:lstStyle/>
          <a:p>
            <a:pPr algn="ctr"/>
            <a:r>
              <a:rPr lang="en-GB" sz="2400" b="0" i="0" dirty="0">
                <a:solidFill>
                  <a:schemeClr val="bg1"/>
                </a:solidFill>
                <a:effectLst/>
                <a:latin typeface="Century Gothic" panose="020B0502020202020204" pitchFamily="34" charset="0"/>
              </a:rPr>
              <a:t>The night drags on, and I toss and turn until dawn.</a:t>
            </a:r>
          </a:p>
          <a:p>
            <a:pPr algn="ctr"/>
            <a:r>
              <a:rPr lang="en-GB" sz="2400" b="0" i="0" dirty="0">
                <a:solidFill>
                  <a:schemeClr val="bg1"/>
                </a:solidFill>
                <a:effectLst/>
                <a:latin typeface="Century Gothic" panose="020B0502020202020204" pitchFamily="34" charset="0"/>
              </a:rPr>
              <a:t>“My days are swifter than a weaver’s shuttle, and they come to an end without hope.</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Remember, O God, that my life is but a breath; my eyes will never see happiness again.</a:t>
            </a:r>
            <a:endParaRPr lang="en-GB" sz="2400" dirty="0">
              <a:solidFill>
                <a:schemeClr val="bg1"/>
              </a:solidFill>
              <a:latin typeface="Century Gothic" panose="020B0502020202020204" pitchFamily="34" charset="0"/>
            </a:endParaRPr>
          </a:p>
        </p:txBody>
      </p:sp>
      <p:pic>
        <p:nvPicPr>
          <p:cNvPr id="12" name="Picture 2" descr="Bible, Job, Reading, Christianity, Study, Book, Read">
            <a:extLst>
              <a:ext uri="{FF2B5EF4-FFF2-40B4-BE49-F238E27FC236}">
                <a16:creationId xmlns:a16="http://schemas.microsoft.com/office/drawing/2014/main" id="{DBB63508-1D0A-45F9-8EF9-9D87D4D1DA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02" t="13944" r="32905" b="8282"/>
          <a:stretch/>
        </p:blipFill>
        <p:spPr bwMode="auto">
          <a:xfrm>
            <a:off x="6609961" y="0"/>
            <a:ext cx="5582040" cy="553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0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Reflect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153102" y="202421"/>
            <a:ext cx="6068988" cy="5293757"/>
          </a:xfrm>
          <a:prstGeom prst="rect">
            <a:avLst/>
          </a:prstGeom>
        </p:spPr>
        <p:txBody>
          <a:bodyPr wrap="square">
            <a:spAutoFit/>
          </a:bodyPr>
          <a:lstStyle/>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What do you think Job means when he says ‘mortals have hard service’ ?</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How is this more true than ever in the current situation?</a:t>
            </a:r>
          </a:p>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How does this reading from Job make you feel? </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What can you do ‘today’ to help someone who may be feeling that their life is ‘hard service’ at the moment? </a:t>
            </a:r>
          </a:p>
        </p:txBody>
      </p:sp>
      <p:pic>
        <p:nvPicPr>
          <p:cNvPr id="8" name="Picture 2">
            <a:extLst>
              <a:ext uri="{FF2B5EF4-FFF2-40B4-BE49-F238E27FC236}">
                <a16:creationId xmlns:a16="http://schemas.microsoft.com/office/drawing/2014/main" id="{878AEF1F-3091-4EC8-B171-EF5CECAA71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1B86B1FC-6E00-447A-9A97-03AF4068F0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ghtbulb, Bulb, Light, Idea, Energy, Power, Innovation">
            <a:extLst>
              <a:ext uri="{FF2B5EF4-FFF2-40B4-BE49-F238E27FC236}">
                <a16:creationId xmlns:a16="http://schemas.microsoft.com/office/drawing/2014/main" id="{1A6B4958-3CF4-4474-837C-DAD906EE8B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64" r="18225"/>
          <a:stretch/>
        </p:blipFill>
        <p:spPr bwMode="auto">
          <a:xfrm>
            <a:off x="6375191" y="12831"/>
            <a:ext cx="5805262" cy="5572043"/>
          </a:xfrm>
          <a:prstGeom prst="rect">
            <a:avLst/>
          </a:prstGeom>
          <a:noFill/>
          <a:ln w="254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esus, God, Bible, Gospel, Paper, Rip, Torn, Scrap">
            <a:extLst>
              <a:ext uri="{FF2B5EF4-FFF2-40B4-BE49-F238E27FC236}">
                <a16:creationId xmlns:a16="http://schemas.microsoft.com/office/drawing/2014/main" id="{F07C323A-E296-4868-B2B2-A96AA5C0B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5484626" y="-77881"/>
            <a:ext cx="7083057" cy="1446550"/>
          </a:xfrm>
          <a:prstGeom prst="rect">
            <a:avLst/>
          </a:prstGeom>
          <a:noFill/>
        </p:spPr>
        <p:txBody>
          <a:bodyPr wrap="square" rtlCol="0">
            <a:spAutoFit/>
          </a:bodyPr>
          <a:lstStyle/>
          <a:p>
            <a:pPr algn="ctr"/>
            <a:r>
              <a:rPr lang="en-GB" sz="8800" dirty="0">
                <a:solidFill>
                  <a:srgbClr val="C00000"/>
                </a:solidFill>
                <a:latin typeface="Century Gothic" panose="020B0502020202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6" name="Picture 2">
            <a:extLst>
              <a:ext uri="{FF2B5EF4-FFF2-40B4-BE49-F238E27FC236}">
                <a16:creationId xmlns:a16="http://schemas.microsoft.com/office/drawing/2014/main" id="{16516F69-902C-4756-8B78-CF2337EEF2A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48C55A50-F409-410B-BD85-157AC3A8DE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EA0B65-7228-413C-B616-5E608E9A6996}"/>
              </a:ext>
            </a:extLst>
          </p:cNvPr>
          <p:cNvSpPr txBox="1"/>
          <p:nvPr/>
        </p:nvSpPr>
        <p:spPr>
          <a:xfrm>
            <a:off x="453649" y="148471"/>
            <a:ext cx="11172746" cy="5386090"/>
          </a:xfrm>
          <a:prstGeom prst="rect">
            <a:avLst/>
          </a:prstGeom>
          <a:noFill/>
        </p:spPr>
        <p:txBody>
          <a:bodyPr wrap="square">
            <a:spAutoFit/>
          </a:bodyPr>
          <a:lstStyle/>
          <a:p>
            <a:pPr algn="ctr"/>
            <a:r>
              <a:rPr lang="en-GB" sz="2400" dirty="0">
                <a:solidFill>
                  <a:schemeClr val="bg1"/>
                </a:solidFill>
                <a:latin typeface="Century Gothic" panose="020B0502020202020204" pitchFamily="34" charset="0"/>
              </a:rPr>
              <a:t>Almighty and all-merciful God,</a:t>
            </a:r>
          </a:p>
          <a:p>
            <a:pPr algn="ctr"/>
            <a:r>
              <a:rPr lang="en-GB" sz="2400" dirty="0">
                <a:solidFill>
                  <a:schemeClr val="bg1"/>
                </a:solidFill>
                <a:latin typeface="Century Gothic" panose="020B0502020202020204" pitchFamily="34" charset="0"/>
              </a:rPr>
              <a:t>lover of the human race, healer of all our wounds,</a:t>
            </a:r>
          </a:p>
          <a:p>
            <a:pPr algn="ctr"/>
            <a:r>
              <a:rPr lang="en-GB" sz="2400" dirty="0">
                <a:solidFill>
                  <a:schemeClr val="bg1"/>
                </a:solidFill>
                <a:latin typeface="Century Gothic" panose="020B0502020202020204" pitchFamily="34" charset="0"/>
              </a:rPr>
              <a:t>in whom there is no shadow of death,</a:t>
            </a:r>
          </a:p>
          <a:p>
            <a:pPr algn="ctr"/>
            <a:r>
              <a:rPr lang="en-GB" sz="2400" dirty="0">
                <a:solidFill>
                  <a:schemeClr val="bg1"/>
                </a:solidFill>
                <a:latin typeface="Century Gothic" panose="020B0502020202020204" pitchFamily="34" charset="0"/>
              </a:rPr>
              <a:t>save us in this time of difficulty;</a:t>
            </a:r>
          </a:p>
          <a:p>
            <a:pPr algn="ctr"/>
            <a:r>
              <a:rPr lang="en-GB" sz="2400" dirty="0">
                <a:solidFill>
                  <a:schemeClr val="bg1"/>
                </a:solidFill>
                <a:latin typeface="Century Gothic" panose="020B0502020202020204" pitchFamily="34" charset="0"/>
              </a:rPr>
              <a:t>grant wisdom and courage to our leaders;</a:t>
            </a:r>
          </a:p>
          <a:p>
            <a:pPr algn="ctr"/>
            <a:r>
              <a:rPr lang="en-GB" sz="2400" dirty="0">
                <a:solidFill>
                  <a:schemeClr val="bg1"/>
                </a:solidFill>
                <a:latin typeface="Century Gothic" panose="020B0502020202020204" pitchFamily="34" charset="0"/>
              </a:rPr>
              <a:t>watch over all medical people</a:t>
            </a:r>
          </a:p>
          <a:p>
            <a:pPr algn="ctr"/>
            <a:r>
              <a:rPr lang="en-GB" sz="2400" dirty="0">
                <a:solidFill>
                  <a:schemeClr val="bg1"/>
                </a:solidFill>
                <a:latin typeface="Century Gothic" panose="020B0502020202020204" pitchFamily="34" charset="0"/>
              </a:rPr>
              <a:t>as they tend the sick and look after those in most need;</a:t>
            </a:r>
          </a:p>
          <a:p>
            <a:pPr algn="ctr"/>
            <a:r>
              <a:rPr lang="en-GB" sz="2400" dirty="0">
                <a:solidFill>
                  <a:schemeClr val="bg1"/>
                </a:solidFill>
                <a:latin typeface="Century Gothic" panose="020B0502020202020204" pitchFamily="34" charset="0"/>
              </a:rPr>
              <a:t>stir in us a sense of solidarity beyond all isolation;</a:t>
            </a:r>
          </a:p>
          <a:p>
            <a:pPr algn="ctr"/>
            <a:r>
              <a:rPr lang="en-GB" sz="2400" dirty="0">
                <a:solidFill>
                  <a:schemeClr val="bg1"/>
                </a:solidFill>
                <a:latin typeface="Century Gothic" panose="020B0502020202020204" pitchFamily="34" charset="0"/>
              </a:rPr>
              <a:t>if our doors are closed, let our hearts be open.</a:t>
            </a:r>
          </a:p>
          <a:p>
            <a:pPr algn="ctr"/>
            <a:r>
              <a:rPr lang="en-GB" sz="2400" dirty="0">
                <a:solidFill>
                  <a:schemeClr val="bg1"/>
                </a:solidFill>
                <a:latin typeface="Century Gothic" panose="020B0502020202020204" pitchFamily="34" charset="0"/>
              </a:rPr>
              <a:t>By the power of your love destroy the virus of fear,</a:t>
            </a:r>
          </a:p>
          <a:p>
            <a:pPr algn="ctr"/>
            <a:r>
              <a:rPr lang="en-GB" sz="2400" dirty="0">
                <a:solidFill>
                  <a:schemeClr val="bg1"/>
                </a:solidFill>
                <a:latin typeface="Century Gothic" panose="020B0502020202020204" pitchFamily="34" charset="0"/>
              </a:rPr>
              <a:t>that hope may never die</a:t>
            </a:r>
          </a:p>
          <a:p>
            <a:pPr algn="ctr"/>
            <a:r>
              <a:rPr lang="en-GB" sz="2400" dirty="0">
                <a:solidFill>
                  <a:schemeClr val="bg1"/>
                </a:solidFill>
                <a:latin typeface="Century Gothic" panose="020B0502020202020204" pitchFamily="34" charset="0"/>
              </a:rPr>
              <a:t>and the light of hope, the triumph of life,</a:t>
            </a:r>
          </a:p>
          <a:p>
            <a:pPr algn="ctr"/>
            <a:r>
              <a:rPr lang="en-GB" sz="2400" dirty="0">
                <a:solidFill>
                  <a:schemeClr val="bg1"/>
                </a:solidFill>
                <a:latin typeface="Century Gothic" panose="020B0502020202020204" pitchFamily="34" charset="0"/>
              </a:rPr>
              <a:t>may shine upon us and the whole world.</a:t>
            </a:r>
          </a:p>
          <a:p>
            <a:pPr algn="ctr"/>
            <a:r>
              <a:rPr lang="en-GB" sz="3200" dirty="0">
                <a:solidFill>
                  <a:srgbClr val="FFC000"/>
                </a:solidFill>
                <a:latin typeface="Century Gothic" panose="020B0502020202020204" pitchFamily="34" charset="0"/>
              </a:rPr>
              <a:t>Amen.</a:t>
            </a:r>
          </a:p>
        </p:txBody>
      </p:sp>
    </p:spTree>
    <p:extLst>
      <p:ext uri="{BB962C8B-B14F-4D97-AF65-F5344CB8AC3E}">
        <p14:creationId xmlns:p14="http://schemas.microsoft.com/office/powerpoint/2010/main" val="369441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5534561"/>
            <a:ext cx="12191999"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entury Gothic" panose="020B0502020202020204" pitchFamily="34" charset="0"/>
              </a:rPr>
              <a:t> </a:t>
            </a:r>
            <a:r>
              <a:rPr lang="en-GB" sz="8000" dirty="0">
                <a:solidFill>
                  <a:srgbClr val="FF0000"/>
                </a:solidFill>
                <a:latin typeface="Century Gothic" panose="020B0502020202020204" pitchFamily="34" charset="0"/>
              </a:rPr>
              <a:t>Mission</a:t>
            </a:r>
          </a:p>
        </p:txBody>
      </p:sp>
      <p:sp>
        <p:nvSpPr>
          <p:cNvPr id="5" name="TextBox 4"/>
          <p:cNvSpPr txBox="1"/>
          <p:nvPr/>
        </p:nvSpPr>
        <p:spPr>
          <a:xfrm>
            <a:off x="-1440402" y="233670"/>
            <a:ext cx="1545226"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sp>
        <p:nvSpPr>
          <p:cNvPr id="3" name="TextBox 2">
            <a:extLst>
              <a:ext uri="{FF2B5EF4-FFF2-40B4-BE49-F238E27FC236}">
                <a16:creationId xmlns:a16="http://schemas.microsoft.com/office/drawing/2014/main" id="{9B186E19-B7C5-454D-89B2-D354D3D36760}"/>
              </a:ext>
            </a:extLst>
          </p:cNvPr>
          <p:cNvSpPr txBox="1"/>
          <p:nvPr/>
        </p:nvSpPr>
        <p:spPr>
          <a:xfrm>
            <a:off x="5742774" y="165304"/>
            <a:ext cx="6194714" cy="5570756"/>
          </a:xfrm>
          <a:prstGeom prst="rect">
            <a:avLst/>
          </a:prstGeom>
          <a:noFill/>
        </p:spPr>
        <p:txBody>
          <a:bodyPr wrap="square" rtlCol="0">
            <a:spAutoFit/>
          </a:bodyPr>
          <a:lstStyle/>
          <a:p>
            <a:pPr algn="ctr"/>
            <a:r>
              <a:rPr lang="en-GB" sz="2400" dirty="0">
                <a:solidFill>
                  <a:schemeClr val="bg1"/>
                </a:solidFill>
                <a:latin typeface="Century Gothic" panose="020B0502020202020204" pitchFamily="34" charset="0"/>
              </a:rPr>
              <a:t>In the book of Job, the main character attempts to understand the sufferings that surround him.</a:t>
            </a:r>
          </a:p>
          <a:p>
            <a:pPr algn="ctr"/>
            <a:endParaRPr lang="en-GB" sz="2000" dirty="0">
              <a:solidFill>
                <a:schemeClr val="bg1"/>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How can you be a ‘light in the darkness’ for anyone who is struggling at the present time?</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story from the New Testament could you use as an example of hope at this time?</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could you do today to be a sign of hope for others?</a:t>
            </a:r>
          </a:p>
          <a:p>
            <a:pPr algn="ctr"/>
            <a:endParaRPr lang="en-GB" sz="2400" dirty="0">
              <a:solidFill>
                <a:srgbClr val="FFC000"/>
              </a:solidFill>
              <a:latin typeface="Century Gothic" panose="020B0502020202020204" pitchFamily="34" charset="0"/>
            </a:endParaRPr>
          </a:p>
        </p:txBody>
      </p:sp>
      <p:pic>
        <p:nvPicPr>
          <p:cNvPr id="9" name="Picture 2">
            <a:extLst>
              <a:ext uri="{FF2B5EF4-FFF2-40B4-BE49-F238E27FC236}">
                <a16:creationId xmlns:a16="http://schemas.microsoft.com/office/drawing/2014/main" id="{F34FF18F-A535-4F4B-A5D5-A5D2DCD1F7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3AA8FA27-9637-4A2B-9B4A-04004E2C27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ainbow, Colorful, Prism, Chromatic, Hope, Joy, Clouds">
            <a:extLst>
              <a:ext uri="{FF2B5EF4-FFF2-40B4-BE49-F238E27FC236}">
                <a16:creationId xmlns:a16="http://schemas.microsoft.com/office/drawing/2014/main" id="{4DB5F3AB-4229-4F63-9DF0-2A71F1095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 y="665856"/>
            <a:ext cx="5639749" cy="417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Have A Great Week!</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196206" y="988072"/>
            <a:ext cx="6318955" cy="1446550"/>
          </a:xfrm>
          <a:prstGeom prst="rect">
            <a:avLst/>
          </a:prstGeom>
          <a:noFill/>
        </p:spPr>
        <p:txBody>
          <a:bodyPr wrap="square">
            <a:spAutoFit/>
          </a:bodyPr>
          <a:lstStyle/>
          <a:p>
            <a:pPr algn="ctr"/>
            <a:r>
              <a:rPr lang="en-GB" sz="4400" dirty="0">
                <a:solidFill>
                  <a:srgbClr val="FFC000"/>
                </a:solidFill>
                <a:latin typeface="Century Gothic" panose="020B0502020202020204" pitchFamily="34" charset="0"/>
              </a:rPr>
              <a:t>Next Week’s Reading: </a:t>
            </a:r>
            <a:r>
              <a:rPr lang="en-GB" sz="4400" dirty="0">
                <a:solidFill>
                  <a:schemeClr val="bg1"/>
                </a:solidFill>
                <a:latin typeface="Century Gothic" panose="020B0502020202020204" pitchFamily="34" charset="0"/>
              </a:rPr>
              <a:t>Leviticus 13:1-2, 44-46</a:t>
            </a:r>
            <a:endParaRPr lang="en-GB" sz="4800" dirty="0">
              <a:solidFill>
                <a:schemeClr val="bg1"/>
              </a:solidFill>
            </a:endParaRPr>
          </a:p>
        </p:txBody>
      </p:sp>
    </p:spTree>
    <p:extLst>
      <p:ext uri="{BB962C8B-B14F-4D97-AF65-F5344CB8AC3E}">
        <p14:creationId xmlns:p14="http://schemas.microsoft.com/office/powerpoint/2010/main" val="189776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873598" y="297111"/>
            <a:ext cx="4859438"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Christians believe The Bible is the word of God.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however is not just one book, but an entire library, with stories, songs, poetry, letters and history.</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has two sections - the Old Testament and the New Testament. </a:t>
            </a:r>
          </a:p>
          <a:p>
            <a:endParaRPr lang="en-GB" dirty="0">
              <a:solidFill>
                <a:schemeClr val="bg1"/>
              </a:solidFill>
            </a:endParaRP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7CA7CAB1-A038-45E4-8F92-2C267DD97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67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702805" y="235555"/>
            <a:ext cx="5195028" cy="5078313"/>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is the original Hebrew Bible, the sacred scriptures of the Jewish faith, written at different times between about 1200 BC (Before Christ) and 165 BC. </a:t>
            </a:r>
          </a:p>
          <a:p>
            <a:pPr algn="ctr"/>
            <a:r>
              <a:rPr lang="en-GB" sz="2400" dirty="0">
                <a:solidFill>
                  <a:schemeClr val="bg1"/>
                </a:solidFill>
                <a:latin typeface="Century Gothic" panose="020B0502020202020204" pitchFamily="34" charset="0"/>
              </a:rPr>
              <a:t>The New Testament books were written by Christians in the first century AD (Anno Domini) and it contains accounts of Jesus’ life, death and resurrection. </a:t>
            </a: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7CA7CAB1-A038-45E4-8F92-2C267DD97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95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202567"/>
            <a:ext cx="5667333" cy="5416868"/>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Old Testament?</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has 46 books and was written over a long period of time.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It can be arranged into four sections: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Pentateuch (Law)</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Historical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Wisdom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Prophets</a:t>
            </a:r>
          </a:p>
          <a:p>
            <a:endParaRPr lang="en-GB"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B696FEC-439E-4C6F-B548-185051FFE5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66826" y="393545"/>
            <a:ext cx="6012404" cy="4647426"/>
          </a:xfrm>
          <a:prstGeom prst="rect">
            <a:avLst/>
          </a:prstGeom>
        </p:spPr>
        <p:txBody>
          <a:bodyPr wrap="square">
            <a:spAutoFit/>
          </a:bodyPr>
          <a:lstStyle/>
          <a:p>
            <a:pPr marL="514350" indent="-514350" algn="ctr">
              <a:buAutoNum type="arabicPeriod"/>
            </a:pPr>
            <a:r>
              <a:rPr lang="en-GB" sz="3200" dirty="0">
                <a:solidFill>
                  <a:srgbClr val="FFC000"/>
                </a:solidFill>
                <a:latin typeface="Century Gothic" panose="020B0502020202020204" pitchFamily="34" charset="0"/>
              </a:rPr>
              <a:t>The Pentateuch (5 Books) </a:t>
            </a:r>
          </a:p>
          <a:p>
            <a:pPr marL="514350" indent="-514350" algn="ctr">
              <a:buAutoNum type="arabicPeriod"/>
            </a:pPr>
            <a:endParaRPr lang="en-GB" sz="1200" dirty="0">
              <a:solidFill>
                <a:srgbClr val="FFC000"/>
              </a:solidFill>
              <a:latin typeface="Century Gothic" panose="020B0502020202020204" pitchFamily="34" charset="0"/>
            </a:endParaRPr>
          </a:p>
          <a:p>
            <a:pPr algn="ctr"/>
            <a:r>
              <a:rPr lang="en-GB" sz="2000" dirty="0">
                <a:solidFill>
                  <a:schemeClr val="bg1"/>
                </a:solidFill>
                <a:latin typeface="Century Gothic" panose="020B0502020202020204" pitchFamily="34" charset="0"/>
              </a:rPr>
              <a:t>The first five books, Genesis to Deuteronomy, are not ‘law books' in a modern sense: Genesis is a book of stories, with nothing remotely like rules and regulations, and though the other four do contain community laws they also have many narratives. The Hebrew word for Law ('Torah') means 'guidance' or 'instruction', and that could include stories offering everyday examples of how people were meant to live as well as legal requirements. These books were later called the 'Pentateuch', and tradition written by Moses. </a:t>
            </a:r>
          </a:p>
          <a:p>
            <a:pPr marL="514350" indent="-514350" algn="ctr">
              <a:buAutoNum type="arabicPeriod"/>
            </a:pPr>
            <a:endParaRPr lang="en-GB" sz="1200" dirty="0">
              <a:solidFill>
                <a:srgbClr val="FFC000"/>
              </a:solidFill>
              <a:latin typeface="Century Gothic" panose="020B0502020202020204" pitchFamily="34" charset="0"/>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B696FEC-439E-4C6F-B548-185051FFE5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91994" y="637400"/>
            <a:ext cx="6361592" cy="4647426"/>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2. Historical Books</a:t>
            </a:r>
          </a:p>
          <a:p>
            <a:pPr algn="ctr"/>
            <a:endParaRPr lang="en-GB" sz="1200" dirty="0">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16 ‘Historical Books’ and whilst they are history books, they not only record information, they try to interpret it.</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These books try to help people understand the information in these books in relation to other events in the history of Israel, and of the wider world of their day.</a:t>
            </a:r>
          </a:p>
          <a:p>
            <a:endParaRPr lang="en-GB" b="1" dirty="0"/>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264123"/>
            <a:ext cx="5856639"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3. The Wisdom Books</a:t>
            </a:r>
          </a:p>
          <a:p>
            <a:pPr algn="ctr"/>
            <a:endParaRPr lang="en-GB" sz="12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7 books of wisdom, and these include: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Job (a drama that explores the nature of suffering)</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Psalms (songs, prayers and liturgies for worship)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Proverbs (sayings of wisdom)</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Song of Songs (love poems)</a:t>
            </a:r>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6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178922" y="311661"/>
            <a:ext cx="6187736" cy="4370427"/>
          </a:xfrm>
          <a:prstGeom prst="rect">
            <a:avLst/>
          </a:prstGeom>
        </p:spPr>
        <p:txBody>
          <a:bodyPr wrap="square">
            <a:spAutoFit/>
          </a:bodyPr>
          <a:lstStyle/>
          <a:p>
            <a:pPr marL="285750" indent="-285750" algn="just">
              <a:buFontTx/>
              <a:buChar char="-"/>
            </a:pPr>
            <a:endParaRPr lang="en-GB" b="1" dirty="0">
              <a:solidFill>
                <a:schemeClr val="bg1"/>
              </a:solidFill>
            </a:endParaRPr>
          </a:p>
          <a:p>
            <a:pPr algn="ctr"/>
            <a:r>
              <a:rPr lang="en-GB" sz="3200" dirty="0">
                <a:solidFill>
                  <a:srgbClr val="FFC000"/>
                </a:solidFill>
                <a:latin typeface="Century Gothic" panose="020B0502020202020204" pitchFamily="34" charset="0"/>
              </a:rPr>
              <a:t>4. The Prophets</a:t>
            </a:r>
          </a:p>
          <a:p>
            <a:pPr algn="ctr"/>
            <a:endParaRPr lang="en-GB" sz="12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This is the largest section of The Old Testament with 18 books.</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It contains stories of religious and political activists (prophets) who served as the spiritual conscience of the nation throughout its history, reminding people of the values and practices that would reflect the character of God.</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9999"/>
                </a:solidFill>
                <a:effectLst/>
                <a:uLnTx/>
                <a:uFillTx/>
                <a:latin typeface="Century Gothic" panose="020B0502020202020204" pitchFamily="34" charset="0"/>
              </a:rPr>
              <a:t> </a:t>
            </a:r>
            <a:r>
              <a:rPr lang="en-GB" sz="7200" dirty="0">
                <a:solidFill>
                  <a:srgbClr val="FF0000"/>
                </a:solidFill>
                <a:latin typeface="Century Gothic" panose="020B0502020202020204" pitchFamily="34" charset="0"/>
              </a:rPr>
              <a:t>Gather</a:t>
            </a:r>
          </a:p>
        </p:txBody>
      </p:sp>
      <p:sp>
        <p:nvSpPr>
          <p:cNvPr id="5" name="TextBox 4">
            <a:extLst>
              <a:ext uri="{FF2B5EF4-FFF2-40B4-BE49-F238E27FC236}">
                <a16:creationId xmlns:a16="http://schemas.microsoft.com/office/drawing/2014/main" id="{A4F808CB-34F9-4B84-B00B-4EFD4150A6F3}"/>
              </a:ext>
            </a:extLst>
          </p:cNvPr>
          <p:cNvSpPr txBox="1"/>
          <p:nvPr/>
        </p:nvSpPr>
        <p:spPr>
          <a:xfrm>
            <a:off x="6096000" y="222503"/>
            <a:ext cx="6012404" cy="5139869"/>
          </a:xfrm>
          <a:prstGeom prst="rect">
            <a:avLst/>
          </a:prstGeom>
          <a:noFill/>
        </p:spPr>
        <p:txBody>
          <a:bodyPr wrap="square" rtlCol="0">
            <a:spAutoFit/>
          </a:bodyPr>
          <a:lstStyle/>
          <a:p>
            <a:pPr algn="ctr"/>
            <a:r>
              <a:rPr lang="en-GB" sz="3200" dirty="0">
                <a:solidFill>
                  <a:schemeClr val="bg1"/>
                </a:solidFill>
                <a:latin typeface="Century Gothic" panose="020B0502020202020204" pitchFamily="34" charset="0"/>
              </a:rPr>
              <a:t>Lord, </a:t>
            </a:r>
          </a:p>
          <a:p>
            <a:pPr algn="ctr"/>
            <a:r>
              <a:rPr lang="en-GB" sz="3200" dirty="0">
                <a:solidFill>
                  <a:schemeClr val="bg1"/>
                </a:solidFill>
                <a:latin typeface="Century Gothic" panose="020B0502020202020204" pitchFamily="34" charset="0"/>
              </a:rPr>
              <a:t>Give us wisdom as we prepare to read your word, </a:t>
            </a:r>
          </a:p>
          <a:p>
            <a:pPr algn="ctr"/>
            <a:r>
              <a:rPr lang="en-GB" sz="3200" dirty="0">
                <a:solidFill>
                  <a:schemeClr val="bg1"/>
                </a:solidFill>
                <a:latin typeface="Century Gothic" panose="020B0502020202020204" pitchFamily="34" charset="0"/>
              </a:rPr>
              <a:t>clarity for when we read, and understanding whilst we reflect on their meaning.</a:t>
            </a:r>
          </a:p>
          <a:p>
            <a:pPr algn="ctr"/>
            <a:r>
              <a:rPr lang="en-GB" sz="3200" dirty="0">
                <a:solidFill>
                  <a:schemeClr val="bg1"/>
                </a:solidFill>
                <a:latin typeface="Century Gothic" panose="020B0502020202020204" pitchFamily="34" charset="0"/>
              </a:rPr>
              <a:t>May your words change our actions and draw us closer to you. </a:t>
            </a:r>
          </a:p>
          <a:p>
            <a:pPr algn="ctr"/>
            <a:r>
              <a:rPr lang="en-GB" sz="4000" dirty="0">
                <a:solidFill>
                  <a:srgbClr val="FFC000"/>
                </a:solidFill>
                <a:latin typeface="Century Gothic" panose="020B0502020202020204" pitchFamily="34" charset="0"/>
              </a:rPr>
              <a:t>Amen</a:t>
            </a:r>
          </a:p>
        </p:txBody>
      </p:sp>
      <p:pic>
        <p:nvPicPr>
          <p:cNvPr id="2" name="Picture 1">
            <a:extLst>
              <a:ext uri="{FF2B5EF4-FFF2-40B4-BE49-F238E27FC236}">
                <a16:creationId xmlns:a16="http://schemas.microsoft.com/office/drawing/2014/main" id="{2B5E5261-9099-401B-A0A4-3026E0EF3A28}"/>
              </a:ext>
            </a:extLst>
          </p:cNvPr>
          <p:cNvPicPr>
            <a:picLocks noChangeAspect="1"/>
          </p:cNvPicPr>
          <p:nvPr/>
        </p:nvPicPr>
        <p:blipFill rotWithShape="1">
          <a:blip r:embed="rId3"/>
          <a:srcRect t="30471" b="-2026"/>
          <a:stretch/>
        </p:blipFill>
        <p:spPr>
          <a:xfrm>
            <a:off x="0" y="0"/>
            <a:ext cx="5900436" cy="5733057"/>
          </a:xfrm>
          <a:prstGeom prst="rect">
            <a:avLst/>
          </a:prstGeom>
        </p:spPr>
      </p:pic>
      <p:pic>
        <p:nvPicPr>
          <p:cNvPr id="9" name="Picture 2">
            <a:extLst>
              <a:ext uri="{FF2B5EF4-FFF2-40B4-BE49-F238E27FC236}">
                <a16:creationId xmlns:a16="http://schemas.microsoft.com/office/drawing/2014/main" id="{26D87CAA-F6EB-4C8B-AD09-FBF0A55B1BC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01B81353-5A8B-4850-B34B-FC0FE6BFD0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8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0E2DBAC3BBCD4886B93CA46D622786" ma:contentTypeVersion="13" ma:contentTypeDescription="Create a new document." ma:contentTypeScope="" ma:versionID="dce3ab0dd4ac17d09762c2af787f85e1">
  <xsd:schema xmlns:xsd="http://www.w3.org/2001/XMLSchema" xmlns:xs="http://www.w3.org/2001/XMLSchema" xmlns:p="http://schemas.microsoft.com/office/2006/metadata/properties" xmlns:ns3="4171cb28-dffd-44aa-bbb1-161edbd2bab5" xmlns:ns4="f41c89e5-51a6-4669-8c8d-c9c4d4e04011" targetNamespace="http://schemas.microsoft.com/office/2006/metadata/properties" ma:root="true" ma:fieldsID="936d906de545c96e28cd943302bb6050" ns3:_="" ns4:_="">
    <xsd:import namespace="4171cb28-dffd-44aa-bbb1-161edbd2bab5"/>
    <xsd:import namespace="f41c89e5-51a6-4669-8c8d-c9c4d4e0401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1cb28-dffd-44aa-bbb1-161edbd2ba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c89e5-51a6-4669-8c8d-c9c4d4e0401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215A1-ECF6-4231-BCF4-95A0E76E6067}">
  <ds:schemaRefs>
    <ds:schemaRef ds:uri="http://purl.org/dc/terms/"/>
    <ds:schemaRef ds:uri="4171cb28-dffd-44aa-bbb1-161edbd2bab5"/>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41c89e5-51a6-4669-8c8d-c9c4d4e04011"/>
    <ds:schemaRef ds:uri="http://www.w3.org/XML/1998/namespace"/>
  </ds:schemaRefs>
</ds:datastoreItem>
</file>

<file path=customXml/itemProps2.xml><?xml version="1.0" encoding="utf-8"?>
<ds:datastoreItem xmlns:ds="http://schemas.openxmlformats.org/officeDocument/2006/customXml" ds:itemID="{DAC34B94-8B12-41EB-B188-9EAF2F6C1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1cb28-dffd-44aa-bbb1-161edbd2bab5"/>
    <ds:schemaRef ds:uri="f41c89e5-51a6-4669-8c8d-c9c4d4e04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5FABF-8128-4D18-95C9-3326903B4B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5151</TotalTime>
  <Words>1070</Words>
  <Application>Microsoft Office PowerPoint</Application>
  <PresentationFormat>Widescreen</PresentationFormat>
  <Paragraphs>124</Paragraphs>
  <Slides>19</Slides>
  <Notes>18</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Claire O'Neill</cp:lastModifiedBy>
  <cp:revision>171</cp:revision>
  <dcterms:created xsi:type="dcterms:W3CDTF">2020-10-07T15:56:12Z</dcterms:created>
  <dcterms:modified xsi:type="dcterms:W3CDTF">2021-02-02T11:08:31Z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0x010100120E2DBAC3BBCD4886B93CA46D622786</vt:lpwstr>
  </property>
</Properties>
</file>