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81" r:id="rId5"/>
    <p:sldId id="311" r:id="rId6"/>
    <p:sldId id="326" r:id="rId7"/>
    <p:sldId id="325" r:id="rId8"/>
    <p:sldId id="327" r:id="rId9"/>
    <p:sldId id="324" r:id="rId10"/>
    <p:sldId id="328" r:id="rId11"/>
    <p:sldId id="329" r:id="rId12"/>
    <p:sldId id="294" r:id="rId13"/>
    <p:sldId id="331" r:id="rId14"/>
    <p:sldId id="304" r:id="rId15"/>
    <p:sldId id="333" r:id="rId16"/>
    <p:sldId id="336" r:id="rId17"/>
    <p:sldId id="332" r:id="rId18"/>
    <p:sldId id="335" r:id="rId19"/>
    <p:sldId id="337" r:id="rId20"/>
    <p:sldId id="315" r:id="rId21"/>
    <p:sldId id="283" r:id="rId22"/>
    <p:sldId id="272" r:id="rId23"/>
    <p:sldId id="291" r:id="rId24"/>
    <p:sldId id="33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D62AC6"/>
    <a:srgbClr val="009999"/>
    <a:srgbClr val="008080"/>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85614" autoAdjust="0"/>
  </p:normalViewPr>
  <p:slideViewPr>
    <p:cSldViewPr snapToGrid="0">
      <p:cViewPr varScale="1">
        <p:scale>
          <a:sx n="73" d="100"/>
          <a:sy n="73" d="100"/>
        </p:scale>
        <p:origin x="588" y="54"/>
      </p:cViewPr>
      <p:guideLst/>
    </p:cSldViewPr>
  </p:slideViewPr>
  <p:notesTextViewPr>
    <p:cViewPr>
      <p:scale>
        <a:sx n="1" d="1"/>
        <a:sy n="1" d="1"/>
      </p:scale>
      <p:origin x="0" y="0"/>
    </p:cViewPr>
  </p:notesTextViewPr>
  <p:sorterViewPr>
    <p:cViewPr>
      <p:scale>
        <a:sx n="100" d="100"/>
        <a:sy n="100" d="100"/>
      </p:scale>
      <p:origin x="0" y="-495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C5341-88A6-41FA-9E69-3A1D904544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DE86BEC-3B99-4129-A2A1-098BC76761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0C4422-E792-4397-A57B-E4ACE3062BD7}" type="datetimeFigureOut">
              <a:rPr lang="en-GB" smtClean="0"/>
              <a:t>04/03/2021</a:t>
            </a:fld>
            <a:endParaRPr lang="en-GB"/>
          </a:p>
        </p:txBody>
      </p:sp>
      <p:sp>
        <p:nvSpPr>
          <p:cNvPr id="4" name="Footer Placeholder 3">
            <a:extLst>
              <a:ext uri="{FF2B5EF4-FFF2-40B4-BE49-F238E27FC236}">
                <a16:creationId xmlns:a16="http://schemas.microsoft.com/office/drawing/2014/main" id="{3580A343-6528-4DCB-A98B-579426E98A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38DC55B-B57A-482F-8A50-9C1ACB71DB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BCB85-A944-48D2-B3CD-AD0AD8892B0C}" type="slidenum">
              <a:rPr lang="en-GB" smtClean="0"/>
              <a:t>‹#›</a:t>
            </a:fld>
            <a:endParaRPr lang="en-GB"/>
          </a:p>
        </p:txBody>
      </p:sp>
    </p:spTree>
    <p:extLst>
      <p:ext uri="{BB962C8B-B14F-4D97-AF65-F5344CB8AC3E}">
        <p14:creationId xmlns:p14="http://schemas.microsoft.com/office/powerpoint/2010/main" val="70399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DC099-B853-45FC-978E-590DEFDA1CAF}" type="datetimeFigureOut">
              <a:rPr lang="en-GB" smtClean="0"/>
              <a:t>04/03/2021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a:t>
            </a:fld>
            <a:endParaRPr lang="en-GB"/>
          </a:p>
        </p:txBody>
      </p:sp>
    </p:spTree>
    <p:extLst>
      <p:ext uri="{BB962C8B-B14F-4D97-AF65-F5344CB8AC3E}">
        <p14:creationId xmlns:p14="http://schemas.microsoft.com/office/powerpoint/2010/main" val="119415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10</a:t>
            </a:fld>
            <a:endParaRPr lang="en-GB"/>
          </a:p>
        </p:txBody>
      </p:sp>
    </p:spTree>
    <p:extLst>
      <p:ext uri="{BB962C8B-B14F-4D97-AF65-F5344CB8AC3E}">
        <p14:creationId xmlns:p14="http://schemas.microsoft.com/office/powerpoint/2010/main" val="13518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11</a:t>
            </a:fld>
            <a:endParaRPr lang="en-GB"/>
          </a:p>
        </p:txBody>
      </p:sp>
    </p:spTree>
    <p:extLst>
      <p:ext uri="{BB962C8B-B14F-4D97-AF65-F5344CB8AC3E}">
        <p14:creationId xmlns:p14="http://schemas.microsoft.com/office/powerpoint/2010/main" val="1395429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12</a:t>
            </a:fld>
            <a:endParaRPr lang="en-GB"/>
          </a:p>
        </p:txBody>
      </p:sp>
    </p:spTree>
    <p:extLst>
      <p:ext uri="{BB962C8B-B14F-4D97-AF65-F5344CB8AC3E}">
        <p14:creationId xmlns:p14="http://schemas.microsoft.com/office/powerpoint/2010/main" val="3660928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13</a:t>
            </a:fld>
            <a:endParaRPr lang="en-GB"/>
          </a:p>
        </p:txBody>
      </p:sp>
    </p:spTree>
    <p:extLst>
      <p:ext uri="{BB962C8B-B14F-4D97-AF65-F5344CB8AC3E}">
        <p14:creationId xmlns:p14="http://schemas.microsoft.com/office/powerpoint/2010/main" val="284004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14</a:t>
            </a:fld>
            <a:endParaRPr lang="en-GB"/>
          </a:p>
        </p:txBody>
      </p:sp>
    </p:spTree>
    <p:extLst>
      <p:ext uri="{BB962C8B-B14F-4D97-AF65-F5344CB8AC3E}">
        <p14:creationId xmlns:p14="http://schemas.microsoft.com/office/powerpoint/2010/main" val="159135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15</a:t>
            </a:fld>
            <a:endParaRPr lang="en-GB"/>
          </a:p>
        </p:txBody>
      </p:sp>
    </p:spTree>
    <p:extLst>
      <p:ext uri="{BB962C8B-B14F-4D97-AF65-F5344CB8AC3E}">
        <p14:creationId xmlns:p14="http://schemas.microsoft.com/office/powerpoint/2010/main" val="2974199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16</a:t>
            </a:fld>
            <a:endParaRPr lang="en-GB"/>
          </a:p>
        </p:txBody>
      </p:sp>
    </p:spTree>
    <p:extLst>
      <p:ext uri="{BB962C8B-B14F-4D97-AF65-F5344CB8AC3E}">
        <p14:creationId xmlns:p14="http://schemas.microsoft.com/office/powerpoint/2010/main" val="1861773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17</a:t>
            </a:fld>
            <a:endParaRPr lang="en-GB"/>
          </a:p>
        </p:txBody>
      </p:sp>
    </p:spTree>
    <p:extLst>
      <p:ext uri="{BB962C8B-B14F-4D97-AF65-F5344CB8AC3E}">
        <p14:creationId xmlns:p14="http://schemas.microsoft.com/office/powerpoint/2010/main" val="1027996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19</a:t>
            </a:fld>
            <a:endParaRPr lang="en-GB"/>
          </a:p>
        </p:txBody>
      </p:sp>
    </p:spTree>
    <p:extLst>
      <p:ext uri="{BB962C8B-B14F-4D97-AF65-F5344CB8AC3E}">
        <p14:creationId xmlns:p14="http://schemas.microsoft.com/office/powerpoint/2010/main" val="266540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20</a:t>
            </a:fld>
            <a:endParaRPr lang="en-GB"/>
          </a:p>
        </p:txBody>
      </p:sp>
    </p:spTree>
    <p:extLst>
      <p:ext uri="{BB962C8B-B14F-4D97-AF65-F5344CB8AC3E}">
        <p14:creationId xmlns:p14="http://schemas.microsoft.com/office/powerpoint/2010/main" val="34709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1124260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21</a:t>
            </a:fld>
            <a:endParaRPr lang="en-GB"/>
          </a:p>
        </p:txBody>
      </p:sp>
    </p:spTree>
    <p:extLst>
      <p:ext uri="{BB962C8B-B14F-4D97-AF65-F5344CB8AC3E}">
        <p14:creationId xmlns:p14="http://schemas.microsoft.com/office/powerpoint/2010/main" val="2276474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238810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198643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168148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248518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300382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79502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640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04/03/2021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04/03/2021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04/03/2021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04/03/2021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jH_aojNJM3E?feature=oembed" TargetMode="Externa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af51dd98-adab-4c43-ba03-c87e019551a5.filesusr.com/ugd/ebdd71_9eeaaa25199e4072a3bf0339773130ca.pdf"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6.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anksgiving, Psalm, 118, Bible, Christian, Holy, Faith">
            <a:extLst>
              <a:ext uri="{FF2B5EF4-FFF2-40B4-BE49-F238E27FC236}">
                <a16:creationId xmlns:a16="http://schemas.microsoft.com/office/drawing/2014/main" id="{7CC4E873-CF89-49B7-8959-686BB95E1A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75" b="1402"/>
          <a:stretch/>
        </p:blipFill>
        <p:spPr bwMode="auto">
          <a:xfrm>
            <a:off x="0" y="-12077"/>
            <a:ext cx="12192000" cy="68700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56783" y="5722975"/>
            <a:ext cx="11911243" cy="1015663"/>
          </a:xfrm>
          <a:prstGeom prst="rect">
            <a:avLst/>
          </a:prstGeom>
          <a:noFill/>
        </p:spPr>
        <p:txBody>
          <a:bodyPr wrap="square" rtlCol="0">
            <a:spAutoFit/>
          </a:bodyPr>
          <a:lstStyle/>
          <a:p>
            <a:pPr algn="ctr"/>
            <a:r>
              <a:rPr lang="en-GB" sz="6000" dirty="0">
                <a:solidFill>
                  <a:srgbClr val="7030A0"/>
                </a:solidFill>
                <a:latin typeface="Century Gothic" panose="020B0502020202020204" pitchFamily="34" charset="0"/>
              </a:rPr>
              <a:t>Old Testament Reflection</a:t>
            </a:r>
          </a:p>
        </p:txBody>
      </p:sp>
      <p:pic>
        <p:nvPicPr>
          <p:cNvPr id="1030" name="Picture 6" descr="The God who Speaks green logo medium - Missio">
            <a:extLst>
              <a:ext uri="{FF2B5EF4-FFF2-40B4-BE49-F238E27FC236}">
                <a16:creationId xmlns:a16="http://schemas.microsoft.com/office/drawing/2014/main" id="{AD40F2D1-C2DF-4A0E-AAE0-AA31975CA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00" y="252433"/>
            <a:ext cx="3004556" cy="39059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93AFDBD5-E99B-49A4-84EF-A3F4E2254E8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783" y="5603615"/>
            <a:ext cx="878882" cy="128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6CF8BA0-887A-4A59-8019-82371669968A}"/>
              </a:ext>
            </a:extLst>
          </p:cNvPr>
          <p:cNvSpPr txBox="1"/>
          <p:nvPr/>
        </p:nvSpPr>
        <p:spPr>
          <a:xfrm>
            <a:off x="3196206" y="988072"/>
            <a:ext cx="7051975" cy="1846659"/>
          </a:xfrm>
          <a:prstGeom prst="rect">
            <a:avLst/>
          </a:prstGeom>
          <a:noFill/>
        </p:spPr>
        <p:txBody>
          <a:bodyPr wrap="square">
            <a:spAutoFit/>
          </a:bodyPr>
          <a:lstStyle/>
          <a:p>
            <a:pPr algn="ctr"/>
            <a:r>
              <a:rPr lang="en-GB" sz="4800" dirty="0">
                <a:solidFill>
                  <a:srgbClr val="FFC000"/>
                </a:solidFill>
                <a:latin typeface="Century Gothic" panose="020B0502020202020204" pitchFamily="34" charset="0"/>
              </a:rPr>
              <a:t>This Week’s Reading:</a:t>
            </a:r>
          </a:p>
          <a:p>
            <a:pPr algn="ctr"/>
            <a:r>
              <a:rPr lang="en-GB" sz="6600" dirty="0">
                <a:solidFill>
                  <a:schemeClr val="bg1"/>
                </a:solidFill>
                <a:latin typeface="Century Gothic" panose="020B0502020202020204" pitchFamily="34" charset="0"/>
              </a:rPr>
              <a:t>Exodus 20:1-17</a:t>
            </a:r>
          </a:p>
        </p:txBody>
      </p:sp>
      <p:pic>
        <p:nvPicPr>
          <p:cNvPr id="2" name="Picture 4" descr="Image result for the god who speaks purple logo">
            <a:extLst>
              <a:ext uri="{FF2B5EF4-FFF2-40B4-BE49-F238E27FC236}">
                <a16:creationId xmlns:a16="http://schemas.microsoft.com/office/drawing/2014/main" id="{AA4BFA88-5572-4CC1-87AB-672622DC3F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2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anksgiving, Psalm, 118, Bible, Christian, Holy, Faith">
            <a:extLst>
              <a:ext uri="{FF2B5EF4-FFF2-40B4-BE49-F238E27FC236}">
                <a16:creationId xmlns:a16="http://schemas.microsoft.com/office/drawing/2014/main" id="{7CC4E873-CF89-49B7-8959-686BB95E1A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75" b="1402"/>
          <a:stretch/>
        </p:blipFill>
        <p:spPr bwMode="auto">
          <a:xfrm>
            <a:off x="0" y="-12077"/>
            <a:ext cx="12192000" cy="68700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56783" y="5722975"/>
            <a:ext cx="11911243" cy="1015663"/>
          </a:xfrm>
          <a:prstGeom prst="rect">
            <a:avLst/>
          </a:prstGeom>
          <a:noFill/>
        </p:spPr>
        <p:txBody>
          <a:bodyPr wrap="square" rtlCol="0">
            <a:spAutoFit/>
          </a:bodyPr>
          <a:lstStyle/>
          <a:p>
            <a:pPr algn="ctr"/>
            <a:r>
              <a:rPr lang="en-GB" sz="6000" dirty="0">
                <a:solidFill>
                  <a:srgbClr val="7030A0"/>
                </a:solidFill>
                <a:latin typeface="Century Gothic" panose="020B0502020202020204" pitchFamily="34" charset="0"/>
              </a:rPr>
              <a:t>This Week’s Reading</a:t>
            </a:r>
          </a:p>
        </p:txBody>
      </p:sp>
      <p:pic>
        <p:nvPicPr>
          <p:cNvPr id="1030" name="Picture 6" descr="The God who Speaks green logo medium - Missio">
            <a:extLst>
              <a:ext uri="{FF2B5EF4-FFF2-40B4-BE49-F238E27FC236}">
                <a16:creationId xmlns:a16="http://schemas.microsoft.com/office/drawing/2014/main" id="{AD40F2D1-C2DF-4A0E-AAE0-AA31975CA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00" y="252433"/>
            <a:ext cx="3004556" cy="39059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93AFDBD5-E99B-49A4-84EF-A3F4E2254E8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783" y="5603615"/>
            <a:ext cx="878882" cy="128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6CF8BA0-887A-4A59-8019-82371669968A}"/>
              </a:ext>
            </a:extLst>
          </p:cNvPr>
          <p:cNvSpPr txBox="1"/>
          <p:nvPr/>
        </p:nvSpPr>
        <p:spPr>
          <a:xfrm>
            <a:off x="3349256" y="1462959"/>
            <a:ext cx="7531968" cy="1323439"/>
          </a:xfrm>
          <a:prstGeom prst="rect">
            <a:avLst/>
          </a:prstGeom>
          <a:noFill/>
        </p:spPr>
        <p:txBody>
          <a:bodyPr wrap="square">
            <a:spAutoFit/>
          </a:bodyPr>
          <a:lstStyle/>
          <a:p>
            <a:pPr algn="ctr"/>
            <a:r>
              <a:rPr lang="en-GB" sz="8000" dirty="0">
                <a:solidFill>
                  <a:srgbClr val="FFC000"/>
                </a:solidFill>
                <a:latin typeface="Century Gothic" panose="020B0502020202020204" pitchFamily="34" charset="0"/>
              </a:rPr>
              <a:t>Exodus 20:1-17</a:t>
            </a:r>
            <a:endParaRPr lang="en-GB" sz="6600" dirty="0">
              <a:solidFill>
                <a:srgbClr val="FFC000"/>
              </a:solidFill>
            </a:endParaRPr>
          </a:p>
        </p:txBody>
      </p:sp>
      <p:pic>
        <p:nvPicPr>
          <p:cNvPr id="10" name="Picture 4" descr="Image result for the god who speaks purple logo">
            <a:extLst>
              <a:ext uri="{FF2B5EF4-FFF2-40B4-BE49-F238E27FC236}">
                <a16:creationId xmlns:a16="http://schemas.microsoft.com/office/drawing/2014/main" id="{AF6D1662-ECFA-45E7-8056-A585E89CAE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4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7030A0"/>
                </a:solidFill>
                <a:latin typeface="Century Gothic" panose="020B0502020202020204" pitchFamily="34" charset="0"/>
              </a:rPr>
              <a:t>The Book of Exodus</a:t>
            </a:r>
            <a:endParaRPr lang="en-GB" sz="6000" dirty="0">
              <a:solidFill>
                <a:srgbClr val="7030A0"/>
              </a:solidFill>
              <a:latin typeface="Century Gothic" panose="020B0502020202020204" pitchFamily="34" charset="0"/>
            </a:endParaRP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pic>
        <p:nvPicPr>
          <p:cNvPr id="8" name="Picture 2">
            <a:extLst>
              <a:ext uri="{FF2B5EF4-FFF2-40B4-BE49-F238E27FC236}">
                <a16:creationId xmlns:a16="http://schemas.microsoft.com/office/drawing/2014/main" id="{2C06BB41-7C8D-4868-99D5-C5CC2DD9547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96E8C50-3864-4B63-92DC-2E3846E80E11}"/>
              </a:ext>
            </a:extLst>
          </p:cNvPr>
          <p:cNvSpPr txBox="1"/>
          <p:nvPr/>
        </p:nvSpPr>
        <p:spPr>
          <a:xfrm>
            <a:off x="191622" y="185726"/>
            <a:ext cx="6175972" cy="830997"/>
          </a:xfrm>
          <a:prstGeom prst="rect">
            <a:avLst/>
          </a:prstGeom>
          <a:noFill/>
        </p:spPr>
        <p:txBody>
          <a:bodyPr wrap="square">
            <a:spAutoFit/>
          </a:bodyPr>
          <a:lstStyle/>
          <a:p>
            <a:pPr algn="ctr"/>
            <a:r>
              <a:rPr lang="en-GB" sz="2400" dirty="0">
                <a:latin typeface="Century Gothic" panose="020B0502020202020204" pitchFamily="34" charset="0"/>
              </a:rPr>
              <a:t/>
            </a:r>
            <a:br>
              <a:rPr lang="en-GB" sz="2400" dirty="0">
                <a:latin typeface="Century Gothic" panose="020B0502020202020204" pitchFamily="34" charset="0"/>
              </a:rPr>
            </a:br>
            <a:r>
              <a:rPr lang="en-GB" sz="2400" b="0" i="0" dirty="0">
                <a:solidFill>
                  <a:srgbClr val="000000"/>
                </a:solidFill>
                <a:effectLst/>
                <a:latin typeface="Century Gothic" panose="020B0502020202020204" pitchFamily="34" charset="0"/>
              </a:rPr>
              <a:t>    </a:t>
            </a:r>
            <a:endParaRPr lang="en-GB" sz="2400" dirty="0">
              <a:latin typeface="Century Gothic" panose="020B0502020202020204" pitchFamily="34" charset="0"/>
            </a:endParaRPr>
          </a:p>
        </p:txBody>
      </p:sp>
      <p:sp>
        <p:nvSpPr>
          <p:cNvPr id="11" name="TextBox 10">
            <a:extLst>
              <a:ext uri="{FF2B5EF4-FFF2-40B4-BE49-F238E27FC236}">
                <a16:creationId xmlns:a16="http://schemas.microsoft.com/office/drawing/2014/main" id="{805D9088-0C8C-4D87-A6E4-F4BCE664897D}"/>
              </a:ext>
            </a:extLst>
          </p:cNvPr>
          <p:cNvSpPr txBox="1"/>
          <p:nvPr/>
        </p:nvSpPr>
        <p:spPr>
          <a:xfrm>
            <a:off x="83596" y="151584"/>
            <a:ext cx="7453321" cy="5262979"/>
          </a:xfrm>
          <a:prstGeom prst="rect">
            <a:avLst/>
          </a:prstGeom>
          <a:noFill/>
        </p:spPr>
        <p:txBody>
          <a:bodyPr wrap="square">
            <a:spAutoFit/>
          </a:bodyPr>
          <a:lstStyle/>
          <a:p>
            <a:pPr algn="ctr"/>
            <a:r>
              <a:rPr lang="en-GB" sz="2400" b="0" i="0" dirty="0">
                <a:solidFill>
                  <a:schemeClr val="bg1"/>
                </a:solidFill>
                <a:effectLst/>
                <a:latin typeface="Century Gothic" panose="020B0502020202020204" pitchFamily="34" charset="0"/>
              </a:rPr>
              <a:t>The book of Exodus is the story of God rescuing the children of Israel from Egypt and forging a special relationship with them. Exodus is the second book of the Pentateuch (the five books of Moses), and it’s where we find the stories of the Ten Plagues, the first Passover, the parting of the Red Sea, and the Ten Commandments.</a:t>
            </a:r>
          </a:p>
          <a:p>
            <a:pPr algn="ctr"/>
            <a:endParaRPr lang="en-GB" sz="1200" b="0" i="0" dirty="0">
              <a:solidFill>
                <a:schemeClr val="bg1"/>
              </a:solidFill>
              <a:effectLst/>
              <a:latin typeface="Century Gothic" panose="020B0502020202020204" pitchFamily="34" charset="0"/>
            </a:endParaRPr>
          </a:p>
          <a:p>
            <a:pPr algn="ctr"/>
            <a:r>
              <a:rPr lang="en-GB" sz="2400" b="0" i="0" dirty="0">
                <a:solidFill>
                  <a:schemeClr val="bg1"/>
                </a:solidFill>
                <a:effectLst/>
                <a:latin typeface="Century Gothic" panose="020B0502020202020204" pitchFamily="34" charset="0"/>
              </a:rPr>
              <a:t>The book gets its name from the nation of Israel’s mass emigration from Egypt and follows Israel out of Egypt into the desert.</a:t>
            </a:r>
          </a:p>
          <a:p>
            <a:pPr algn="ctr"/>
            <a:endParaRPr lang="en-GB" sz="1200" b="0" i="0" dirty="0">
              <a:solidFill>
                <a:schemeClr val="bg1"/>
              </a:solidFill>
              <a:effectLst/>
              <a:latin typeface="Century Gothic" panose="020B0502020202020204" pitchFamily="34" charset="0"/>
            </a:endParaRPr>
          </a:p>
          <a:p>
            <a:pPr algn="ctr"/>
            <a:r>
              <a:rPr lang="en-GB" sz="2400" b="0" i="0" dirty="0">
                <a:solidFill>
                  <a:schemeClr val="bg1"/>
                </a:solidFill>
                <a:effectLst/>
                <a:latin typeface="Century Gothic" panose="020B0502020202020204" pitchFamily="34" charset="0"/>
              </a:rPr>
              <a:t>This is the book in which God first lays out his expectations for the people of Israel—we know these expectations as the 10 Commandments. </a:t>
            </a:r>
          </a:p>
        </p:txBody>
      </p:sp>
      <p:pic>
        <p:nvPicPr>
          <p:cNvPr id="1028" name="Picture 4" descr="Jesus, Christ, God, Holy, Spirit, Bible, Gospel, Moses">
            <a:extLst>
              <a:ext uri="{FF2B5EF4-FFF2-40B4-BE49-F238E27FC236}">
                <a16:creationId xmlns:a16="http://schemas.microsoft.com/office/drawing/2014/main" id="{697EA77D-D3BB-422E-96D5-A551C4EF9B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939" r="28870"/>
          <a:stretch/>
        </p:blipFill>
        <p:spPr bwMode="auto">
          <a:xfrm>
            <a:off x="7630632" y="-4574"/>
            <a:ext cx="4561368" cy="55752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the god who speaks purple logo">
            <a:extLst>
              <a:ext uri="{FF2B5EF4-FFF2-40B4-BE49-F238E27FC236}">
                <a16:creationId xmlns:a16="http://schemas.microsoft.com/office/drawing/2014/main" id="{1790C2E5-4BBD-4970-B57B-F88335427B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605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7030A0"/>
                </a:solidFill>
                <a:latin typeface="Century Gothic" panose="020B0502020202020204" pitchFamily="34" charset="0"/>
              </a:rPr>
              <a:t>The Book of Exodus</a:t>
            </a:r>
            <a:endParaRPr lang="en-GB" sz="6000" dirty="0">
              <a:solidFill>
                <a:srgbClr val="7030A0"/>
              </a:solidFill>
              <a:latin typeface="Century Gothic" panose="020B0502020202020204" pitchFamily="34" charset="0"/>
            </a:endParaRP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pic>
        <p:nvPicPr>
          <p:cNvPr id="8" name="Picture 2">
            <a:extLst>
              <a:ext uri="{FF2B5EF4-FFF2-40B4-BE49-F238E27FC236}">
                <a16:creationId xmlns:a16="http://schemas.microsoft.com/office/drawing/2014/main" id="{2C06BB41-7C8D-4868-99D5-C5CC2DD9547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96E8C50-3864-4B63-92DC-2E3846E80E11}"/>
              </a:ext>
            </a:extLst>
          </p:cNvPr>
          <p:cNvSpPr txBox="1"/>
          <p:nvPr/>
        </p:nvSpPr>
        <p:spPr>
          <a:xfrm>
            <a:off x="191622" y="185726"/>
            <a:ext cx="6175972" cy="830997"/>
          </a:xfrm>
          <a:prstGeom prst="rect">
            <a:avLst/>
          </a:prstGeom>
          <a:noFill/>
        </p:spPr>
        <p:txBody>
          <a:bodyPr wrap="square">
            <a:spAutoFit/>
          </a:bodyPr>
          <a:lstStyle/>
          <a:p>
            <a:pPr algn="ctr"/>
            <a:r>
              <a:rPr lang="en-GB" sz="2400" dirty="0">
                <a:latin typeface="Century Gothic" panose="020B0502020202020204" pitchFamily="34" charset="0"/>
              </a:rPr>
              <a:t/>
            </a:r>
            <a:br>
              <a:rPr lang="en-GB" sz="2400" dirty="0">
                <a:latin typeface="Century Gothic" panose="020B0502020202020204" pitchFamily="34" charset="0"/>
              </a:rPr>
            </a:br>
            <a:r>
              <a:rPr lang="en-GB" sz="2400" b="0" i="0" dirty="0">
                <a:solidFill>
                  <a:srgbClr val="000000"/>
                </a:solidFill>
                <a:effectLst/>
                <a:latin typeface="Century Gothic" panose="020B0502020202020204" pitchFamily="34" charset="0"/>
              </a:rPr>
              <a:t>    </a:t>
            </a:r>
            <a:endParaRPr lang="en-GB" sz="2400" dirty="0">
              <a:latin typeface="Century Gothic" panose="020B0502020202020204" pitchFamily="34" charset="0"/>
            </a:endParaRPr>
          </a:p>
        </p:txBody>
      </p:sp>
      <p:pic>
        <p:nvPicPr>
          <p:cNvPr id="4" name="Online Media 3" title="Overview: Exodus 1-18">
            <a:hlinkClick r:id="" action="ppaction://media"/>
            <a:extLst>
              <a:ext uri="{FF2B5EF4-FFF2-40B4-BE49-F238E27FC236}">
                <a16:creationId xmlns:a16="http://schemas.microsoft.com/office/drawing/2014/main" id="{B4DDC3C6-ACE1-4D11-BAA7-6E2CFD0C72B2}"/>
              </a:ext>
            </a:extLst>
          </p:cNvPr>
          <p:cNvPicPr>
            <a:picLocks noRot="1" noChangeAspect="1"/>
          </p:cNvPicPr>
          <p:nvPr>
            <a:videoFile r:link="rId1"/>
          </p:nvPr>
        </p:nvPicPr>
        <p:blipFill>
          <a:blip r:embed="rId6"/>
          <a:stretch>
            <a:fillRect/>
          </a:stretch>
        </p:blipFill>
        <p:spPr>
          <a:xfrm>
            <a:off x="1566101" y="185726"/>
            <a:ext cx="9059798" cy="5118786"/>
          </a:xfrm>
          <a:prstGeom prst="rect">
            <a:avLst/>
          </a:prstGeom>
        </p:spPr>
      </p:pic>
      <p:pic>
        <p:nvPicPr>
          <p:cNvPr id="11" name="Picture 4" descr="Image result for the god who speaks purple logo">
            <a:extLst>
              <a:ext uri="{FF2B5EF4-FFF2-40B4-BE49-F238E27FC236}">
                <a16:creationId xmlns:a16="http://schemas.microsoft.com/office/drawing/2014/main" id="{79BD0E84-4EAA-45F3-835C-CE3ED1727F9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35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602772"/>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7030A0"/>
                </a:solidFill>
                <a:latin typeface="Century Gothic" panose="020B0502020202020204" pitchFamily="34" charset="0"/>
              </a:rPr>
              <a:t>Listen: </a:t>
            </a:r>
            <a:r>
              <a:rPr lang="en-GB" sz="8000" dirty="0" err="1">
                <a:solidFill>
                  <a:srgbClr val="7030A0"/>
                </a:solidFill>
                <a:latin typeface="Century Gothic" panose="020B0502020202020204" pitchFamily="34" charset="0"/>
              </a:rPr>
              <a:t>Exod</a:t>
            </a:r>
            <a:r>
              <a:rPr lang="en-GB" sz="8000" dirty="0">
                <a:solidFill>
                  <a:srgbClr val="7030A0"/>
                </a:solidFill>
                <a:latin typeface="Century Gothic" panose="020B0502020202020204" pitchFamily="34" charset="0"/>
              </a:rPr>
              <a:t> 20:1-17</a:t>
            </a:r>
            <a:endParaRPr lang="en-GB" sz="4400" dirty="0">
              <a:solidFill>
                <a:srgbClr val="7030A0"/>
              </a:solidFill>
              <a:latin typeface="Century Gothic" panose="020B0502020202020204" pitchFamily="34" charset="0"/>
            </a:endParaRP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pic>
        <p:nvPicPr>
          <p:cNvPr id="8" name="Picture 2">
            <a:extLst>
              <a:ext uri="{FF2B5EF4-FFF2-40B4-BE49-F238E27FC236}">
                <a16:creationId xmlns:a16="http://schemas.microsoft.com/office/drawing/2014/main" id="{2C06BB41-7C8D-4868-99D5-C5CC2DD9547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96E8C50-3864-4B63-92DC-2E3846E80E11}"/>
              </a:ext>
            </a:extLst>
          </p:cNvPr>
          <p:cNvSpPr txBox="1"/>
          <p:nvPr/>
        </p:nvSpPr>
        <p:spPr>
          <a:xfrm>
            <a:off x="83596" y="149312"/>
            <a:ext cx="6104553" cy="5386090"/>
          </a:xfrm>
          <a:prstGeom prst="rect">
            <a:avLst/>
          </a:prstGeom>
          <a:noFill/>
        </p:spPr>
        <p:txBody>
          <a:bodyPr wrap="square">
            <a:spAutoFit/>
          </a:bodyPr>
          <a:lstStyle/>
          <a:p>
            <a:pPr algn="ctr"/>
            <a:r>
              <a:rPr lang="en-GB" sz="2800" b="0" i="0" dirty="0">
                <a:solidFill>
                  <a:srgbClr val="FFC000"/>
                </a:solidFill>
                <a:effectLst/>
                <a:latin typeface="Century Gothic" panose="020B0502020202020204" pitchFamily="34" charset="0"/>
              </a:rPr>
              <a:t>The Law was given through Moses.</a:t>
            </a:r>
            <a:endParaRPr lang="en-GB" sz="2400" b="0" i="0" dirty="0">
              <a:solidFill>
                <a:srgbClr val="FFC000"/>
              </a:solidFill>
              <a:effectLst/>
              <a:latin typeface="Century Gothic" panose="020B0502020202020204" pitchFamily="34" charset="0"/>
            </a:endParaRPr>
          </a:p>
          <a:p>
            <a:pPr algn="ctr"/>
            <a:r>
              <a:rPr lang="en-GB" sz="2400" b="0" i="0" dirty="0">
                <a:solidFill>
                  <a:schemeClr val="bg1"/>
                </a:solidFill>
                <a:effectLst/>
                <a:latin typeface="Century Gothic" panose="020B0502020202020204" pitchFamily="34" charset="0"/>
              </a:rPr>
              <a:t>And God spoke all these words:</a:t>
            </a:r>
          </a:p>
          <a:p>
            <a:pPr algn="ctr"/>
            <a:endParaRPr lang="en-GB" sz="1200" b="0" i="0" dirty="0">
              <a:solidFill>
                <a:schemeClr val="bg1"/>
              </a:solidFill>
              <a:effectLst/>
              <a:latin typeface="Century Gothic" panose="020B0502020202020204" pitchFamily="34" charset="0"/>
            </a:endParaRPr>
          </a:p>
          <a:p>
            <a:pPr algn="ctr"/>
            <a:r>
              <a:rPr lang="en-GB" sz="2400" b="0" i="0" dirty="0">
                <a:solidFill>
                  <a:schemeClr val="bg1"/>
                </a:solidFill>
                <a:effectLst/>
                <a:latin typeface="Century Gothic" panose="020B0502020202020204" pitchFamily="34" charset="0"/>
              </a:rPr>
              <a:t>“I am the Lord your God, who brought you out of Egypt, out of the land of slavery.</a:t>
            </a:r>
          </a:p>
          <a:p>
            <a:pPr algn="ctr"/>
            <a:endParaRPr lang="en-GB" sz="1200" b="0" i="0" dirty="0">
              <a:solidFill>
                <a:schemeClr val="bg1"/>
              </a:solidFill>
              <a:effectLst/>
              <a:latin typeface="Century Gothic" panose="020B0502020202020204" pitchFamily="34" charset="0"/>
            </a:endParaRPr>
          </a:p>
          <a:p>
            <a:pPr algn="ctr"/>
            <a:r>
              <a:rPr lang="en-GB" sz="2400" b="0" i="0" dirty="0">
                <a:solidFill>
                  <a:schemeClr val="bg1"/>
                </a:solidFill>
                <a:effectLst/>
                <a:latin typeface="Century Gothic" panose="020B0502020202020204" pitchFamily="34" charset="0"/>
              </a:rPr>
              <a:t> “You shall have no other gods before me.</a:t>
            </a:r>
          </a:p>
          <a:p>
            <a:pPr algn="ctr"/>
            <a:endParaRPr lang="en-GB" sz="1200" b="0" i="0" dirty="0">
              <a:solidFill>
                <a:schemeClr val="bg1"/>
              </a:solidFill>
              <a:effectLst/>
              <a:latin typeface="Century Gothic" panose="020B0502020202020204" pitchFamily="34" charset="0"/>
            </a:endParaRPr>
          </a:p>
          <a:p>
            <a:pPr algn="ctr"/>
            <a:r>
              <a:rPr lang="en-GB" sz="2400" b="0" i="0" dirty="0">
                <a:solidFill>
                  <a:schemeClr val="bg1"/>
                </a:solidFill>
                <a:effectLst/>
                <a:latin typeface="Century Gothic" panose="020B0502020202020204" pitchFamily="34" charset="0"/>
              </a:rPr>
              <a:t> “You shall not make for yourself an image in the form of anything in heaven above or on the earth beneath or in the waters below. </a:t>
            </a:r>
            <a:endParaRPr lang="en-GB" sz="2400" dirty="0">
              <a:solidFill>
                <a:schemeClr val="bg1"/>
              </a:solidFill>
              <a:latin typeface="Century Gothic" panose="020B0502020202020204" pitchFamily="34" charset="0"/>
            </a:endParaRPr>
          </a:p>
        </p:txBody>
      </p:sp>
      <p:pic>
        <p:nvPicPr>
          <p:cNvPr id="5122" name="Picture 2" descr="Moses, Religion, Christianity, Commandments, 10, Ten">
            <a:extLst>
              <a:ext uri="{FF2B5EF4-FFF2-40B4-BE49-F238E27FC236}">
                <a16:creationId xmlns:a16="http://schemas.microsoft.com/office/drawing/2014/main" id="{45246636-4EE9-4AF3-932C-DB1B387957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629" y="155750"/>
            <a:ext cx="5253217" cy="54343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the god who speaks purple logo">
            <a:extLst>
              <a:ext uri="{FF2B5EF4-FFF2-40B4-BE49-F238E27FC236}">
                <a16:creationId xmlns:a16="http://schemas.microsoft.com/office/drawing/2014/main" id="{AFA00F61-32B6-4120-9CB7-61378366E1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470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602772"/>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7030A0"/>
                </a:solidFill>
                <a:latin typeface="Century Gothic" panose="020B0502020202020204" pitchFamily="34" charset="0"/>
              </a:rPr>
              <a:t>Listen: </a:t>
            </a:r>
            <a:r>
              <a:rPr lang="en-GB" sz="8000" dirty="0" err="1">
                <a:solidFill>
                  <a:srgbClr val="7030A0"/>
                </a:solidFill>
                <a:latin typeface="Century Gothic" panose="020B0502020202020204" pitchFamily="34" charset="0"/>
              </a:rPr>
              <a:t>Exod</a:t>
            </a:r>
            <a:r>
              <a:rPr lang="en-GB" sz="8000" dirty="0">
                <a:solidFill>
                  <a:srgbClr val="7030A0"/>
                </a:solidFill>
                <a:latin typeface="Century Gothic" panose="020B0502020202020204" pitchFamily="34" charset="0"/>
              </a:rPr>
              <a:t> 20:1-17</a:t>
            </a:r>
            <a:endParaRPr lang="en-GB" sz="4400" dirty="0">
              <a:solidFill>
                <a:srgbClr val="7030A0"/>
              </a:solidFill>
              <a:latin typeface="Century Gothic" panose="020B0502020202020204" pitchFamily="34" charset="0"/>
            </a:endParaRP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pic>
        <p:nvPicPr>
          <p:cNvPr id="8" name="Picture 2">
            <a:extLst>
              <a:ext uri="{FF2B5EF4-FFF2-40B4-BE49-F238E27FC236}">
                <a16:creationId xmlns:a16="http://schemas.microsoft.com/office/drawing/2014/main" id="{2C06BB41-7C8D-4868-99D5-C5CC2DD9547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96E8C50-3864-4B63-92DC-2E3846E80E11}"/>
              </a:ext>
            </a:extLst>
          </p:cNvPr>
          <p:cNvSpPr txBox="1"/>
          <p:nvPr/>
        </p:nvSpPr>
        <p:spPr>
          <a:xfrm>
            <a:off x="83596" y="18330"/>
            <a:ext cx="5968835" cy="5632311"/>
          </a:xfrm>
          <a:prstGeom prst="rect">
            <a:avLst/>
          </a:prstGeom>
          <a:noFill/>
        </p:spPr>
        <p:txBody>
          <a:bodyPr wrap="square">
            <a:spAutoFit/>
          </a:bodyPr>
          <a:lstStyle/>
          <a:p>
            <a:pPr algn="ctr"/>
            <a:r>
              <a:rPr lang="en-GB" sz="2400" b="0" i="0" dirty="0">
                <a:solidFill>
                  <a:schemeClr val="bg1"/>
                </a:solidFill>
                <a:effectLst/>
                <a:latin typeface="Century Gothic" panose="020B0502020202020204" pitchFamily="34" charset="0"/>
              </a:rPr>
              <a:t>You shall not bow down to them or worship them; for I, the Lord your God, am a jealous God, punishing the children for the sin of the parents to the third and fourth generation of those who hate me, but showing love to a thousand generations of those who love me and keep my commandments.</a:t>
            </a:r>
          </a:p>
          <a:p>
            <a:pPr algn="ctr"/>
            <a:r>
              <a:rPr lang="en-GB" sz="2400" b="0" i="0" dirty="0">
                <a:solidFill>
                  <a:schemeClr val="bg1"/>
                </a:solidFill>
                <a:effectLst/>
                <a:latin typeface="Century Gothic" panose="020B0502020202020204" pitchFamily="34" charset="0"/>
              </a:rPr>
              <a:t>“You shall not misuse the name of the Lord your God, for the Lord will not hold anyone guiltless who misuses his name.</a:t>
            </a:r>
          </a:p>
          <a:p>
            <a:pPr algn="ctr"/>
            <a:r>
              <a:rPr lang="en-GB" sz="2400" b="0" i="0" dirty="0">
                <a:solidFill>
                  <a:schemeClr val="bg1"/>
                </a:solidFill>
                <a:effectLst/>
                <a:latin typeface="Century Gothic" panose="020B0502020202020204" pitchFamily="34" charset="0"/>
              </a:rPr>
              <a:t> “Remember the Sabbath day by keeping it holy.</a:t>
            </a:r>
            <a:endParaRPr lang="en-GB" sz="2400" dirty="0">
              <a:latin typeface="Century Gothic" panose="020B0502020202020204" pitchFamily="34" charset="0"/>
            </a:endParaRPr>
          </a:p>
        </p:txBody>
      </p:sp>
      <p:pic>
        <p:nvPicPr>
          <p:cNvPr id="12" name="Picture 2" descr="Moses, Religion, Christianity, Commandments, 10, Ten">
            <a:extLst>
              <a:ext uri="{FF2B5EF4-FFF2-40B4-BE49-F238E27FC236}">
                <a16:creationId xmlns:a16="http://schemas.microsoft.com/office/drawing/2014/main" id="{27EBBA43-6574-4763-992D-22E8BCCA35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629" y="155750"/>
            <a:ext cx="5253217" cy="54343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the god who speaks purple logo">
            <a:extLst>
              <a:ext uri="{FF2B5EF4-FFF2-40B4-BE49-F238E27FC236}">
                <a16:creationId xmlns:a16="http://schemas.microsoft.com/office/drawing/2014/main" id="{85CFC0CF-8FAB-4377-8DE7-026E40E343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781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602772"/>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7030A0"/>
                </a:solidFill>
                <a:latin typeface="Century Gothic" panose="020B0502020202020204" pitchFamily="34" charset="0"/>
              </a:rPr>
              <a:t>Listen: </a:t>
            </a:r>
            <a:r>
              <a:rPr lang="en-GB" sz="8000" dirty="0" err="1">
                <a:solidFill>
                  <a:srgbClr val="7030A0"/>
                </a:solidFill>
                <a:latin typeface="Century Gothic" panose="020B0502020202020204" pitchFamily="34" charset="0"/>
              </a:rPr>
              <a:t>Exod</a:t>
            </a:r>
            <a:r>
              <a:rPr lang="en-GB" sz="8000" dirty="0">
                <a:solidFill>
                  <a:srgbClr val="7030A0"/>
                </a:solidFill>
                <a:latin typeface="Century Gothic" panose="020B0502020202020204" pitchFamily="34" charset="0"/>
              </a:rPr>
              <a:t> 20:1-17</a:t>
            </a:r>
            <a:endParaRPr lang="en-GB" sz="4400" dirty="0">
              <a:solidFill>
                <a:srgbClr val="7030A0"/>
              </a:solidFill>
              <a:latin typeface="Century Gothic" panose="020B0502020202020204" pitchFamily="34" charset="0"/>
            </a:endParaRP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pic>
        <p:nvPicPr>
          <p:cNvPr id="8" name="Picture 2">
            <a:extLst>
              <a:ext uri="{FF2B5EF4-FFF2-40B4-BE49-F238E27FC236}">
                <a16:creationId xmlns:a16="http://schemas.microsoft.com/office/drawing/2014/main" id="{2C06BB41-7C8D-4868-99D5-C5CC2DD9547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96E8C50-3864-4B63-92DC-2E3846E80E11}"/>
              </a:ext>
            </a:extLst>
          </p:cNvPr>
          <p:cNvSpPr txBox="1"/>
          <p:nvPr/>
        </p:nvSpPr>
        <p:spPr>
          <a:xfrm>
            <a:off x="234154" y="299410"/>
            <a:ext cx="6136451" cy="4893647"/>
          </a:xfrm>
          <a:prstGeom prst="rect">
            <a:avLst/>
          </a:prstGeom>
          <a:noFill/>
        </p:spPr>
        <p:txBody>
          <a:bodyPr wrap="square">
            <a:spAutoFit/>
          </a:bodyPr>
          <a:lstStyle/>
          <a:p>
            <a:pPr algn="ctr"/>
            <a:r>
              <a:rPr lang="en-GB" sz="2400" b="0" i="0" dirty="0">
                <a:solidFill>
                  <a:schemeClr val="bg1"/>
                </a:solidFill>
                <a:effectLst/>
                <a:latin typeface="Century Gothic" panose="020B0502020202020204" pitchFamily="34" charset="0"/>
              </a:rPr>
              <a:t> Six days you shall labour and do all your work, but the seventh day is a sabbath to the Lord your God. </a:t>
            </a:r>
          </a:p>
          <a:p>
            <a:pPr algn="ctr"/>
            <a:r>
              <a:rPr lang="en-GB" sz="2400" b="0" i="0" dirty="0">
                <a:solidFill>
                  <a:schemeClr val="bg1"/>
                </a:solidFill>
                <a:effectLst/>
                <a:latin typeface="Century Gothic" panose="020B0502020202020204" pitchFamily="34" charset="0"/>
              </a:rPr>
              <a:t>On it you shall not do any work, neither you, nor your son or daughter, nor your male or female servant, nor your animals, nor any foreigner residing in your towns. </a:t>
            </a:r>
          </a:p>
          <a:p>
            <a:pPr algn="ctr"/>
            <a:r>
              <a:rPr lang="en-GB" sz="2400" b="0" i="0" dirty="0">
                <a:solidFill>
                  <a:schemeClr val="bg1"/>
                </a:solidFill>
                <a:effectLst/>
                <a:latin typeface="Century Gothic" panose="020B0502020202020204" pitchFamily="34" charset="0"/>
              </a:rPr>
              <a:t>For in six days the Lord made the heavens and the earth, the sea, and all that is in them, but he rested on the seventh day. Therefore the Lord blessed the Sabbath day and made it holy.</a:t>
            </a:r>
            <a:endParaRPr lang="en-GB" sz="2400" dirty="0">
              <a:latin typeface="Century Gothic" panose="020B0502020202020204" pitchFamily="34" charset="0"/>
            </a:endParaRPr>
          </a:p>
        </p:txBody>
      </p:sp>
      <p:pic>
        <p:nvPicPr>
          <p:cNvPr id="12" name="Picture 2" descr="Moses, Religion, Christianity, Commandments, 10, Ten">
            <a:extLst>
              <a:ext uri="{FF2B5EF4-FFF2-40B4-BE49-F238E27FC236}">
                <a16:creationId xmlns:a16="http://schemas.microsoft.com/office/drawing/2014/main" id="{BFFF23CB-BE94-4B93-B97B-183BDD427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629" y="155750"/>
            <a:ext cx="5253217" cy="54343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the god who speaks purple logo">
            <a:extLst>
              <a:ext uri="{FF2B5EF4-FFF2-40B4-BE49-F238E27FC236}">
                <a16:creationId xmlns:a16="http://schemas.microsoft.com/office/drawing/2014/main" id="{F77866CC-1B73-4F07-BA09-3294FB8055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175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602772"/>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7030A0"/>
                </a:solidFill>
                <a:latin typeface="Century Gothic" panose="020B0502020202020204" pitchFamily="34" charset="0"/>
              </a:rPr>
              <a:t>Listen: </a:t>
            </a:r>
            <a:r>
              <a:rPr lang="en-GB" sz="8000" dirty="0" err="1">
                <a:solidFill>
                  <a:srgbClr val="7030A0"/>
                </a:solidFill>
                <a:latin typeface="Century Gothic" panose="020B0502020202020204" pitchFamily="34" charset="0"/>
              </a:rPr>
              <a:t>Exod</a:t>
            </a:r>
            <a:r>
              <a:rPr lang="en-GB" sz="8000" dirty="0">
                <a:solidFill>
                  <a:srgbClr val="7030A0"/>
                </a:solidFill>
                <a:latin typeface="Century Gothic" panose="020B0502020202020204" pitchFamily="34" charset="0"/>
              </a:rPr>
              <a:t> 20:1-17</a:t>
            </a:r>
            <a:endParaRPr lang="en-GB" sz="4400" dirty="0">
              <a:solidFill>
                <a:srgbClr val="7030A0"/>
              </a:solidFill>
              <a:latin typeface="Century Gothic" panose="020B0502020202020204" pitchFamily="34" charset="0"/>
            </a:endParaRP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pic>
        <p:nvPicPr>
          <p:cNvPr id="8" name="Picture 2">
            <a:extLst>
              <a:ext uri="{FF2B5EF4-FFF2-40B4-BE49-F238E27FC236}">
                <a16:creationId xmlns:a16="http://schemas.microsoft.com/office/drawing/2014/main" id="{2C06BB41-7C8D-4868-99D5-C5CC2DD9547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6DEE6A2A-6B2D-4E19-A503-7415DCBB5FDC}"/>
              </a:ext>
            </a:extLst>
          </p:cNvPr>
          <p:cNvSpPr txBox="1"/>
          <p:nvPr/>
        </p:nvSpPr>
        <p:spPr>
          <a:xfrm>
            <a:off x="206413" y="108759"/>
            <a:ext cx="11779172" cy="5447645"/>
          </a:xfrm>
          <a:prstGeom prst="rect">
            <a:avLst/>
          </a:prstGeom>
          <a:noFill/>
        </p:spPr>
        <p:txBody>
          <a:bodyPr wrap="square">
            <a:spAutoFit/>
          </a:bodyPr>
          <a:lstStyle/>
          <a:p>
            <a:r>
              <a:rPr lang="en-GB" sz="2400" dirty="0">
                <a:solidFill>
                  <a:schemeClr val="bg1"/>
                </a:solidFill>
                <a:latin typeface="Century Gothic" panose="020B0502020202020204" pitchFamily="34" charset="0"/>
              </a:rPr>
              <a:t>“Honour your father and your mother, so that </a:t>
            </a:r>
            <a:br>
              <a:rPr lang="en-GB" sz="2400" dirty="0">
                <a:solidFill>
                  <a:schemeClr val="bg1"/>
                </a:solidFill>
                <a:latin typeface="Century Gothic" panose="020B0502020202020204" pitchFamily="34" charset="0"/>
              </a:rPr>
            </a:br>
            <a:r>
              <a:rPr lang="en-GB" sz="2400" dirty="0">
                <a:solidFill>
                  <a:schemeClr val="bg1"/>
                </a:solidFill>
                <a:latin typeface="Century Gothic" panose="020B0502020202020204" pitchFamily="34" charset="0"/>
              </a:rPr>
              <a:t>you may live long in the land the Lord your </a:t>
            </a:r>
            <a:br>
              <a:rPr lang="en-GB" sz="2400" dirty="0">
                <a:solidFill>
                  <a:schemeClr val="bg1"/>
                </a:solidFill>
                <a:latin typeface="Century Gothic" panose="020B0502020202020204" pitchFamily="34" charset="0"/>
              </a:rPr>
            </a:br>
            <a:r>
              <a:rPr lang="en-GB" sz="2400" dirty="0">
                <a:solidFill>
                  <a:schemeClr val="bg1"/>
                </a:solidFill>
                <a:latin typeface="Century Gothic" panose="020B0502020202020204" pitchFamily="34" charset="0"/>
              </a:rPr>
              <a:t>God is giving you.</a:t>
            </a:r>
          </a:p>
          <a:p>
            <a:endParaRPr lang="en-GB" sz="1200" dirty="0">
              <a:solidFill>
                <a:schemeClr val="bg1"/>
              </a:solidFill>
              <a:latin typeface="Century Gothic" panose="020B0502020202020204" pitchFamily="34" charset="0"/>
            </a:endParaRPr>
          </a:p>
          <a:p>
            <a:r>
              <a:rPr lang="en-GB" sz="2400" dirty="0">
                <a:solidFill>
                  <a:schemeClr val="bg1"/>
                </a:solidFill>
                <a:latin typeface="Century Gothic" panose="020B0502020202020204" pitchFamily="34" charset="0"/>
              </a:rPr>
              <a:t>“You shall not murder.</a:t>
            </a:r>
          </a:p>
          <a:p>
            <a:endParaRPr lang="en-GB" sz="1200" dirty="0">
              <a:solidFill>
                <a:schemeClr val="bg1"/>
              </a:solidFill>
              <a:latin typeface="Century Gothic" panose="020B0502020202020204" pitchFamily="34" charset="0"/>
            </a:endParaRPr>
          </a:p>
          <a:p>
            <a:r>
              <a:rPr lang="en-GB" sz="2400" dirty="0">
                <a:solidFill>
                  <a:schemeClr val="bg1"/>
                </a:solidFill>
                <a:latin typeface="Century Gothic" panose="020B0502020202020204" pitchFamily="34" charset="0"/>
              </a:rPr>
              <a:t>“You shall not commit adultery.</a:t>
            </a:r>
          </a:p>
          <a:p>
            <a:endParaRPr lang="en-GB" sz="1200" dirty="0">
              <a:solidFill>
                <a:schemeClr val="bg1"/>
              </a:solidFill>
              <a:latin typeface="Century Gothic" panose="020B0502020202020204" pitchFamily="34" charset="0"/>
            </a:endParaRPr>
          </a:p>
          <a:p>
            <a:r>
              <a:rPr lang="en-GB" sz="2400" dirty="0">
                <a:solidFill>
                  <a:schemeClr val="bg1"/>
                </a:solidFill>
                <a:latin typeface="Century Gothic" panose="020B0502020202020204" pitchFamily="34" charset="0"/>
              </a:rPr>
              <a:t>“You shall not steal.</a:t>
            </a:r>
          </a:p>
          <a:p>
            <a:endParaRPr lang="en-GB" sz="1200" dirty="0">
              <a:solidFill>
                <a:schemeClr val="bg1"/>
              </a:solidFill>
              <a:latin typeface="Century Gothic" panose="020B0502020202020204" pitchFamily="34" charset="0"/>
            </a:endParaRPr>
          </a:p>
          <a:p>
            <a:r>
              <a:rPr lang="en-GB" sz="2400" dirty="0">
                <a:solidFill>
                  <a:schemeClr val="bg1"/>
                </a:solidFill>
                <a:latin typeface="Century Gothic" panose="020B0502020202020204" pitchFamily="34" charset="0"/>
              </a:rPr>
              <a:t>“You shall not give false testimony against </a:t>
            </a:r>
            <a:br>
              <a:rPr lang="en-GB" sz="2400" dirty="0">
                <a:solidFill>
                  <a:schemeClr val="bg1"/>
                </a:solidFill>
                <a:latin typeface="Century Gothic" panose="020B0502020202020204" pitchFamily="34" charset="0"/>
              </a:rPr>
            </a:br>
            <a:r>
              <a:rPr lang="en-GB" sz="2400" dirty="0">
                <a:solidFill>
                  <a:schemeClr val="bg1"/>
                </a:solidFill>
                <a:latin typeface="Century Gothic" panose="020B0502020202020204" pitchFamily="34" charset="0"/>
              </a:rPr>
              <a:t>your neighbour.</a:t>
            </a:r>
          </a:p>
          <a:p>
            <a:endParaRPr lang="en-GB" sz="1200" dirty="0">
              <a:solidFill>
                <a:schemeClr val="bg1"/>
              </a:solidFill>
              <a:latin typeface="Century Gothic" panose="020B0502020202020204" pitchFamily="34" charset="0"/>
            </a:endParaRPr>
          </a:p>
          <a:p>
            <a:r>
              <a:rPr lang="en-GB" sz="2400" dirty="0">
                <a:solidFill>
                  <a:schemeClr val="bg1"/>
                </a:solidFill>
                <a:latin typeface="Century Gothic" panose="020B0502020202020204" pitchFamily="34" charset="0"/>
              </a:rPr>
              <a:t>“You shall not covet your neighbour’s house. </a:t>
            </a:r>
            <a:br>
              <a:rPr lang="en-GB" sz="2400" dirty="0">
                <a:solidFill>
                  <a:schemeClr val="bg1"/>
                </a:solidFill>
                <a:latin typeface="Century Gothic" panose="020B0502020202020204" pitchFamily="34" charset="0"/>
              </a:rPr>
            </a:br>
            <a:r>
              <a:rPr lang="en-GB" sz="2400" dirty="0">
                <a:solidFill>
                  <a:schemeClr val="bg1"/>
                </a:solidFill>
                <a:latin typeface="Century Gothic" panose="020B0502020202020204" pitchFamily="34" charset="0"/>
              </a:rPr>
              <a:t>You shall not covet your neighbour’s wife, or </a:t>
            </a:r>
            <a:br>
              <a:rPr lang="en-GB" sz="2400" dirty="0">
                <a:solidFill>
                  <a:schemeClr val="bg1"/>
                </a:solidFill>
                <a:latin typeface="Century Gothic" panose="020B0502020202020204" pitchFamily="34" charset="0"/>
              </a:rPr>
            </a:br>
            <a:r>
              <a:rPr lang="en-GB" sz="2400" dirty="0">
                <a:solidFill>
                  <a:schemeClr val="bg1"/>
                </a:solidFill>
                <a:latin typeface="Century Gothic" panose="020B0502020202020204" pitchFamily="34" charset="0"/>
              </a:rPr>
              <a:t>his male or female servant, his ox or donkey, </a:t>
            </a:r>
            <a:br>
              <a:rPr lang="en-GB" sz="2400" dirty="0">
                <a:solidFill>
                  <a:schemeClr val="bg1"/>
                </a:solidFill>
                <a:latin typeface="Century Gothic" panose="020B0502020202020204" pitchFamily="34" charset="0"/>
              </a:rPr>
            </a:br>
            <a:r>
              <a:rPr lang="en-GB" sz="2400" dirty="0">
                <a:solidFill>
                  <a:schemeClr val="bg1"/>
                </a:solidFill>
                <a:latin typeface="Century Gothic" panose="020B0502020202020204" pitchFamily="34" charset="0"/>
              </a:rPr>
              <a:t>or anything that belongs to your neighbour.”</a:t>
            </a:r>
          </a:p>
        </p:txBody>
      </p:sp>
      <p:pic>
        <p:nvPicPr>
          <p:cNvPr id="12" name="Picture 2" descr="Moses, Religion, Christianity, Commandments, 10, Ten">
            <a:extLst>
              <a:ext uri="{FF2B5EF4-FFF2-40B4-BE49-F238E27FC236}">
                <a16:creationId xmlns:a16="http://schemas.microsoft.com/office/drawing/2014/main" id="{9D80349F-FFBA-4607-A68E-2A2F5F8A1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347" y="131943"/>
            <a:ext cx="5266057" cy="54476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the god who speaks purple logo">
            <a:extLst>
              <a:ext uri="{FF2B5EF4-FFF2-40B4-BE49-F238E27FC236}">
                <a16:creationId xmlns:a16="http://schemas.microsoft.com/office/drawing/2014/main" id="{93A4D851-E992-45C1-9E02-154FFB6EDA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864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7030A0"/>
                </a:solidFill>
                <a:latin typeface="Century Gothic" panose="020B0502020202020204" pitchFamily="34" charset="0"/>
              </a:rPr>
              <a:t>Reflect</a:t>
            </a: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sp>
        <p:nvSpPr>
          <p:cNvPr id="4" name="Rectangle 3">
            <a:extLst>
              <a:ext uri="{FF2B5EF4-FFF2-40B4-BE49-F238E27FC236}">
                <a16:creationId xmlns:a16="http://schemas.microsoft.com/office/drawing/2014/main" id="{2E3B57F0-15B4-4942-9771-F5FBE7E55FCA}"/>
              </a:ext>
            </a:extLst>
          </p:cNvPr>
          <p:cNvSpPr/>
          <p:nvPr/>
        </p:nvSpPr>
        <p:spPr>
          <a:xfrm>
            <a:off x="325315" y="317466"/>
            <a:ext cx="5591908" cy="4862870"/>
          </a:xfrm>
          <a:prstGeom prst="rect">
            <a:avLst/>
          </a:prstGeom>
        </p:spPr>
        <p:txBody>
          <a:bodyPr wrap="square">
            <a:spAutoFit/>
          </a:bodyPr>
          <a:lstStyle/>
          <a:p>
            <a:pPr algn="ctr">
              <a:spcBef>
                <a:spcPts val="600"/>
              </a:spcBef>
              <a:spcAft>
                <a:spcPts val="600"/>
              </a:spcAft>
            </a:pPr>
            <a:r>
              <a:rPr lang="en-GB" sz="2800" dirty="0">
                <a:solidFill>
                  <a:schemeClr val="bg1"/>
                </a:solidFill>
                <a:latin typeface="Century Gothic" panose="020B0502020202020204" pitchFamily="34" charset="0"/>
                <a:ea typeface="Times New Roman" panose="02020603050405020304" pitchFamily="18" charset="0"/>
              </a:rPr>
              <a:t>Why did God give Moses the 10 commandments?</a:t>
            </a:r>
          </a:p>
          <a:p>
            <a:pPr algn="ctr">
              <a:spcBef>
                <a:spcPts val="600"/>
              </a:spcBef>
              <a:spcAft>
                <a:spcPts val="600"/>
              </a:spcAft>
            </a:pPr>
            <a:r>
              <a:rPr lang="en-GB" sz="2800" dirty="0">
                <a:solidFill>
                  <a:srgbClr val="FFC000"/>
                </a:solidFill>
                <a:latin typeface="Century Gothic" panose="020B0502020202020204" pitchFamily="34" charset="0"/>
                <a:ea typeface="Times New Roman" panose="02020603050405020304" pitchFamily="18" charset="0"/>
              </a:rPr>
              <a:t>What do you think it means to ‘keep the sabbath day holy’ ?</a:t>
            </a:r>
          </a:p>
          <a:p>
            <a:pPr algn="ctr">
              <a:spcBef>
                <a:spcPts val="600"/>
              </a:spcBef>
              <a:spcAft>
                <a:spcPts val="600"/>
              </a:spcAft>
            </a:pPr>
            <a:r>
              <a:rPr lang="en-GB" sz="2800" dirty="0">
                <a:solidFill>
                  <a:schemeClr val="bg1"/>
                </a:solidFill>
                <a:latin typeface="Century Gothic" panose="020B0502020202020204" pitchFamily="34" charset="0"/>
                <a:ea typeface="Times New Roman" panose="02020603050405020304" pitchFamily="18" charset="0"/>
              </a:rPr>
              <a:t>Which commandment do you think is the most important? Why? </a:t>
            </a:r>
          </a:p>
          <a:p>
            <a:pPr algn="ctr">
              <a:spcBef>
                <a:spcPts val="600"/>
              </a:spcBef>
              <a:spcAft>
                <a:spcPts val="600"/>
              </a:spcAft>
            </a:pPr>
            <a:r>
              <a:rPr lang="en-GB" sz="2800" dirty="0">
                <a:solidFill>
                  <a:srgbClr val="FFC000"/>
                </a:solidFill>
                <a:latin typeface="Century Gothic" panose="020B0502020202020204" pitchFamily="34" charset="0"/>
                <a:ea typeface="Times New Roman" panose="02020603050405020304" pitchFamily="18" charset="0"/>
              </a:rPr>
              <a:t>What does this passage tell you about different ‘rules’ that we have to follow in our lives?</a:t>
            </a:r>
          </a:p>
        </p:txBody>
      </p:sp>
      <p:pic>
        <p:nvPicPr>
          <p:cNvPr id="8" name="Picture 2">
            <a:extLst>
              <a:ext uri="{FF2B5EF4-FFF2-40B4-BE49-F238E27FC236}">
                <a16:creationId xmlns:a16="http://schemas.microsoft.com/office/drawing/2014/main" id="{878AEF1F-3091-4EC8-B171-EF5CECAA71A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Lightbulb, Bulb, Light, Idea, Energy, Power, Innovation">
            <a:extLst>
              <a:ext uri="{FF2B5EF4-FFF2-40B4-BE49-F238E27FC236}">
                <a16:creationId xmlns:a16="http://schemas.microsoft.com/office/drawing/2014/main" id="{1A6B4958-3CF4-4474-837C-DAD906EE8B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264" r="18225"/>
          <a:stretch/>
        </p:blipFill>
        <p:spPr bwMode="auto">
          <a:xfrm>
            <a:off x="6375191" y="12831"/>
            <a:ext cx="5805262" cy="5572043"/>
          </a:xfrm>
          <a:prstGeom prst="rect">
            <a:avLst/>
          </a:prstGeom>
          <a:noFill/>
          <a:ln w="25400">
            <a:solidFill>
              <a:srgbClr val="FFC000"/>
            </a:solidFill>
          </a:ln>
          <a:extLst>
            <a:ext uri="{909E8E84-426E-40DD-AFC4-6F175D3DCCD1}">
              <a14:hiddenFill xmlns:a14="http://schemas.microsoft.com/office/drawing/2010/main">
                <a:solidFill>
                  <a:srgbClr val="FFFFFF"/>
                </a:solidFill>
              </a14:hiddenFill>
            </a:ext>
          </a:extLst>
        </p:spPr>
      </p:pic>
      <p:pic>
        <p:nvPicPr>
          <p:cNvPr id="10" name="Picture 4" descr="Image result for the god who speaks purple logo">
            <a:extLst>
              <a:ext uri="{FF2B5EF4-FFF2-40B4-BE49-F238E27FC236}">
                <a16:creationId xmlns:a16="http://schemas.microsoft.com/office/drawing/2014/main" id="{CF1AF0ED-929C-437F-A3A6-F5812F8816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39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 of lighted tealight candles">
            <a:extLst>
              <a:ext uri="{FF2B5EF4-FFF2-40B4-BE49-F238E27FC236}">
                <a16:creationId xmlns:a16="http://schemas.microsoft.com/office/drawing/2014/main" id="{8C461354-C5EE-4FA0-AD3C-5750E2B5B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99" b="88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5484626" y="-77881"/>
            <a:ext cx="7083057" cy="1446550"/>
          </a:xfrm>
          <a:prstGeom prst="rect">
            <a:avLst/>
          </a:prstGeom>
          <a:noFill/>
        </p:spPr>
        <p:txBody>
          <a:bodyPr wrap="square" rtlCol="0">
            <a:spAutoFit/>
          </a:bodyPr>
          <a:lstStyle/>
          <a:p>
            <a:pPr algn="ctr"/>
            <a:r>
              <a:rPr lang="en-GB" sz="8800" dirty="0">
                <a:solidFill>
                  <a:srgbClr val="FFC000"/>
                </a:solidFill>
                <a:latin typeface="Century Gothic" panose="020B0502020202020204" pitchFamily="34" charset="0"/>
              </a:rPr>
              <a:t>Let us pray</a:t>
            </a:r>
          </a:p>
        </p:txBody>
      </p:sp>
    </p:spTree>
    <p:extLst>
      <p:ext uri="{BB962C8B-B14F-4D97-AF65-F5344CB8AC3E}">
        <p14:creationId xmlns:p14="http://schemas.microsoft.com/office/powerpoint/2010/main" val="3786795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7030A0"/>
                </a:solidFill>
                <a:latin typeface="Century Gothic" panose="020B0502020202020204" pitchFamily="34" charset="0"/>
              </a:rPr>
              <a:t>Amen</a:t>
            </a:r>
          </a:p>
        </p:txBody>
      </p:sp>
      <p:pic>
        <p:nvPicPr>
          <p:cNvPr id="6" name="Picture 2">
            <a:extLst>
              <a:ext uri="{FF2B5EF4-FFF2-40B4-BE49-F238E27FC236}">
                <a16:creationId xmlns:a16="http://schemas.microsoft.com/office/drawing/2014/main" id="{16516F69-902C-4756-8B78-CF2337EEF2A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2EA0B65-7228-413C-B616-5E608E9A6996}"/>
              </a:ext>
            </a:extLst>
          </p:cNvPr>
          <p:cNvSpPr txBox="1"/>
          <p:nvPr/>
        </p:nvSpPr>
        <p:spPr>
          <a:xfrm>
            <a:off x="0" y="236400"/>
            <a:ext cx="7582477" cy="5016758"/>
          </a:xfrm>
          <a:prstGeom prst="rect">
            <a:avLst/>
          </a:prstGeom>
          <a:noFill/>
        </p:spPr>
        <p:txBody>
          <a:bodyPr wrap="square">
            <a:spAutoFit/>
          </a:bodyPr>
          <a:lstStyle/>
          <a:p>
            <a:pPr algn="ctr"/>
            <a:r>
              <a:rPr lang="en-GB" sz="3200" dirty="0">
                <a:solidFill>
                  <a:schemeClr val="bg1"/>
                </a:solidFill>
                <a:latin typeface="Century Gothic" panose="020B0502020202020204" pitchFamily="34" charset="0"/>
              </a:rPr>
              <a:t>Lord God of creation, I pray today that I keep your commandments. </a:t>
            </a:r>
          </a:p>
          <a:p>
            <a:pPr algn="ctr"/>
            <a:r>
              <a:rPr lang="en-GB" sz="3200" dirty="0">
                <a:solidFill>
                  <a:schemeClr val="bg1"/>
                </a:solidFill>
                <a:latin typeface="Century Gothic" panose="020B0502020202020204" pitchFamily="34" charset="0"/>
              </a:rPr>
              <a:t>I want to be more righteous, more loving, and more forgiving. </a:t>
            </a:r>
          </a:p>
          <a:p>
            <a:pPr algn="ctr"/>
            <a:r>
              <a:rPr lang="en-GB" sz="3200" dirty="0">
                <a:solidFill>
                  <a:schemeClr val="bg1"/>
                </a:solidFill>
                <a:latin typeface="Century Gothic" panose="020B0502020202020204" pitchFamily="34" charset="0"/>
              </a:rPr>
              <a:t>I love you and know that you love me. </a:t>
            </a:r>
          </a:p>
          <a:p>
            <a:pPr algn="ctr"/>
            <a:r>
              <a:rPr lang="en-GB" sz="3200" dirty="0">
                <a:solidFill>
                  <a:schemeClr val="bg1"/>
                </a:solidFill>
                <a:latin typeface="Century Gothic" panose="020B0502020202020204" pitchFamily="34" charset="0"/>
              </a:rPr>
              <a:t>Be with me, guide me, and lead me to do your will. </a:t>
            </a:r>
          </a:p>
          <a:p>
            <a:pPr algn="ctr"/>
            <a:r>
              <a:rPr lang="en-GB" sz="3200" dirty="0">
                <a:solidFill>
                  <a:schemeClr val="bg1"/>
                </a:solidFill>
                <a:latin typeface="Century Gothic" panose="020B0502020202020204" pitchFamily="34" charset="0"/>
              </a:rPr>
              <a:t>I ask for your guidance and direction in all that I do, think and say.</a:t>
            </a:r>
            <a:endParaRPr lang="en-GB" sz="3200" dirty="0">
              <a:solidFill>
                <a:srgbClr val="FFC000"/>
              </a:solidFill>
              <a:latin typeface="Century Gothic" panose="020B0502020202020204" pitchFamily="34" charset="0"/>
            </a:endParaRPr>
          </a:p>
        </p:txBody>
      </p:sp>
      <p:pic>
        <p:nvPicPr>
          <p:cNvPr id="4098" name="Picture 2" descr="Christian, Christianity, Religion, Religious, Faith">
            <a:extLst>
              <a:ext uri="{FF2B5EF4-FFF2-40B4-BE49-F238E27FC236}">
                <a16:creationId xmlns:a16="http://schemas.microsoft.com/office/drawing/2014/main" id="{7786A411-1A40-4C0D-A33D-F1130542A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4101" y="-9370"/>
            <a:ext cx="4467899" cy="55848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the god who speaks purple logo">
            <a:extLst>
              <a:ext uri="{FF2B5EF4-FFF2-40B4-BE49-F238E27FC236}">
                <a16:creationId xmlns:a16="http://schemas.microsoft.com/office/drawing/2014/main" id="{2CEB5696-53B7-474E-A8EF-824B9783B3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419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1658473" cy="1200329"/>
          </a:xfrm>
          <a:prstGeom prst="rect">
            <a:avLst/>
          </a:prstGeom>
          <a:noFill/>
        </p:spPr>
        <p:txBody>
          <a:bodyPr wrap="square" rtlCol="0">
            <a:spAutoFit/>
          </a:bodyPr>
          <a:lstStyle/>
          <a:p>
            <a:pPr algn="ctr"/>
            <a:r>
              <a:rPr lang="en-GB" sz="7200" dirty="0">
                <a:solidFill>
                  <a:srgbClr val="7030A0"/>
                </a:solidFill>
                <a:latin typeface="Century Gothic" panose="020B0502020202020204" pitchFamily="34" charset="0"/>
              </a:rPr>
              <a:t>Context</a:t>
            </a:r>
          </a:p>
        </p:txBody>
      </p:sp>
      <p:sp>
        <p:nvSpPr>
          <p:cNvPr id="4" name="Rectangle 3">
            <a:extLst>
              <a:ext uri="{FF2B5EF4-FFF2-40B4-BE49-F238E27FC236}">
                <a16:creationId xmlns:a16="http://schemas.microsoft.com/office/drawing/2014/main" id="{53172630-FB34-4D15-8770-C6A57A5FFD92}"/>
              </a:ext>
            </a:extLst>
          </p:cNvPr>
          <p:cNvSpPr/>
          <p:nvPr/>
        </p:nvSpPr>
        <p:spPr>
          <a:xfrm>
            <a:off x="6873598" y="297111"/>
            <a:ext cx="4859438" cy="5355312"/>
          </a:xfrm>
          <a:prstGeom prst="rect">
            <a:avLst/>
          </a:prstGeom>
        </p:spPr>
        <p:txBody>
          <a:bodyPr wrap="square">
            <a:spAutoFit/>
          </a:bodyPr>
          <a:lstStyle/>
          <a:p>
            <a:pPr algn="ctr"/>
            <a:r>
              <a:rPr lang="en-GB" sz="3600" dirty="0">
                <a:solidFill>
                  <a:srgbClr val="FFC000"/>
                </a:solidFill>
                <a:latin typeface="Century Gothic" panose="020B0502020202020204" pitchFamily="34" charset="0"/>
              </a:rPr>
              <a:t>What is the Bible? </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Christians believe The Bible is the word of God. </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 Bible however is not just one book, but an entire library, with stories, songs, poetry, letters and history.</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 Bible has two sections - the Old Testament and the New Testament. </a:t>
            </a:r>
          </a:p>
          <a:p>
            <a:endParaRPr lang="en-GB" dirty="0">
              <a:solidFill>
                <a:schemeClr val="bg1"/>
              </a:solidFill>
            </a:endParaRPr>
          </a:p>
        </p:txBody>
      </p:sp>
      <p:pic>
        <p:nvPicPr>
          <p:cNvPr id="9" name="Picture 2" descr="hebrew bible language bean old testament judaism">
            <a:extLst>
              <a:ext uri="{FF2B5EF4-FFF2-40B4-BE49-F238E27FC236}">
                <a16:creationId xmlns:a16="http://schemas.microsoft.com/office/drawing/2014/main" id="{97EBE95E-2ED0-471D-9866-130908A90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5"/>
            <a:ext cx="643749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B885B32D-684E-48C8-A45B-C8627769F9D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Image result for the god who speaks purple logo">
            <a:extLst>
              <a:ext uri="{FF2B5EF4-FFF2-40B4-BE49-F238E27FC236}">
                <a16:creationId xmlns:a16="http://schemas.microsoft.com/office/drawing/2014/main" id="{513E3253-1BA6-434B-9E0A-A21056CF31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673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5534561"/>
            <a:ext cx="12191999"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009999"/>
                </a:solidFill>
                <a:latin typeface="Century Gothic" panose="020B0502020202020204" pitchFamily="34" charset="0"/>
              </a:rPr>
              <a:t> </a:t>
            </a:r>
            <a:r>
              <a:rPr lang="en-GB" sz="8000" dirty="0">
                <a:solidFill>
                  <a:srgbClr val="7030A0"/>
                </a:solidFill>
                <a:latin typeface="Century Gothic" panose="020B0502020202020204" pitchFamily="34" charset="0"/>
              </a:rPr>
              <a:t>Mission</a:t>
            </a:r>
          </a:p>
        </p:txBody>
      </p:sp>
      <p:sp>
        <p:nvSpPr>
          <p:cNvPr id="5" name="TextBox 4"/>
          <p:cNvSpPr txBox="1"/>
          <p:nvPr/>
        </p:nvSpPr>
        <p:spPr>
          <a:xfrm>
            <a:off x="-1440402" y="233670"/>
            <a:ext cx="1545226" cy="2308324"/>
          </a:xfrm>
          <a:prstGeom prst="rect">
            <a:avLst/>
          </a:prstGeom>
          <a:noFill/>
        </p:spPr>
        <p:txBody>
          <a:bodyPr wrap="square" rtlCol="0">
            <a:spAutoFit/>
          </a:bodyPr>
          <a:lstStyle/>
          <a:p>
            <a:pPr algn="ctr"/>
            <a:r>
              <a:rPr lang="en-GB" sz="7200" dirty="0">
                <a:solidFill>
                  <a:schemeClr val="bg1"/>
                </a:solidFill>
                <a:latin typeface="Candara" panose="020E0502030303020204" pitchFamily="34" charset="0"/>
              </a:rPr>
              <a:t> </a:t>
            </a:r>
            <a:endParaRPr lang="en-GB" sz="4000" dirty="0">
              <a:solidFill>
                <a:schemeClr val="bg1"/>
              </a:solidFill>
              <a:latin typeface="+mj-lt"/>
            </a:endParaRPr>
          </a:p>
          <a:p>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sp>
        <p:nvSpPr>
          <p:cNvPr id="3" name="TextBox 2">
            <a:extLst>
              <a:ext uri="{FF2B5EF4-FFF2-40B4-BE49-F238E27FC236}">
                <a16:creationId xmlns:a16="http://schemas.microsoft.com/office/drawing/2014/main" id="{9B186E19-B7C5-454D-89B2-D354D3D36760}"/>
              </a:ext>
            </a:extLst>
          </p:cNvPr>
          <p:cNvSpPr txBox="1"/>
          <p:nvPr/>
        </p:nvSpPr>
        <p:spPr>
          <a:xfrm>
            <a:off x="6666614" y="233670"/>
            <a:ext cx="5525384" cy="5878532"/>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How can we use the 10 commandments to help us to become more like Jesus in our daily lives?</a:t>
            </a:r>
          </a:p>
          <a:p>
            <a:pPr algn="ctr"/>
            <a:endParaRPr lang="en-GB" sz="1200" dirty="0">
              <a:solidFill>
                <a:schemeClr val="bg1"/>
              </a:solidFill>
              <a:latin typeface="Century Gothic" panose="020B0502020202020204" pitchFamily="34" charset="0"/>
            </a:endParaRPr>
          </a:p>
          <a:p>
            <a:pPr algn="ctr"/>
            <a:r>
              <a:rPr lang="en-GB" sz="2000" dirty="0">
                <a:solidFill>
                  <a:srgbClr val="FFC000"/>
                </a:solidFill>
                <a:latin typeface="Century Gothic" panose="020B0502020202020204" pitchFamily="34" charset="0"/>
              </a:rPr>
              <a:t>What can you do today to show that you love God above anything else?</a:t>
            </a:r>
          </a:p>
          <a:p>
            <a:pPr algn="ctr"/>
            <a:endParaRPr lang="en-GB" sz="1200" dirty="0">
              <a:solidFill>
                <a:srgbClr val="FFC000"/>
              </a:solidFill>
              <a:latin typeface="Century Gothic" panose="020B0502020202020204" pitchFamily="34" charset="0"/>
            </a:endParaRPr>
          </a:p>
          <a:p>
            <a:pPr algn="ctr"/>
            <a:r>
              <a:rPr lang="en-GB" sz="2000" dirty="0">
                <a:solidFill>
                  <a:srgbClr val="FFC000"/>
                </a:solidFill>
                <a:latin typeface="Century Gothic" panose="020B0502020202020204" pitchFamily="34" charset="0"/>
              </a:rPr>
              <a:t>At the moment it may be difficult to attend Mass; what could you do to ‘keep the Sabbath holy’?</a:t>
            </a:r>
          </a:p>
          <a:p>
            <a:pPr algn="ctr"/>
            <a:endParaRPr lang="en-GB" sz="1200" dirty="0">
              <a:solidFill>
                <a:srgbClr val="FFC000"/>
              </a:solidFill>
              <a:latin typeface="Century Gothic" panose="020B0502020202020204" pitchFamily="34" charset="0"/>
            </a:endParaRPr>
          </a:p>
          <a:p>
            <a:pPr algn="ctr"/>
            <a:r>
              <a:rPr lang="en-GB" sz="2000" dirty="0">
                <a:solidFill>
                  <a:srgbClr val="FFC000"/>
                </a:solidFill>
                <a:latin typeface="Century Gothic" panose="020B0502020202020204" pitchFamily="34" charset="0"/>
              </a:rPr>
              <a:t>What do you think it means to ‘honour your father and mother’? How can you do this at home?</a:t>
            </a:r>
          </a:p>
          <a:p>
            <a:pPr algn="ctr"/>
            <a:endParaRPr lang="en-GB" sz="1200" dirty="0">
              <a:solidFill>
                <a:srgbClr val="FFC000"/>
              </a:solidFill>
              <a:latin typeface="Century Gothic" panose="020B0502020202020204" pitchFamily="34" charset="0"/>
            </a:endParaRPr>
          </a:p>
          <a:p>
            <a:pPr algn="ctr"/>
            <a:r>
              <a:rPr lang="en-GB" sz="2000" dirty="0">
                <a:solidFill>
                  <a:srgbClr val="FFC000"/>
                </a:solidFill>
                <a:latin typeface="Century Gothic" panose="020B0502020202020204" pitchFamily="34" charset="0"/>
              </a:rPr>
              <a:t>Click </a:t>
            </a:r>
            <a:r>
              <a:rPr lang="en-GB" sz="2000" dirty="0">
                <a:solidFill>
                  <a:srgbClr val="FFC000"/>
                </a:solidFill>
                <a:latin typeface="Century Gothic" panose="020B0502020202020204" pitchFamily="34" charset="0"/>
                <a:hlinkClick r:id="rId3"/>
              </a:rPr>
              <a:t>here</a:t>
            </a:r>
            <a:r>
              <a:rPr lang="en-GB" sz="2000" dirty="0">
                <a:solidFill>
                  <a:srgbClr val="FFC000"/>
                </a:solidFill>
                <a:latin typeface="Century Gothic" panose="020B0502020202020204" pitchFamily="34" charset="0"/>
              </a:rPr>
              <a:t> for further activities related to the story of Moses and the 10 Commandments.</a:t>
            </a:r>
          </a:p>
          <a:p>
            <a:pPr algn="ctr"/>
            <a:endParaRPr lang="en-GB" sz="2400" dirty="0">
              <a:solidFill>
                <a:srgbClr val="FFC000"/>
              </a:solidFill>
              <a:latin typeface="Century Gothic" panose="020B0502020202020204" pitchFamily="34" charset="0"/>
            </a:endParaRPr>
          </a:p>
          <a:p>
            <a:pPr algn="ctr"/>
            <a:endParaRPr lang="en-GB" sz="2400" dirty="0">
              <a:solidFill>
                <a:srgbClr val="FFC000"/>
              </a:solidFill>
              <a:latin typeface="Century Gothic" panose="020B0502020202020204" pitchFamily="34" charset="0"/>
            </a:endParaRPr>
          </a:p>
        </p:txBody>
      </p:sp>
      <p:pic>
        <p:nvPicPr>
          <p:cNvPr id="9" name="Picture 2">
            <a:extLst>
              <a:ext uri="{FF2B5EF4-FFF2-40B4-BE49-F238E27FC236}">
                <a16:creationId xmlns:a16="http://schemas.microsoft.com/office/drawing/2014/main" id="{F34FF18F-A535-4F4B-A5D5-A5D2DCD1F78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Ethics, Right, Wrong, Ethical, Moral, Integrity">
            <a:extLst>
              <a:ext uri="{FF2B5EF4-FFF2-40B4-BE49-F238E27FC236}">
                <a16:creationId xmlns:a16="http://schemas.microsoft.com/office/drawing/2014/main" id="{29EA5C37-FECC-49D8-845F-CE8A328029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52" r="8062"/>
          <a:stretch/>
        </p:blipFill>
        <p:spPr bwMode="auto">
          <a:xfrm>
            <a:off x="0" y="0"/>
            <a:ext cx="6581553" cy="55213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the god who speaks purple logo">
            <a:extLst>
              <a:ext uri="{FF2B5EF4-FFF2-40B4-BE49-F238E27FC236}">
                <a16:creationId xmlns:a16="http://schemas.microsoft.com/office/drawing/2014/main" id="{28D6B932-15CF-4964-BAE6-DE7B733F89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45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anksgiving, Psalm, 118, Bible, Christian, Holy, Faith">
            <a:extLst>
              <a:ext uri="{FF2B5EF4-FFF2-40B4-BE49-F238E27FC236}">
                <a16:creationId xmlns:a16="http://schemas.microsoft.com/office/drawing/2014/main" id="{7CC4E873-CF89-49B7-8959-686BB95E1A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75" b="1402"/>
          <a:stretch/>
        </p:blipFill>
        <p:spPr bwMode="auto">
          <a:xfrm>
            <a:off x="0" y="-6039"/>
            <a:ext cx="12192000" cy="68700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56783" y="5722975"/>
            <a:ext cx="11911243" cy="1015663"/>
          </a:xfrm>
          <a:prstGeom prst="rect">
            <a:avLst/>
          </a:prstGeom>
          <a:noFill/>
        </p:spPr>
        <p:txBody>
          <a:bodyPr wrap="square" rtlCol="0">
            <a:spAutoFit/>
          </a:bodyPr>
          <a:lstStyle/>
          <a:p>
            <a:pPr algn="ctr"/>
            <a:r>
              <a:rPr lang="en-GB" sz="6000" dirty="0">
                <a:solidFill>
                  <a:srgbClr val="7030A0"/>
                </a:solidFill>
                <a:latin typeface="Century Gothic" panose="020B0502020202020204" pitchFamily="34" charset="0"/>
              </a:rPr>
              <a:t>Have A Great Week!</a:t>
            </a:r>
          </a:p>
        </p:txBody>
      </p:sp>
      <p:pic>
        <p:nvPicPr>
          <p:cNvPr id="1030" name="Picture 6" descr="The God who Speaks green logo medium - Missio">
            <a:extLst>
              <a:ext uri="{FF2B5EF4-FFF2-40B4-BE49-F238E27FC236}">
                <a16:creationId xmlns:a16="http://schemas.microsoft.com/office/drawing/2014/main" id="{AD40F2D1-C2DF-4A0E-AAE0-AA31975CA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00" y="252433"/>
            <a:ext cx="3004556" cy="39059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93AFDBD5-E99B-49A4-84EF-A3F4E2254E8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783" y="5603615"/>
            <a:ext cx="878882" cy="128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6CF8BA0-887A-4A59-8019-82371669968A}"/>
              </a:ext>
            </a:extLst>
          </p:cNvPr>
          <p:cNvSpPr txBox="1"/>
          <p:nvPr/>
        </p:nvSpPr>
        <p:spPr>
          <a:xfrm>
            <a:off x="3196206" y="988072"/>
            <a:ext cx="6318955" cy="2616101"/>
          </a:xfrm>
          <a:prstGeom prst="rect">
            <a:avLst/>
          </a:prstGeom>
          <a:noFill/>
        </p:spPr>
        <p:txBody>
          <a:bodyPr wrap="square">
            <a:spAutoFit/>
          </a:bodyPr>
          <a:lstStyle/>
          <a:p>
            <a:pPr algn="ctr"/>
            <a:r>
              <a:rPr lang="en-GB" sz="4400" dirty="0">
                <a:solidFill>
                  <a:srgbClr val="FFC000"/>
                </a:solidFill>
                <a:latin typeface="Century Gothic" panose="020B0502020202020204" pitchFamily="34" charset="0"/>
              </a:rPr>
              <a:t>Next Week’s Reading:</a:t>
            </a:r>
          </a:p>
          <a:p>
            <a:pPr algn="ctr"/>
            <a:r>
              <a:rPr lang="en-GB" sz="6000" dirty="0">
                <a:solidFill>
                  <a:schemeClr val="bg1"/>
                </a:solidFill>
                <a:latin typeface="Century Gothic" panose="020B0502020202020204" pitchFamily="34" charset="0"/>
              </a:rPr>
              <a:t>2Chr 36:14-16, 19-23</a:t>
            </a:r>
          </a:p>
        </p:txBody>
      </p:sp>
      <p:pic>
        <p:nvPicPr>
          <p:cNvPr id="10" name="Picture 4" descr="Image result for the god who speaks purple logo">
            <a:extLst>
              <a:ext uri="{FF2B5EF4-FFF2-40B4-BE49-F238E27FC236}">
                <a16:creationId xmlns:a16="http://schemas.microsoft.com/office/drawing/2014/main" id="{CAD62EB9-058B-4E90-BB82-EDF17CE31DF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76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1658473" cy="1200329"/>
          </a:xfrm>
          <a:prstGeom prst="rect">
            <a:avLst/>
          </a:prstGeom>
          <a:noFill/>
        </p:spPr>
        <p:txBody>
          <a:bodyPr wrap="square" rtlCol="0">
            <a:spAutoFit/>
          </a:bodyPr>
          <a:lstStyle/>
          <a:p>
            <a:pPr algn="ctr"/>
            <a:r>
              <a:rPr lang="en-GB" sz="7200" dirty="0">
                <a:solidFill>
                  <a:srgbClr val="7030A0"/>
                </a:solidFill>
                <a:latin typeface="Century Gothic" panose="020B0502020202020204" pitchFamily="34" charset="0"/>
              </a:rPr>
              <a:t>Context</a:t>
            </a:r>
          </a:p>
        </p:txBody>
      </p:sp>
      <p:sp>
        <p:nvSpPr>
          <p:cNvPr id="4" name="Rectangle 3">
            <a:extLst>
              <a:ext uri="{FF2B5EF4-FFF2-40B4-BE49-F238E27FC236}">
                <a16:creationId xmlns:a16="http://schemas.microsoft.com/office/drawing/2014/main" id="{53172630-FB34-4D15-8770-C6A57A5FFD92}"/>
              </a:ext>
            </a:extLst>
          </p:cNvPr>
          <p:cNvSpPr/>
          <p:nvPr/>
        </p:nvSpPr>
        <p:spPr>
          <a:xfrm>
            <a:off x="6702805" y="235555"/>
            <a:ext cx="5195028" cy="5078313"/>
          </a:xfrm>
          <a:prstGeom prst="rect">
            <a:avLst/>
          </a:prstGeom>
          <a:noFill/>
        </p:spPr>
        <p:txBody>
          <a:bodyPr wrap="square">
            <a:spAutoFit/>
          </a:bodyPr>
          <a:lstStyle/>
          <a:p>
            <a:pPr algn="ctr"/>
            <a:r>
              <a:rPr lang="en-GB" sz="3600" dirty="0">
                <a:solidFill>
                  <a:srgbClr val="FFC000"/>
                </a:solidFill>
                <a:latin typeface="Century Gothic" panose="020B0502020202020204" pitchFamily="34" charset="0"/>
              </a:rPr>
              <a:t>What is the Bible? </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 Old Testament is the original Hebrew Bible, the sacred scriptures of the Jewish faith, written at different times between about 1200 BC (Before Christ) and 165 BC. </a:t>
            </a:r>
          </a:p>
          <a:p>
            <a:pPr algn="ctr"/>
            <a:r>
              <a:rPr lang="en-GB" sz="2400" dirty="0">
                <a:solidFill>
                  <a:schemeClr val="bg1"/>
                </a:solidFill>
                <a:latin typeface="Century Gothic" panose="020B0502020202020204" pitchFamily="34" charset="0"/>
              </a:rPr>
              <a:t>The New Testament books were written by Christians in the first century AD (Anno Domini) and it contains accounts of Jesus’ life, death and resurrection. </a:t>
            </a:r>
          </a:p>
        </p:txBody>
      </p:sp>
      <p:pic>
        <p:nvPicPr>
          <p:cNvPr id="9" name="Picture 2" descr="hebrew bible language bean old testament judaism">
            <a:extLst>
              <a:ext uri="{FF2B5EF4-FFF2-40B4-BE49-F238E27FC236}">
                <a16:creationId xmlns:a16="http://schemas.microsoft.com/office/drawing/2014/main" id="{97EBE95E-2ED0-471D-9866-130908A90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5"/>
            <a:ext cx="643749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B885B32D-684E-48C8-A45B-C8627769F9D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Image result for the god who speaks purple logo">
            <a:extLst>
              <a:ext uri="{FF2B5EF4-FFF2-40B4-BE49-F238E27FC236}">
                <a16:creationId xmlns:a16="http://schemas.microsoft.com/office/drawing/2014/main" id="{8B3A98FC-DA9E-463C-9758-62BCF826B5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95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679738" cy="1200329"/>
          </a:xfrm>
          <a:prstGeom prst="rect">
            <a:avLst/>
          </a:prstGeom>
          <a:noFill/>
        </p:spPr>
        <p:txBody>
          <a:bodyPr wrap="square" rtlCol="0">
            <a:spAutoFit/>
          </a:bodyPr>
          <a:lstStyle/>
          <a:p>
            <a:pPr algn="ctr"/>
            <a:r>
              <a:rPr lang="en-GB" sz="7200" dirty="0">
                <a:solidFill>
                  <a:srgbClr val="7030A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239361" y="202567"/>
            <a:ext cx="5667333" cy="5416868"/>
          </a:xfrm>
          <a:prstGeom prst="rect">
            <a:avLst/>
          </a:prstGeom>
        </p:spPr>
        <p:txBody>
          <a:bodyPr wrap="square">
            <a:spAutoFit/>
          </a:bodyPr>
          <a:lstStyle/>
          <a:p>
            <a:pPr algn="ctr"/>
            <a:r>
              <a:rPr lang="en-GB" sz="3600" dirty="0">
                <a:solidFill>
                  <a:srgbClr val="FFC000"/>
                </a:solidFill>
                <a:latin typeface="Century Gothic" panose="020B0502020202020204" pitchFamily="34" charset="0"/>
              </a:rPr>
              <a:t>What is The Old Testament?</a:t>
            </a:r>
          </a:p>
          <a:p>
            <a:pPr algn="ctr"/>
            <a:endParaRPr lang="en-GB" sz="2400" dirty="0">
              <a:solidFill>
                <a:srgbClr val="FFC000"/>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 Old Testament has 46 books and was written over a long period of time. </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It can be arranged into four sections:</a:t>
            </a:r>
          </a:p>
          <a:p>
            <a:pPr marL="342900" indent="-342900" algn="ctr">
              <a:buFont typeface="Arial" panose="020B0604020202020204" pitchFamily="34" charset="0"/>
              <a:buChar char="•"/>
            </a:pPr>
            <a:r>
              <a:rPr lang="en-GB" sz="2800" dirty="0">
                <a:solidFill>
                  <a:srgbClr val="FFC000"/>
                </a:solidFill>
                <a:latin typeface="Century Gothic" panose="020B0502020202020204" pitchFamily="34" charset="0"/>
              </a:rPr>
              <a:t>The Pentateuch (Law)</a:t>
            </a:r>
          </a:p>
          <a:p>
            <a:pPr marL="342900" indent="-342900" algn="ctr">
              <a:buFont typeface="Arial" panose="020B0604020202020204" pitchFamily="34" charset="0"/>
              <a:buChar char="•"/>
            </a:pPr>
            <a:r>
              <a:rPr lang="en-GB" sz="2800" dirty="0">
                <a:solidFill>
                  <a:srgbClr val="FFC000"/>
                </a:solidFill>
                <a:latin typeface="Century Gothic" panose="020B0502020202020204" pitchFamily="34" charset="0"/>
              </a:rPr>
              <a:t>The Historical Books</a:t>
            </a:r>
          </a:p>
          <a:p>
            <a:pPr marL="342900" indent="-342900" algn="ctr">
              <a:buFont typeface="Arial" panose="020B0604020202020204" pitchFamily="34" charset="0"/>
              <a:buChar char="•"/>
            </a:pPr>
            <a:r>
              <a:rPr lang="en-GB" sz="2800" dirty="0">
                <a:solidFill>
                  <a:srgbClr val="FFC000"/>
                </a:solidFill>
                <a:latin typeface="Century Gothic" panose="020B0502020202020204" pitchFamily="34" charset="0"/>
              </a:rPr>
              <a:t>The Wisdom Books</a:t>
            </a:r>
          </a:p>
          <a:p>
            <a:pPr marL="342900" indent="-342900" algn="ctr">
              <a:buFont typeface="Arial" panose="020B0604020202020204" pitchFamily="34" charset="0"/>
              <a:buChar char="•"/>
            </a:pPr>
            <a:r>
              <a:rPr lang="en-GB" sz="2800" dirty="0">
                <a:solidFill>
                  <a:srgbClr val="FFC000"/>
                </a:solidFill>
                <a:latin typeface="Century Gothic" panose="020B0502020202020204" pitchFamily="34" charset="0"/>
              </a:rPr>
              <a:t>The Prophets</a:t>
            </a:r>
          </a:p>
          <a:p>
            <a:endParaRPr lang="en-GB" dirty="0">
              <a:solidFill>
                <a:schemeClr val="bg1"/>
              </a:solidFill>
            </a:endParaRP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0"/>
            <a:ext cx="609600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A2D179D7-1944-4CE2-A04F-FFF48355AD7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Image result for the god who speaks purple logo">
            <a:extLst>
              <a:ext uri="{FF2B5EF4-FFF2-40B4-BE49-F238E27FC236}">
                <a16:creationId xmlns:a16="http://schemas.microsoft.com/office/drawing/2014/main" id="{B3265711-9F7A-4BE3-87A9-2B7A08395C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0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679738" cy="1200329"/>
          </a:xfrm>
          <a:prstGeom prst="rect">
            <a:avLst/>
          </a:prstGeom>
          <a:noFill/>
        </p:spPr>
        <p:txBody>
          <a:bodyPr wrap="square" rtlCol="0">
            <a:spAutoFit/>
          </a:bodyPr>
          <a:lstStyle/>
          <a:p>
            <a:pPr algn="ctr"/>
            <a:r>
              <a:rPr lang="en-GB" sz="7200" dirty="0">
                <a:solidFill>
                  <a:srgbClr val="7030A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0" y="38236"/>
            <a:ext cx="6012404" cy="5386090"/>
          </a:xfrm>
          <a:prstGeom prst="rect">
            <a:avLst/>
          </a:prstGeom>
        </p:spPr>
        <p:txBody>
          <a:bodyPr wrap="square">
            <a:spAutoFit/>
          </a:bodyPr>
          <a:lstStyle/>
          <a:p>
            <a:pPr algn="ctr"/>
            <a:r>
              <a:rPr lang="en-GB" sz="3200" dirty="0">
                <a:solidFill>
                  <a:srgbClr val="FFC000"/>
                </a:solidFill>
                <a:latin typeface="Century Gothic" panose="020B0502020202020204" pitchFamily="34" charset="0"/>
              </a:rPr>
              <a:t>1. The Pentateuch (5 Books) </a:t>
            </a:r>
          </a:p>
          <a:p>
            <a:pPr algn="ctr"/>
            <a:r>
              <a:rPr lang="en-GB" sz="2400" dirty="0">
                <a:solidFill>
                  <a:schemeClr val="bg1"/>
                </a:solidFill>
                <a:latin typeface="Century Gothic" panose="020B0502020202020204" pitchFamily="34" charset="0"/>
              </a:rPr>
              <a:t>The first five books, Genesis to Deuteronomy, are not really 'law' Genesis is a book of stories, with nothing like rules and regulations. The other four do contain community laws but they also have many stories. The Hebrew word for Law ('Torah') means 'guidance' or 'instruction', and that could include stories offering everyday examples of how people were meant to live as well. These books were later called the 'Pentateuch’, with Moses being seen as their author. </a:t>
            </a: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0"/>
            <a:ext cx="609600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A2D179D7-1944-4CE2-A04F-FFF48355AD7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Image result for the god who speaks purple logo">
            <a:extLst>
              <a:ext uri="{FF2B5EF4-FFF2-40B4-BE49-F238E27FC236}">
                <a16:creationId xmlns:a16="http://schemas.microsoft.com/office/drawing/2014/main" id="{E353CFD3-B6EF-4805-8FBD-3975FA190A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02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754166" cy="1200329"/>
          </a:xfrm>
          <a:prstGeom prst="rect">
            <a:avLst/>
          </a:prstGeom>
          <a:noFill/>
        </p:spPr>
        <p:txBody>
          <a:bodyPr wrap="square" rtlCol="0">
            <a:spAutoFit/>
          </a:bodyPr>
          <a:lstStyle/>
          <a:p>
            <a:pPr algn="ctr"/>
            <a:r>
              <a:rPr lang="en-GB" sz="7200" dirty="0">
                <a:solidFill>
                  <a:srgbClr val="7030A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239360" y="153789"/>
            <a:ext cx="6085240" cy="5324535"/>
          </a:xfrm>
          <a:prstGeom prst="rect">
            <a:avLst/>
          </a:prstGeom>
        </p:spPr>
        <p:txBody>
          <a:bodyPr wrap="square">
            <a:spAutoFit/>
          </a:bodyPr>
          <a:lstStyle/>
          <a:p>
            <a:pPr algn="ctr"/>
            <a:r>
              <a:rPr lang="en-GB" sz="3200" dirty="0">
                <a:solidFill>
                  <a:srgbClr val="FFC000"/>
                </a:solidFill>
                <a:latin typeface="Century Gothic" panose="020B0502020202020204" pitchFamily="34" charset="0"/>
              </a:rPr>
              <a:t>2. Historical Books</a:t>
            </a:r>
          </a:p>
          <a:p>
            <a:pPr algn="ctr"/>
            <a:endParaRPr lang="en-GB" sz="3200" dirty="0">
              <a:latin typeface="Century Gothic" panose="020B0502020202020204" pitchFamily="34" charset="0"/>
            </a:endParaRPr>
          </a:p>
          <a:p>
            <a:pPr algn="ctr"/>
            <a:r>
              <a:rPr lang="en-GB" sz="2400" dirty="0">
                <a:solidFill>
                  <a:schemeClr val="bg1"/>
                </a:solidFill>
                <a:latin typeface="Century Gothic" panose="020B0502020202020204" pitchFamily="34" charset="0"/>
              </a:rPr>
              <a:t>There are 16 ‘Historical Books’ and whilst they are history books, they not only record information, they try to interpret it.</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These books try to help people understand the information in these books in relation to other events in the history of Israel, and of the wider world of their day.</a:t>
            </a:r>
          </a:p>
          <a:p>
            <a:endParaRPr lang="en-GB" b="1" dirty="0"/>
          </a:p>
          <a:p>
            <a:pPr marL="285750" indent="-285750" algn="just">
              <a:buFontTx/>
              <a:buChar char="-"/>
            </a:pPr>
            <a:endParaRPr lang="en-GB" b="1" dirty="0">
              <a:solidFill>
                <a:schemeClr val="bg1"/>
              </a:solidFill>
            </a:endParaRP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580" y="0"/>
            <a:ext cx="564642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CD99C02-9C8F-4442-817C-B70030A35DC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Image result for the god who speaks purple logo">
            <a:extLst>
              <a:ext uri="{FF2B5EF4-FFF2-40B4-BE49-F238E27FC236}">
                <a16:creationId xmlns:a16="http://schemas.microsoft.com/office/drawing/2014/main" id="{9F971D54-1CE6-4C1C-8ABA-F9CAEFD847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0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754166" cy="1200329"/>
          </a:xfrm>
          <a:prstGeom prst="rect">
            <a:avLst/>
          </a:prstGeom>
          <a:noFill/>
        </p:spPr>
        <p:txBody>
          <a:bodyPr wrap="square" rtlCol="0">
            <a:spAutoFit/>
          </a:bodyPr>
          <a:lstStyle/>
          <a:p>
            <a:pPr algn="ctr"/>
            <a:r>
              <a:rPr lang="en-GB" sz="7200" dirty="0">
                <a:solidFill>
                  <a:srgbClr val="7030A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239361" y="175574"/>
            <a:ext cx="5856639" cy="5355312"/>
          </a:xfrm>
          <a:prstGeom prst="rect">
            <a:avLst/>
          </a:prstGeom>
        </p:spPr>
        <p:txBody>
          <a:bodyPr wrap="square">
            <a:spAutoFit/>
          </a:bodyPr>
          <a:lstStyle/>
          <a:p>
            <a:pPr algn="ctr"/>
            <a:r>
              <a:rPr lang="en-GB" sz="3600" dirty="0">
                <a:solidFill>
                  <a:srgbClr val="FFC000"/>
                </a:solidFill>
                <a:latin typeface="Century Gothic" panose="020B0502020202020204" pitchFamily="34" charset="0"/>
              </a:rPr>
              <a:t>3. The Wisdom Books</a:t>
            </a:r>
          </a:p>
          <a:p>
            <a:pPr algn="ctr"/>
            <a:endParaRPr lang="en-GB" sz="2400" dirty="0">
              <a:solidFill>
                <a:srgbClr val="FFC000"/>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There are 7 books of wisdom, and these include: </a:t>
            </a:r>
          </a:p>
          <a:p>
            <a:pPr marL="342900" indent="-342900" algn="ctr">
              <a:lnSpc>
                <a:spcPct val="150000"/>
              </a:lnSpc>
              <a:buFont typeface="Arial" panose="020B0604020202020204" pitchFamily="34" charset="0"/>
              <a:buChar char="•"/>
            </a:pPr>
            <a:r>
              <a:rPr lang="en-GB" sz="2400" dirty="0">
                <a:solidFill>
                  <a:schemeClr val="bg1"/>
                </a:solidFill>
                <a:latin typeface="Century Gothic" panose="020B0502020202020204" pitchFamily="34" charset="0"/>
              </a:rPr>
              <a:t>Job (a drama that explores the nature of suffering)</a:t>
            </a:r>
          </a:p>
          <a:p>
            <a:pPr marL="342900" indent="-342900" algn="ctr">
              <a:lnSpc>
                <a:spcPct val="150000"/>
              </a:lnSpc>
              <a:buFont typeface="Arial" panose="020B0604020202020204" pitchFamily="34" charset="0"/>
              <a:buChar char="•"/>
            </a:pPr>
            <a:r>
              <a:rPr lang="en-GB" sz="2400" dirty="0">
                <a:solidFill>
                  <a:schemeClr val="bg1"/>
                </a:solidFill>
                <a:latin typeface="Century Gothic" panose="020B0502020202020204" pitchFamily="34" charset="0"/>
              </a:rPr>
              <a:t>Psalms (songs, prayers and liturgies for worship) </a:t>
            </a:r>
          </a:p>
          <a:p>
            <a:pPr marL="342900" indent="-342900" algn="ctr">
              <a:lnSpc>
                <a:spcPct val="150000"/>
              </a:lnSpc>
              <a:buFont typeface="Arial" panose="020B0604020202020204" pitchFamily="34" charset="0"/>
              <a:buChar char="•"/>
            </a:pPr>
            <a:r>
              <a:rPr lang="en-GB" sz="2400" dirty="0">
                <a:solidFill>
                  <a:schemeClr val="bg1"/>
                </a:solidFill>
                <a:latin typeface="Century Gothic" panose="020B0502020202020204" pitchFamily="34" charset="0"/>
              </a:rPr>
              <a:t>Proverbs (sayings of wisdom)</a:t>
            </a:r>
          </a:p>
          <a:p>
            <a:pPr marL="342900" indent="-342900" algn="ctr">
              <a:lnSpc>
                <a:spcPct val="150000"/>
              </a:lnSpc>
              <a:buFont typeface="Arial" panose="020B0604020202020204" pitchFamily="34" charset="0"/>
              <a:buChar char="•"/>
            </a:pPr>
            <a:r>
              <a:rPr lang="en-GB" sz="2400" dirty="0">
                <a:solidFill>
                  <a:schemeClr val="bg1"/>
                </a:solidFill>
                <a:latin typeface="Century Gothic" panose="020B0502020202020204" pitchFamily="34" charset="0"/>
              </a:rPr>
              <a:t>Song of Songs (love poems)</a:t>
            </a:r>
          </a:p>
          <a:p>
            <a:pPr marL="285750" indent="-285750" algn="just">
              <a:buFontTx/>
              <a:buChar char="-"/>
            </a:pPr>
            <a:endParaRPr lang="en-GB" b="1" dirty="0">
              <a:solidFill>
                <a:schemeClr val="bg1"/>
              </a:solidFill>
            </a:endParaRP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580" y="0"/>
            <a:ext cx="564642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CD99C02-9C8F-4442-817C-B70030A35DC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Image result for the god who speaks purple logo">
            <a:extLst>
              <a:ext uri="{FF2B5EF4-FFF2-40B4-BE49-F238E27FC236}">
                <a16:creationId xmlns:a16="http://schemas.microsoft.com/office/drawing/2014/main" id="{9996870F-1667-402F-AD2A-65A7B45E0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66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754166" cy="1200329"/>
          </a:xfrm>
          <a:prstGeom prst="rect">
            <a:avLst/>
          </a:prstGeom>
          <a:noFill/>
        </p:spPr>
        <p:txBody>
          <a:bodyPr wrap="square" rtlCol="0">
            <a:spAutoFit/>
          </a:bodyPr>
          <a:lstStyle/>
          <a:p>
            <a:pPr algn="ctr"/>
            <a:r>
              <a:rPr lang="en-GB" sz="7200" dirty="0">
                <a:solidFill>
                  <a:srgbClr val="7030A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1" y="-166764"/>
            <a:ext cx="6430702" cy="5663089"/>
          </a:xfrm>
          <a:prstGeom prst="rect">
            <a:avLst/>
          </a:prstGeom>
        </p:spPr>
        <p:txBody>
          <a:bodyPr wrap="square">
            <a:spAutoFit/>
          </a:bodyPr>
          <a:lstStyle/>
          <a:p>
            <a:pPr marL="285750" indent="-285750" algn="just">
              <a:buFontTx/>
              <a:buChar char="-"/>
            </a:pPr>
            <a:endParaRPr lang="en-GB" b="1" dirty="0">
              <a:solidFill>
                <a:schemeClr val="bg1"/>
              </a:solidFill>
            </a:endParaRPr>
          </a:p>
          <a:p>
            <a:pPr algn="ctr"/>
            <a:r>
              <a:rPr lang="en-GB" sz="3200" dirty="0">
                <a:solidFill>
                  <a:srgbClr val="FFC000"/>
                </a:solidFill>
                <a:latin typeface="Century Gothic" panose="020B0502020202020204" pitchFamily="34" charset="0"/>
              </a:rPr>
              <a:t>4. The Prophets</a:t>
            </a:r>
          </a:p>
          <a:p>
            <a:pPr algn="ctr"/>
            <a:endParaRPr lang="en-GB" sz="2400" dirty="0">
              <a:solidFill>
                <a:srgbClr val="FFC000"/>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This is the largest section of The Old Testament with 18 books.</a:t>
            </a:r>
          </a:p>
          <a:p>
            <a:pPr algn="ctr"/>
            <a:r>
              <a:rPr lang="en-GB" sz="2400" dirty="0">
                <a:solidFill>
                  <a:schemeClr val="bg1"/>
                </a:solidFill>
                <a:latin typeface="Century Gothic" panose="020B0502020202020204" pitchFamily="34" charset="0"/>
              </a:rPr>
              <a:t> These books contain stories of various prophets who reminded people of the values and practices that would reflect the character of God.</a:t>
            </a:r>
          </a:p>
          <a:p>
            <a:pPr algn="ctr"/>
            <a:r>
              <a:rPr lang="en-GB" sz="2400" dirty="0">
                <a:solidFill>
                  <a:schemeClr val="bg1"/>
                </a:solidFill>
                <a:latin typeface="Century Gothic" panose="020B0502020202020204" pitchFamily="34" charset="0"/>
              </a:rPr>
              <a:t>Prophecy is a divine message from God and prophets were chosen for different reasons. He gave people opportunities to learn and grow in faith. God wanted His prophets to have to trust Him completely and not rely on their own strength. </a:t>
            </a: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580" y="0"/>
            <a:ext cx="564642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CD99C02-9C8F-4442-817C-B70030A35DC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Image result for the god who speaks purple logo">
            <a:extLst>
              <a:ext uri="{FF2B5EF4-FFF2-40B4-BE49-F238E27FC236}">
                <a16:creationId xmlns:a16="http://schemas.microsoft.com/office/drawing/2014/main" id="{A8AAA67D-B5A8-4D0D-A651-DC2919520F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67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srgbClr val="A50021"/>
              </a:solidFill>
              <a:effectLst/>
              <a:uLnTx/>
              <a:uFillTx/>
              <a:latin typeface="Calibri Light" panose="020F0302020204030204"/>
              <a:ea typeface="+mn-ea"/>
              <a:cs typeface="+mn-cs"/>
            </a:endParaRPr>
          </a:p>
        </p:txBody>
      </p:sp>
      <p:sp>
        <p:nvSpPr>
          <p:cNvPr id="3" name="TextBox 2"/>
          <p:cNvSpPr txBox="1"/>
          <p:nvPr/>
        </p:nvSpPr>
        <p:spPr>
          <a:xfrm>
            <a:off x="1505211" y="5619435"/>
            <a:ext cx="918157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009999"/>
                </a:solidFill>
                <a:effectLst/>
                <a:uLnTx/>
                <a:uFillTx/>
                <a:latin typeface="Century Gothic" panose="020B0502020202020204" pitchFamily="34" charset="0"/>
              </a:rPr>
              <a:t> </a:t>
            </a:r>
            <a:r>
              <a:rPr lang="en-GB" sz="7200" dirty="0">
                <a:solidFill>
                  <a:srgbClr val="FF0000"/>
                </a:solidFill>
                <a:latin typeface="Century Gothic" panose="020B0502020202020204" pitchFamily="34" charset="0"/>
              </a:rPr>
              <a:t>Gather</a:t>
            </a:r>
          </a:p>
        </p:txBody>
      </p:sp>
      <p:sp>
        <p:nvSpPr>
          <p:cNvPr id="5" name="TextBox 4">
            <a:extLst>
              <a:ext uri="{FF2B5EF4-FFF2-40B4-BE49-F238E27FC236}">
                <a16:creationId xmlns:a16="http://schemas.microsoft.com/office/drawing/2014/main" id="{A4F808CB-34F9-4B84-B00B-4EFD4150A6F3}"/>
              </a:ext>
            </a:extLst>
          </p:cNvPr>
          <p:cNvSpPr txBox="1"/>
          <p:nvPr/>
        </p:nvSpPr>
        <p:spPr>
          <a:xfrm>
            <a:off x="6096000" y="376391"/>
            <a:ext cx="6012404" cy="5139869"/>
          </a:xfrm>
          <a:prstGeom prst="rect">
            <a:avLst/>
          </a:prstGeom>
          <a:noFill/>
        </p:spPr>
        <p:txBody>
          <a:bodyPr wrap="square" rtlCol="0">
            <a:spAutoFit/>
          </a:bodyPr>
          <a:lstStyle/>
          <a:p>
            <a:pPr algn="ctr"/>
            <a:r>
              <a:rPr lang="en-GB" sz="3200" dirty="0">
                <a:solidFill>
                  <a:schemeClr val="bg1"/>
                </a:solidFill>
                <a:latin typeface="Century Gothic" panose="020B0502020202020204" pitchFamily="34" charset="0"/>
              </a:rPr>
              <a:t>Lord, </a:t>
            </a:r>
          </a:p>
          <a:p>
            <a:pPr algn="ctr"/>
            <a:r>
              <a:rPr lang="en-GB" sz="3200" dirty="0">
                <a:solidFill>
                  <a:schemeClr val="bg1"/>
                </a:solidFill>
                <a:latin typeface="Century Gothic" panose="020B0502020202020204" pitchFamily="34" charset="0"/>
              </a:rPr>
              <a:t>Give us wisdom as we prepare to read your word, </a:t>
            </a:r>
          </a:p>
          <a:p>
            <a:pPr algn="ctr"/>
            <a:r>
              <a:rPr lang="en-GB" sz="3200" dirty="0">
                <a:solidFill>
                  <a:schemeClr val="bg1"/>
                </a:solidFill>
                <a:latin typeface="Century Gothic" panose="020B0502020202020204" pitchFamily="34" charset="0"/>
              </a:rPr>
              <a:t>clarity for when we read, and understanding whilst we reflect on their meaning.</a:t>
            </a:r>
          </a:p>
          <a:p>
            <a:pPr algn="ctr"/>
            <a:r>
              <a:rPr lang="en-GB" sz="3200" dirty="0">
                <a:solidFill>
                  <a:schemeClr val="bg1"/>
                </a:solidFill>
                <a:latin typeface="Century Gothic" panose="020B0502020202020204" pitchFamily="34" charset="0"/>
              </a:rPr>
              <a:t>May your words change our actions and draw us closer to you. </a:t>
            </a:r>
          </a:p>
          <a:p>
            <a:pPr algn="ctr"/>
            <a:r>
              <a:rPr lang="en-GB" sz="4000" dirty="0">
                <a:solidFill>
                  <a:srgbClr val="FFC000"/>
                </a:solidFill>
                <a:latin typeface="Century Gothic" panose="020B0502020202020204" pitchFamily="34" charset="0"/>
              </a:rPr>
              <a:t>Amen</a:t>
            </a:r>
          </a:p>
        </p:txBody>
      </p:sp>
      <p:pic>
        <p:nvPicPr>
          <p:cNvPr id="2" name="Picture 1">
            <a:extLst>
              <a:ext uri="{FF2B5EF4-FFF2-40B4-BE49-F238E27FC236}">
                <a16:creationId xmlns:a16="http://schemas.microsoft.com/office/drawing/2014/main" id="{2B5E5261-9099-401B-A0A4-3026E0EF3A28}"/>
              </a:ext>
            </a:extLst>
          </p:cNvPr>
          <p:cNvPicPr>
            <a:picLocks noChangeAspect="1"/>
          </p:cNvPicPr>
          <p:nvPr/>
        </p:nvPicPr>
        <p:blipFill rotWithShape="1">
          <a:blip r:embed="rId3"/>
          <a:srcRect t="30471" b="-2026"/>
          <a:stretch/>
        </p:blipFill>
        <p:spPr>
          <a:xfrm>
            <a:off x="0" y="0"/>
            <a:ext cx="5900436" cy="5733057"/>
          </a:xfrm>
          <a:prstGeom prst="rect">
            <a:avLst/>
          </a:prstGeom>
        </p:spPr>
      </p:pic>
      <p:pic>
        <p:nvPicPr>
          <p:cNvPr id="9" name="Picture 2">
            <a:extLst>
              <a:ext uri="{FF2B5EF4-FFF2-40B4-BE49-F238E27FC236}">
                <a16:creationId xmlns:a16="http://schemas.microsoft.com/office/drawing/2014/main" id="{26D87CAA-F6EB-4C8B-AD09-FBF0A55B1BC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Image result for the god who speaks purple logo">
            <a:extLst>
              <a:ext uri="{FF2B5EF4-FFF2-40B4-BE49-F238E27FC236}">
                <a16:creationId xmlns:a16="http://schemas.microsoft.com/office/drawing/2014/main" id="{E7E30CD8-E558-4308-8FBE-DD621B1605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866" y="5611688"/>
            <a:ext cx="995160" cy="1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689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0E2DBAC3BBCD4886B93CA46D622786" ma:contentTypeVersion="13" ma:contentTypeDescription="Create a new document." ma:contentTypeScope="" ma:versionID="dce3ab0dd4ac17d09762c2af787f85e1">
  <xsd:schema xmlns:xsd="http://www.w3.org/2001/XMLSchema" xmlns:xs="http://www.w3.org/2001/XMLSchema" xmlns:p="http://schemas.microsoft.com/office/2006/metadata/properties" xmlns:ns3="4171cb28-dffd-44aa-bbb1-161edbd2bab5" xmlns:ns4="f41c89e5-51a6-4669-8c8d-c9c4d4e04011" targetNamespace="http://schemas.microsoft.com/office/2006/metadata/properties" ma:root="true" ma:fieldsID="936d906de545c96e28cd943302bb6050" ns3:_="" ns4:_="">
    <xsd:import namespace="4171cb28-dffd-44aa-bbb1-161edbd2bab5"/>
    <xsd:import namespace="f41c89e5-51a6-4669-8c8d-c9c4d4e0401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AutoKeyPoints" minOccurs="0"/>
                <xsd:element ref="ns3:MediaServiceKeyPoint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1cb28-dffd-44aa-bbb1-161edbd2bab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1c89e5-51a6-4669-8c8d-c9c4d4e0401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B215A1-ECF6-4231-BCF4-95A0E76E6067}">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f41c89e5-51a6-4669-8c8d-c9c4d4e04011"/>
    <ds:schemaRef ds:uri="http://www.w3.org/XML/1998/namespace"/>
    <ds:schemaRef ds:uri="4171cb28-dffd-44aa-bbb1-161edbd2bab5"/>
    <ds:schemaRef ds:uri="http://purl.org/dc/dcmitype/"/>
    <ds:schemaRef ds:uri="http://purl.org/dc/terms/"/>
  </ds:schemaRefs>
</ds:datastoreItem>
</file>

<file path=customXml/itemProps2.xml><?xml version="1.0" encoding="utf-8"?>
<ds:datastoreItem xmlns:ds="http://schemas.openxmlformats.org/officeDocument/2006/customXml" ds:itemID="{DAC34B94-8B12-41EB-B188-9EAF2F6C1B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1cb28-dffd-44aa-bbb1-161edbd2bab5"/>
    <ds:schemaRef ds:uri="f41c89e5-51a6-4669-8c8d-c9c4d4e040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15FABF-8128-4D18-95C9-3326903B4B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5504</TotalTime>
  <Words>1216</Words>
  <Application>Microsoft Office PowerPoint</Application>
  <PresentationFormat>Widescreen</PresentationFormat>
  <Paragraphs>142</Paragraphs>
  <Slides>21</Slides>
  <Notes>20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Candara</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Linette Blackmore</cp:lastModifiedBy>
  <cp:revision>198</cp:revision>
  <dcterms:created xsi:type="dcterms:W3CDTF">2020-10-07T15:56:12Z</dcterms:created>
  <dcterms:modified xsi:type="dcterms:W3CDTF">2021-03-04T15:14:57Z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0x010100120E2DBAC3BBCD4886B93CA46D622786</vt:lpwstr>
  </property>
</Properties>
</file>