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81" r:id="rId2"/>
    <p:sldId id="319" r:id="rId3"/>
    <p:sldId id="326" r:id="rId4"/>
    <p:sldId id="327" r:id="rId5"/>
    <p:sldId id="324" r:id="rId6"/>
    <p:sldId id="294" r:id="rId7"/>
    <p:sldId id="304" r:id="rId8"/>
    <p:sldId id="315" r:id="rId9"/>
    <p:sldId id="283" r:id="rId10"/>
    <p:sldId id="272" r:id="rId11"/>
    <p:sldId id="321" r:id="rId12"/>
    <p:sldId id="291" r:id="rId13"/>
    <p:sldId id="32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D62AC6"/>
    <a:srgbClr val="009999"/>
    <a:srgbClr val="008080"/>
    <a:srgbClr val="33CCC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4" autoAdjust="0"/>
    <p:restoredTop sz="85614" autoAdjust="0"/>
  </p:normalViewPr>
  <p:slideViewPr>
    <p:cSldViewPr snapToGrid="0">
      <p:cViewPr varScale="1">
        <p:scale>
          <a:sx n="77" d="100"/>
          <a:sy n="77" d="100"/>
        </p:scale>
        <p:origin x="642" y="96"/>
      </p:cViewPr>
      <p:guideLst/>
    </p:cSldViewPr>
  </p:slideViewPr>
  <p:notesTextViewPr>
    <p:cViewPr>
      <p:scale>
        <a:sx n="1" d="1"/>
        <a:sy n="1" d="1"/>
      </p:scale>
      <p:origin x="0" y="0"/>
    </p:cViewPr>
  </p:notesTextViewPr>
  <p:sorterViewPr>
    <p:cViewPr>
      <p:scale>
        <a:sx n="100" d="100"/>
        <a:sy n="100" d="100"/>
      </p:scale>
      <p:origin x="0" y="-495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C5341-88A6-41FA-9E69-3A1D904544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DE86BEC-3B99-4129-A2A1-098BC76761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0C4422-E792-4397-A57B-E4ACE3062BD7}" type="datetimeFigureOut">
              <a:rPr lang="en-GB" smtClean="0"/>
              <a:t>11/03/2021</a:t>
            </a:fld>
            <a:endParaRPr lang="en-GB"/>
          </a:p>
        </p:txBody>
      </p:sp>
      <p:sp>
        <p:nvSpPr>
          <p:cNvPr id="4" name="Footer Placeholder 3">
            <a:extLst>
              <a:ext uri="{FF2B5EF4-FFF2-40B4-BE49-F238E27FC236}">
                <a16:creationId xmlns:a16="http://schemas.microsoft.com/office/drawing/2014/main" id="{3580A343-6528-4DCB-A98B-579426E98A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38DC55B-B57A-482F-8A50-9C1ACB71DB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BCB85-A944-48D2-B3CD-AD0AD8892B0C}" type="slidenum">
              <a:rPr lang="en-GB" smtClean="0"/>
              <a:t>‹#›</a:t>
            </a:fld>
            <a:endParaRPr lang="en-GB"/>
          </a:p>
        </p:txBody>
      </p:sp>
    </p:spTree>
    <p:extLst>
      <p:ext uri="{BB962C8B-B14F-4D97-AF65-F5344CB8AC3E}">
        <p14:creationId xmlns:p14="http://schemas.microsoft.com/office/powerpoint/2010/main" val="7039911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DC099-B853-45FC-978E-590DEFDA1CAF}" type="datetimeFigureOut">
              <a:rPr lang="en-GB" smtClean="0"/>
              <a:t>11/03/2021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3DB91-E5B0-4A50-8CDE-FFAD979C63E2}" type="slidenum">
              <a:rPr lang="en-GB" smtClean="0"/>
              <a:t>‹#›</a:t>
            </a:fld>
            <a:endParaRPr lang="en-GB"/>
          </a:p>
        </p:txBody>
      </p:sp>
    </p:spTree>
    <p:extLst>
      <p:ext uri="{BB962C8B-B14F-4D97-AF65-F5344CB8AC3E}">
        <p14:creationId xmlns:p14="http://schemas.microsoft.com/office/powerpoint/2010/main" val="314388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a:t>
            </a:fld>
            <a:endParaRPr lang="en-GB"/>
          </a:p>
        </p:txBody>
      </p:sp>
    </p:spTree>
    <p:extLst>
      <p:ext uri="{BB962C8B-B14F-4D97-AF65-F5344CB8AC3E}">
        <p14:creationId xmlns:p14="http://schemas.microsoft.com/office/powerpoint/2010/main" val="119415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11</a:t>
            </a:fld>
            <a:endParaRPr lang="en-GB"/>
          </a:p>
        </p:txBody>
      </p:sp>
    </p:spTree>
    <p:extLst>
      <p:ext uri="{BB962C8B-B14F-4D97-AF65-F5344CB8AC3E}">
        <p14:creationId xmlns:p14="http://schemas.microsoft.com/office/powerpoint/2010/main" val="3579572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12</a:t>
            </a:fld>
            <a:endParaRPr lang="en-GB"/>
          </a:p>
        </p:txBody>
      </p:sp>
    </p:spTree>
    <p:extLst>
      <p:ext uri="{BB962C8B-B14F-4D97-AF65-F5344CB8AC3E}">
        <p14:creationId xmlns:p14="http://schemas.microsoft.com/office/powerpoint/2010/main" val="347099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2</a:t>
            </a:fld>
            <a:endParaRPr lang="en-GB"/>
          </a:p>
        </p:txBody>
      </p:sp>
    </p:spTree>
    <p:extLst>
      <p:ext uri="{BB962C8B-B14F-4D97-AF65-F5344CB8AC3E}">
        <p14:creationId xmlns:p14="http://schemas.microsoft.com/office/powerpoint/2010/main" val="2787220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3</a:t>
            </a:fld>
            <a:endParaRPr lang="en-GB"/>
          </a:p>
        </p:txBody>
      </p:sp>
    </p:spTree>
    <p:extLst>
      <p:ext uri="{BB962C8B-B14F-4D97-AF65-F5344CB8AC3E}">
        <p14:creationId xmlns:p14="http://schemas.microsoft.com/office/powerpoint/2010/main" val="2485338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4</a:t>
            </a:fld>
            <a:endParaRPr lang="en-GB"/>
          </a:p>
        </p:txBody>
      </p:sp>
    </p:spTree>
    <p:extLst>
      <p:ext uri="{BB962C8B-B14F-4D97-AF65-F5344CB8AC3E}">
        <p14:creationId xmlns:p14="http://schemas.microsoft.com/office/powerpoint/2010/main" val="3191964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5</a:t>
            </a:fld>
            <a:endParaRPr lang="en-GB"/>
          </a:p>
        </p:txBody>
      </p:sp>
    </p:spTree>
    <p:extLst>
      <p:ext uri="{BB962C8B-B14F-4D97-AF65-F5344CB8AC3E}">
        <p14:creationId xmlns:p14="http://schemas.microsoft.com/office/powerpoint/2010/main" val="765870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C3DB91-E5B0-4A50-8CDE-FFAD979C63E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4640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7</a:t>
            </a:fld>
            <a:endParaRPr lang="en-GB"/>
          </a:p>
        </p:txBody>
      </p:sp>
    </p:spTree>
    <p:extLst>
      <p:ext uri="{BB962C8B-B14F-4D97-AF65-F5344CB8AC3E}">
        <p14:creationId xmlns:p14="http://schemas.microsoft.com/office/powerpoint/2010/main" val="1395429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8</a:t>
            </a:fld>
            <a:endParaRPr lang="en-GB"/>
          </a:p>
        </p:txBody>
      </p:sp>
    </p:spTree>
    <p:extLst>
      <p:ext uri="{BB962C8B-B14F-4D97-AF65-F5344CB8AC3E}">
        <p14:creationId xmlns:p14="http://schemas.microsoft.com/office/powerpoint/2010/main" val="102799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4C3DB91-E5B0-4A50-8CDE-FFAD979C63E2}" type="slidenum">
              <a:rPr lang="en-GB" smtClean="0"/>
              <a:t>10</a:t>
            </a:fld>
            <a:endParaRPr lang="en-GB"/>
          </a:p>
        </p:txBody>
      </p:sp>
    </p:spTree>
    <p:extLst>
      <p:ext uri="{BB962C8B-B14F-4D97-AF65-F5344CB8AC3E}">
        <p14:creationId xmlns:p14="http://schemas.microsoft.com/office/powerpoint/2010/main" val="26654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79368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99037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98422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5583D37-BAC7-4F7A-BCCF-3810D86190B2}"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7724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5583D37-BAC7-4F7A-BCCF-3810D86190B2}" type="datetimeFigureOut">
              <a:rPr lang="en-GB" smtClean="0"/>
              <a:t>11/03/2021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4127769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5583D37-BAC7-4F7A-BCCF-3810D86190B2}"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342745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5583D37-BAC7-4F7A-BCCF-3810D86190B2}" type="datetimeFigureOut">
              <a:rPr lang="en-GB" smtClean="0"/>
              <a:t>11/03/2021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2192872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5583D37-BAC7-4F7A-BCCF-3810D86190B2}" type="datetimeFigureOut">
              <a:rPr lang="en-GB" smtClean="0"/>
              <a:t>11/03/2021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80672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83D37-BAC7-4F7A-BCCF-3810D86190B2}" type="datetimeFigureOut">
              <a:rPr lang="en-GB" smtClean="0"/>
              <a:t>11/03/2021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308901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155255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583D37-BAC7-4F7A-BCCF-3810D86190B2}" type="datetimeFigureOut">
              <a:rPr lang="en-GB" smtClean="0"/>
              <a:t>11/03/2021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A4BAEC-9B69-4C59-87EE-0A099761F0FE}" type="slidenum">
              <a:rPr lang="en-GB" smtClean="0"/>
              <a:t>‹#›</a:t>
            </a:fld>
            <a:endParaRPr lang="en-GB"/>
          </a:p>
        </p:txBody>
      </p:sp>
    </p:spTree>
    <p:extLst>
      <p:ext uri="{BB962C8B-B14F-4D97-AF65-F5344CB8AC3E}">
        <p14:creationId xmlns:p14="http://schemas.microsoft.com/office/powerpoint/2010/main" val="5684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8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83D37-BAC7-4F7A-BCCF-3810D86190B2}" type="datetimeFigureOut">
              <a:rPr lang="en-GB" smtClean="0"/>
              <a:t>11/03/2021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A4BAEC-9B69-4C59-87EE-0A099761F0FE}" type="slidenum">
              <a:rPr lang="en-GB" smtClean="0"/>
              <a:t>‹#›</a:t>
            </a:fld>
            <a:endParaRPr lang="en-GB"/>
          </a:p>
        </p:txBody>
      </p:sp>
    </p:spTree>
    <p:extLst>
      <p:ext uri="{BB962C8B-B14F-4D97-AF65-F5344CB8AC3E}">
        <p14:creationId xmlns:p14="http://schemas.microsoft.com/office/powerpoint/2010/main" val="16771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www.youtube.com/watch?v=5QMqkQ-8Msk&amp;feature=youtu.b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ducation.rcdow.org.uk/catholicism-unpacked-new/"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923330"/>
          </a:xfrm>
          <a:prstGeom prst="rect">
            <a:avLst/>
          </a:prstGeom>
          <a:noFill/>
        </p:spPr>
        <p:txBody>
          <a:bodyPr wrap="square" rtlCol="0">
            <a:spAutoFit/>
          </a:bodyPr>
          <a:lstStyle/>
          <a:p>
            <a:pPr algn="ctr"/>
            <a:r>
              <a:rPr lang="en-GB" sz="5400" dirty="0">
                <a:solidFill>
                  <a:schemeClr val="accent2">
                    <a:lumMod val="75000"/>
                  </a:schemeClr>
                </a:solidFill>
                <a:latin typeface="+mj-lt"/>
              </a:rPr>
              <a:t>St Joseph – March: Father of Jesus</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0423" cy="1323439"/>
          </a:xfrm>
          <a:prstGeom prst="rect">
            <a:avLst/>
          </a:prstGeom>
        </p:spPr>
      </p:pic>
      <p:pic>
        <p:nvPicPr>
          <p:cNvPr id="6" name="Picture 5" descr="Saint Joseph, Catholic, Church Faith, Jesus, Egypt">
            <a:extLst>
              <a:ext uri="{FF2B5EF4-FFF2-40B4-BE49-F238E27FC236}">
                <a16:creationId xmlns:a16="http://schemas.microsoft.com/office/drawing/2014/main" id="{CF95728C-6245-4906-B001-349C92EC6A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06967" y="375810"/>
            <a:ext cx="7378065" cy="4915535"/>
          </a:xfrm>
          <a:prstGeom prst="rect">
            <a:avLst/>
          </a:prstGeom>
          <a:noFill/>
          <a:ln w="41275">
            <a:solidFill>
              <a:schemeClr val="accent2">
                <a:lumMod val="75000"/>
              </a:schemeClr>
            </a:solidFill>
          </a:ln>
        </p:spPr>
      </p:pic>
    </p:spTree>
    <p:extLst>
      <p:ext uri="{BB962C8B-B14F-4D97-AF65-F5344CB8AC3E}">
        <p14:creationId xmlns:p14="http://schemas.microsoft.com/office/powerpoint/2010/main" val="1637624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5" name="TextBox 4"/>
          <p:cNvSpPr txBox="1"/>
          <p:nvPr/>
        </p:nvSpPr>
        <p:spPr>
          <a:xfrm>
            <a:off x="252249" y="-255181"/>
            <a:ext cx="11687502" cy="8340745"/>
          </a:xfrm>
          <a:prstGeom prst="rect">
            <a:avLst/>
          </a:prstGeom>
          <a:noFill/>
        </p:spPr>
        <p:txBody>
          <a:bodyPr wrap="square" rtlCol="0">
            <a:spAutoFit/>
          </a:bodyPr>
          <a:lstStyle/>
          <a:p>
            <a:r>
              <a:rPr lang="en-GB" sz="2400" i="1" dirty="0">
                <a:solidFill>
                  <a:schemeClr val="bg1"/>
                </a:solidFill>
              </a:rPr>
              <a:t> </a:t>
            </a:r>
            <a:endParaRPr lang="en-GB" sz="2400" dirty="0">
              <a:solidFill>
                <a:schemeClr val="bg1"/>
              </a:solidFill>
            </a:endParaRPr>
          </a:p>
          <a:p>
            <a:pPr algn="ctr"/>
            <a:r>
              <a:rPr lang="en-GB" sz="4000" dirty="0">
                <a:solidFill>
                  <a:srgbClr val="FFC000"/>
                </a:solidFill>
              </a:rPr>
              <a:t>Lord Jesus Christ,</a:t>
            </a:r>
            <a:br>
              <a:rPr lang="en-GB" sz="4000" dirty="0">
                <a:solidFill>
                  <a:srgbClr val="FFC000"/>
                </a:solidFill>
              </a:rPr>
            </a:br>
            <a:r>
              <a:rPr lang="en-GB" sz="4000" dirty="0">
                <a:solidFill>
                  <a:srgbClr val="FFC000"/>
                </a:solidFill>
              </a:rPr>
              <a:t>Many families – and fathers – have struggled this past year: with distance from loved ones, or loss of income, uncertainty, ill health or many other stresses. We bring the fathers and grandfathers we know to you and St Joseph. We commend them to their care, and ask your blessing on them. </a:t>
            </a:r>
          </a:p>
          <a:p>
            <a:pPr algn="ctr"/>
            <a:r>
              <a:rPr lang="en-GB" sz="4000" dirty="0">
                <a:solidFill>
                  <a:srgbClr val="FFC000"/>
                </a:solidFill>
              </a:rPr>
              <a:t>Amen</a:t>
            </a:r>
          </a:p>
          <a:p>
            <a:pPr algn="ctr"/>
            <a:endParaRPr lang="en-GB" sz="4000" dirty="0">
              <a:solidFill>
                <a:schemeClr val="bg1"/>
              </a:solidFill>
              <a:latin typeface="Candara" panose="020E0502030303020204" pitchFamily="34" charset="0"/>
            </a:endParaRPr>
          </a:p>
          <a:p>
            <a:pPr algn="ctr"/>
            <a:r>
              <a:rPr lang="en-GB" sz="8000" dirty="0">
                <a:solidFill>
                  <a:schemeClr val="accent2">
                    <a:lumMod val="75000"/>
                  </a:schemeClr>
                </a:solidFill>
                <a:latin typeface="+mj-lt"/>
              </a:rPr>
              <a:t>Prayer</a:t>
            </a:r>
          </a:p>
          <a:p>
            <a:pPr algn="r"/>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0423" cy="1323439"/>
          </a:xfrm>
          <a:prstGeom prst="rect">
            <a:avLst/>
          </a:prstGeom>
        </p:spPr>
      </p:pic>
    </p:spTree>
    <p:extLst>
      <p:ext uri="{BB962C8B-B14F-4D97-AF65-F5344CB8AC3E}">
        <p14:creationId xmlns:p14="http://schemas.microsoft.com/office/powerpoint/2010/main" val="369441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chemeClr val="accent2">
                    <a:lumMod val="75000"/>
                  </a:schemeClr>
                </a:solidFill>
              </a:rPr>
              <a:t>Song prayer</a:t>
            </a:r>
          </a:p>
        </p:txBody>
      </p:sp>
      <p:sp>
        <p:nvSpPr>
          <p:cNvPr id="5" name="TextBox 4"/>
          <p:cNvSpPr txBox="1"/>
          <p:nvPr/>
        </p:nvSpPr>
        <p:spPr>
          <a:xfrm>
            <a:off x="5007935" y="0"/>
            <a:ext cx="6931816" cy="2800767"/>
          </a:xfrm>
          <a:prstGeom prst="rect">
            <a:avLst/>
          </a:prstGeom>
          <a:noFill/>
        </p:spPr>
        <p:txBody>
          <a:bodyPr wrap="square" rtlCol="0">
            <a:spAutoFit/>
          </a:bodyPr>
          <a:lstStyle/>
          <a:p>
            <a:r>
              <a:rPr lang="en-GB" sz="2400" i="1" dirty="0">
                <a:solidFill>
                  <a:schemeClr val="bg1"/>
                </a:solidFill>
              </a:rPr>
              <a:t> </a:t>
            </a:r>
            <a:endParaRPr lang="en-GB" sz="2400" dirty="0">
              <a:solidFill>
                <a:schemeClr val="bg1"/>
              </a:solidFill>
            </a:endParaRPr>
          </a:p>
          <a:p>
            <a:pPr algn="ctr"/>
            <a:endParaRPr lang="en-GB" sz="4000" dirty="0">
              <a:solidFill>
                <a:schemeClr val="bg1"/>
              </a:solidFill>
              <a:latin typeface="Candara" panose="020E0502030303020204" pitchFamily="34" charset="0"/>
            </a:endParaRPr>
          </a:p>
          <a:p>
            <a:pPr algn="ctr"/>
            <a:endParaRPr lang="en-GB" sz="4000" dirty="0">
              <a:solidFill>
                <a:schemeClr val="bg1"/>
              </a:solidFill>
              <a:latin typeface="Candara" panose="020E0502030303020204" pitchFamily="34" charset="0"/>
            </a:endParaRPr>
          </a:p>
          <a:p>
            <a:pPr algn="r"/>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0423" cy="1323439"/>
          </a:xfrm>
          <a:prstGeom prst="rect">
            <a:avLst/>
          </a:prstGeom>
        </p:spPr>
      </p:pic>
      <p:sp>
        <p:nvSpPr>
          <p:cNvPr id="2" name="Rectangle 2">
            <a:extLst>
              <a:ext uri="{FF2B5EF4-FFF2-40B4-BE49-F238E27FC236}">
                <a16:creationId xmlns:a16="http://schemas.microsoft.com/office/drawing/2014/main" id="{23964EEC-F2EE-4A96-A572-6B8A87E2902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a:extLst>
              <a:ext uri="{FF2B5EF4-FFF2-40B4-BE49-F238E27FC236}">
                <a16:creationId xmlns:a16="http://schemas.microsoft.com/office/drawing/2014/main" id="{B18BF61D-3709-4D96-8E5E-A98797ECB3FE}"/>
              </a:ext>
            </a:extLst>
          </p:cNvPr>
          <p:cNvSpPr>
            <a:spLocks noChangeArrowheads="1"/>
          </p:cNvSpPr>
          <p:nvPr/>
        </p:nvSpPr>
        <p:spPr bwMode="auto">
          <a:xfrm>
            <a:off x="6409966" y="457200"/>
            <a:ext cx="534756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0" b="0" i="0" u="none" strike="noStrike" cap="none" normalizeH="0" baseline="0" dirty="0">
                <a:ln>
                  <a:noFill/>
                </a:ln>
                <a:solidFill>
                  <a:srgbClr val="FFC000"/>
                </a:solidFill>
                <a:effectLst/>
                <a:latin typeface="Candara" panose="020E0502030303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Joseph</a:t>
            </a:r>
            <a:r>
              <a:rPr kumimoji="0" lang="en-GB" altLang="en-US" sz="4000" b="0" i="0" u="none" strike="noStrike" cap="none" normalizeH="0" baseline="0" dirty="0">
                <a:ln>
                  <a:noFill/>
                </a:ln>
                <a:solidFill>
                  <a:srgbClr val="FFC000"/>
                </a:solidFill>
                <a:effectLst/>
                <a:latin typeface="Century Gothic" panose="020B0502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a:t>
            </a:r>
            <a:r>
              <a:rPr kumimoji="0" lang="en-GB" altLang="en-US" sz="4000" b="0" i="0" u="none" strike="noStrike" cap="none" normalizeH="0" baseline="0" dirty="0">
                <a:ln>
                  <a:noFill/>
                </a:ln>
                <a:solidFill>
                  <a:srgbClr val="FFC000"/>
                </a:solidFill>
                <a:effectLst/>
                <a:latin typeface="Candara" panose="020E0502030303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s Lullaby</a:t>
            </a:r>
            <a:endParaRPr kumimoji="0" lang="en-GB" altLang="en-US" sz="4000" b="0" i="0" u="none" strike="noStrike" cap="none" normalizeH="0" baseline="0" dirty="0">
              <a:ln>
                <a:noFill/>
              </a:ln>
              <a:solidFill>
                <a:srgbClr val="FFC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4000" b="0" i="0" u="none" strike="noStrike" cap="none" normalizeH="0" baseline="0" dirty="0">
                <a:ln>
                  <a:noFill/>
                </a:ln>
                <a:solidFill>
                  <a:schemeClr val="bg1"/>
                </a:solidFill>
                <a:effectLst/>
                <a:latin typeface="Candara" panose="020E0502030303020204" pitchFamily="34" charset="0"/>
                <a:ea typeface="Times New Roman" panose="02020603050405020304" pitchFamily="18" charset="0"/>
                <a:cs typeface="Times New Roman" panose="02020603050405020304" pitchFamily="18" charset="0"/>
              </a:rPr>
              <a:t>Click on this link for a video of the song ‘Joseph’s Lullaby’ by Mercy Me with images and lyrics. </a:t>
            </a:r>
            <a:endParaRPr lang="en-GB" altLang="en-US" sz="4000" dirty="0">
              <a:solidFill>
                <a:schemeClr val="bg1"/>
              </a:solidFill>
              <a:latin typeface="Candara" panose="020E0502030303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pic>
        <p:nvPicPr>
          <p:cNvPr id="9" name="Picture 8">
            <a:extLst>
              <a:ext uri="{FF2B5EF4-FFF2-40B4-BE49-F238E27FC236}">
                <a16:creationId xmlns:a16="http://schemas.microsoft.com/office/drawing/2014/main" id="{3A62D58E-D936-4E25-86B7-A4CD1C59C29B}"/>
              </a:ext>
            </a:extLst>
          </p:cNvPr>
          <p:cNvPicPr/>
          <p:nvPr/>
        </p:nvPicPr>
        <p:blipFill>
          <a:blip r:embed="rId5">
            <a:extLst>
              <a:ext uri="{28A0092B-C50C-407E-A947-70E740481C1C}">
                <a14:useLocalDpi xmlns:a14="http://schemas.microsoft.com/office/drawing/2010/main" val="0"/>
              </a:ext>
            </a:extLst>
          </a:blip>
          <a:stretch>
            <a:fillRect/>
          </a:stretch>
        </p:blipFill>
        <p:spPr>
          <a:xfrm>
            <a:off x="0" y="0"/>
            <a:ext cx="5975498" cy="5584874"/>
          </a:xfrm>
          <a:prstGeom prst="rect">
            <a:avLst/>
          </a:prstGeom>
          <a:ln w="12700">
            <a:solidFill>
              <a:schemeClr val="accent5">
                <a:lumMod val="75000"/>
              </a:schemeClr>
            </a:solidFill>
          </a:ln>
        </p:spPr>
      </p:pic>
    </p:spTree>
    <p:extLst>
      <p:ext uri="{BB962C8B-B14F-4D97-AF65-F5344CB8AC3E}">
        <p14:creationId xmlns:p14="http://schemas.microsoft.com/office/powerpoint/2010/main" val="56619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rgbClr val="009999"/>
                </a:solidFill>
                <a:latin typeface="Candara" panose="020E0502030303020204" pitchFamily="34" charset="0"/>
              </a:rPr>
              <a:t>     </a:t>
            </a:r>
            <a:r>
              <a:rPr lang="en-GB" sz="8000" dirty="0">
                <a:solidFill>
                  <a:schemeClr val="accent2">
                    <a:lumMod val="75000"/>
                  </a:schemeClr>
                </a:solidFill>
              </a:rPr>
              <a:t>Mission</a:t>
            </a:r>
          </a:p>
        </p:txBody>
      </p:sp>
      <p:sp>
        <p:nvSpPr>
          <p:cNvPr id="5" name="TextBox 4"/>
          <p:cNvSpPr txBox="1"/>
          <p:nvPr/>
        </p:nvSpPr>
        <p:spPr>
          <a:xfrm>
            <a:off x="-1" y="0"/>
            <a:ext cx="12191999"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 </a:t>
            </a:r>
            <a:endParaRPr lang="en-GB" sz="4000" dirty="0">
              <a:solidFill>
                <a:schemeClr val="bg1"/>
              </a:solidFill>
              <a:latin typeface="+mj-lt"/>
            </a:endParaRPr>
          </a:p>
          <a:p>
            <a:endParaRPr lang="en-GB" sz="4000" dirty="0">
              <a:solidFill>
                <a:schemeClr val="bg1"/>
              </a:solidFill>
              <a:latin typeface="+mj-lt"/>
            </a:endParaRPr>
          </a:p>
          <a:p>
            <a:pPr marL="457200" indent="-457200">
              <a:buFont typeface="Arial" panose="020B0604020202020204" pitchFamily="34" charset="0"/>
              <a:buChar char="•"/>
            </a:pPr>
            <a:endParaRPr lang="en-GB" sz="3200" dirty="0">
              <a:solidFill>
                <a:schemeClr val="bg1"/>
              </a:solidFill>
              <a:latin typeface="+mj-lt"/>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0423" cy="1323439"/>
          </a:xfrm>
          <a:prstGeom prst="rect">
            <a:avLst/>
          </a:prstGeom>
        </p:spPr>
      </p:pic>
      <p:sp>
        <p:nvSpPr>
          <p:cNvPr id="3" name="TextBox 2">
            <a:extLst>
              <a:ext uri="{FF2B5EF4-FFF2-40B4-BE49-F238E27FC236}">
                <a16:creationId xmlns:a16="http://schemas.microsoft.com/office/drawing/2014/main" id="{9B186E19-B7C5-454D-89B2-D354D3D36760}"/>
              </a:ext>
            </a:extLst>
          </p:cNvPr>
          <p:cNvSpPr txBox="1"/>
          <p:nvPr/>
        </p:nvSpPr>
        <p:spPr>
          <a:xfrm>
            <a:off x="184559" y="600785"/>
            <a:ext cx="5795830" cy="3477875"/>
          </a:xfrm>
          <a:prstGeom prst="rect">
            <a:avLst/>
          </a:prstGeom>
          <a:noFill/>
        </p:spPr>
        <p:txBody>
          <a:bodyPr wrap="square" rtlCol="0">
            <a:spAutoFit/>
          </a:bodyPr>
          <a:lstStyle/>
          <a:p>
            <a:r>
              <a:rPr lang="en-GB" sz="4400" dirty="0">
                <a:solidFill>
                  <a:schemeClr val="bg1"/>
                </a:solidFill>
              </a:rPr>
              <a:t>Do you know a father or grandfather who would appreciate a phone call or a message?</a:t>
            </a:r>
          </a:p>
        </p:txBody>
      </p:sp>
      <p:pic>
        <p:nvPicPr>
          <p:cNvPr id="4" name="Picture 3">
            <a:extLst>
              <a:ext uri="{FF2B5EF4-FFF2-40B4-BE49-F238E27FC236}">
                <a16:creationId xmlns:a16="http://schemas.microsoft.com/office/drawing/2014/main" id="{E0FF6297-44AE-44BE-B9AC-AAD609C9E2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7126" y="-85061"/>
            <a:ext cx="5684872" cy="5684872"/>
          </a:xfrm>
          <a:prstGeom prst="rect">
            <a:avLst/>
          </a:prstGeom>
        </p:spPr>
      </p:pic>
    </p:spTree>
    <p:extLst>
      <p:ext uri="{BB962C8B-B14F-4D97-AF65-F5344CB8AC3E}">
        <p14:creationId xmlns:p14="http://schemas.microsoft.com/office/powerpoint/2010/main" val="350945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29CBA3-C8CF-4148-ACD2-ACED80763E39}"/>
              </a:ext>
            </a:extLst>
          </p:cNvPr>
          <p:cNvSpPr>
            <a:spLocks noGrp="1"/>
          </p:cNvSpPr>
          <p:nvPr>
            <p:ph type="title"/>
          </p:nvPr>
        </p:nvSpPr>
        <p:spPr>
          <a:xfrm>
            <a:off x="196553" y="365125"/>
            <a:ext cx="11818834" cy="1325563"/>
          </a:xfrm>
        </p:spPr>
        <p:txBody>
          <a:bodyPr>
            <a:normAutofit/>
          </a:bodyPr>
          <a:lstStyle/>
          <a:p>
            <a:pPr algn="ctr"/>
            <a:r>
              <a:rPr lang="en-GB" sz="4000" dirty="0">
                <a:solidFill>
                  <a:schemeClr val="bg1"/>
                </a:solidFill>
              </a:rPr>
              <a:t>More information on St Joseph for teachers</a:t>
            </a:r>
          </a:p>
        </p:txBody>
      </p:sp>
      <p:sp>
        <p:nvSpPr>
          <p:cNvPr id="10" name="Content Placeholder 9">
            <a:extLst>
              <a:ext uri="{FF2B5EF4-FFF2-40B4-BE49-F238E27FC236}">
                <a16:creationId xmlns:a16="http://schemas.microsoft.com/office/drawing/2014/main" id="{38E5955B-E337-4908-87B7-754F2D2A4AC6}"/>
              </a:ext>
            </a:extLst>
          </p:cNvPr>
          <p:cNvSpPr>
            <a:spLocks noGrp="1"/>
          </p:cNvSpPr>
          <p:nvPr>
            <p:ph sz="half" idx="1"/>
          </p:nvPr>
        </p:nvSpPr>
        <p:spPr>
          <a:xfrm>
            <a:off x="196553" y="1839542"/>
            <a:ext cx="6374368" cy="4351338"/>
          </a:xfrm>
        </p:spPr>
        <p:txBody>
          <a:bodyPr>
            <a:normAutofit/>
          </a:bodyPr>
          <a:lstStyle/>
          <a:p>
            <a:r>
              <a:rPr lang="en-GB" sz="3200" dirty="0">
                <a:solidFill>
                  <a:schemeClr val="bg1"/>
                </a:solidFill>
              </a:rPr>
              <a:t>For more information and resources on St Joseph, please see our Catholicism Unpacked: St Joseph document that can be found here:</a:t>
            </a:r>
          </a:p>
          <a:p>
            <a:pPr marL="0" indent="0" algn="ctr">
              <a:buNone/>
            </a:pPr>
            <a:r>
              <a:rPr lang="en-GB" sz="3200" dirty="0">
                <a:solidFill>
                  <a:srgbClr val="FFC000"/>
                </a:solidFill>
                <a:hlinkClick r:id="rId2">
                  <a:extLst>
                    <a:ext uri="{A12FA001-AC4F-418D-AE19-62706E023703}">
                      <ahyp:hlinkClr xmlns:ahyp="http://schemas.microsoft.com/office/drawing/2018/hyperlinkcolor" xmlns="" val="tx"/>
                    </a:ext>
                  </a:extLst>
                </a:hlinkClick>
              </a:rPr>
              <a:t>Catholicism Unpacked: St Joseph</a:t>
            </a:r>
            <a:endParaRPr lang="en-GB" sz="3200" dirty="0">
              <a:solidFill>
                <a:srgbClr val="FFC000"/>
              </a:solidFill>
            </a:endParaRPr>
          </a:p>
          <a:p>
            <a:pPr marL="0" indent="0" algn="ctr">
              <a:buNone/>
            </a:pPr>
            <a:endParaRPr lang="en-GB" sz="3200" dirty="0">
              <a:solidFill>
                <a:schemeClr val="bg1"/>
              </a:solidFill>
            </a:endParaRPr>
          </a:p>
        </p:txBody>
      </p:sp>
      <p:pic>
        <p:nvPicPr>
          <p:cNvPr id="7" name="Content Placeholder 6">
            <a:extLst>
              <a:ext uri="{FF2B5EF4-FFF2-40B4-BE49-F238E27FC236}">
                <a16:creationId xmlns:a16="http://schemas.microsoft.com/office/drawing/2014/main" id="{B214B0E8-F128-4B7C-9EAA-F4877A029B3E}"/>
              </a:ext>
            </a:extLst>
          </p:cNvPr>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492491" y="1435395"/>
            <a:ext cx="3955312" cy="5220585"/>
          </a:xfrm>
          <a:prstGeom prst="rect">
            <a:avLst/>
          </a:prstGeom>
          <a:ln w="12700">
            <a:solidFill>
              <a:schemeClr val="accent5">
                <a:lumMod val="75000"/>
              </a:schemeClr>
            </a:solidFill>
          </a:ln>
        </p:spPr>
      </p:pic>
    </p:spTree>
    <p:extLst>
      <p:ext uri="{BB962C8B-B14F-4D97-AF65-F5344CB8AC3E}">
        <p14:creationId xmlns:p14="http://schemas.microsoft.com/office/powerpoint/2010/main" val="3065437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1323439"/>
          </a:xfrm>
          <a:prstGeom prst="rect">
            <a:avLst/>
          </a:prstGeom>
          <a:noFill/>
        </p:spPr>
        <p:txBody>
          <a:bodyPr wrap="square" rtlCol="0">
            <a:spAutoFit/>
          </a:bodyPr>
          <a:lstStyle/>
          <a:p>
            <a:pPr algn="ctr"/>
            <a:r>
              <a:rPr lang="en-GB" sz="8000" dirty="0">
                <a:solidFill>
                  <a:schemeClr val="accent2">
                    <a:lumMod val="75000"/>
                  </a:schemeClr>
                </a:solidFill>
                <a:latin typeface="+mj-lt"/>
              </a:rPr>
              <a:t>Before we begin…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64066" cy="1298851"/>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7350417" y="329584"/>
            <a:ext cx="4530944" cy="4770537"/>
          </a:xfrm>
          <a:prstGeom prst="rect">
            <a:avLst/>
          </a:prstGeom>
          <a:noFill/>
        </p:spPr>
        <p:txBody>
          <a:bodyPr wrap="square" rtlCol="0">
            <a:spAutoFit/>
          </a:bodyPr>
          <a:lstStyle/>
          <a:p>
            <a:endParaRPr lang="en-GB" sz="2000" dirty="0">
              <a:solidFill>
                <a:schemeClr val="bg1"/>
              </a:solidFill>
            </a:endParaRPr>
          </a:p>
          <a:p>
            <a:r>
              <a:rPr lang="en-GB" sz="2800" dirty="0">
                <a:solidFill>
                  <a:schemeClr val="bg1"/>
                </a:solidFill>
              </a:rPr>
              <a:t>It has been 150 years since St Joseph was declared Patron Saint of the Universal Church</a:t>
            </a:r>
          </a:p>
          <a:p>
            <a:endParaRPr lang="en-GB" sz="2800" dirty="0">
              <a:solidFill>
                <a:schemeClr val="bg1"/>
              </a:solidFill>
            </a:endParaRPr>
          </a:p>
          <a:p>
            <a:r>
              <a:rPr lang="en-GB" sz="2800" dirty="0">
                <a:solidFill>
                  <a:schemeClr val="bg1"/>
                </a:solidFill>
              </a:rPr>
              <a:t>To mark the occasion, the Holy Father has proclaimed a ‘Year of St Joseph’ from 8 December 2020.</a:t>
            </a:r>
          </a:p>
          <a:p>
            <a:endParaRPr lang="en-GB" sz="2000" dirty="0">
              <a:solidFill>
                <a:schemeClr val="bg1"/>
              </a:solidFill>
            </a:endParaRPr>
          </a:p>
          <a:p>
            <a:endParaRPr lang="en-GB" sz="2000" dirty="0">
              <a:solidFill>
                <a:schemeClr val="bg1"/>
              </a:solidFill>
            </a:endParaRPr>
          </a:p>
          <a:p>
            <a:endParaRPr lang="en-GB" sz="1000" dirty="0"/>
          </a:p>
          <a:p>
            <a:endParaRPr lang="en-GB" sz="1000" dirty="0"/>
          </a:p>
        </p:txBody>
      </p:sp>
      <p:pic>
        <p:nvPicPr>
          <p:cNvPr id="9" name="Picture 8">
            <a:extLst>
              <a:ext uri="{FF2B5EF4-FFF2-40B4-BE49-F238E27FC236}">
                <a16:creationId xmlns:a16="http://schemas.microsoft.com/office/drawing/2014/main" id="{B78D9B1D-5106-48D8-BE65-9980D7829BFC}"/>
              </a:ext>
            </a:extLst>
          </p:cNvPr>
          <p:cNvPicPr/>
          <p:nvPr/>
        </p:nvPicPr>
        <p:blipFill>
          <a:blip r:embed="rId4"/>
          <a:stretch>
            <a:fillRect/>
          </a:stretch>
        </p:blipFill>
        <p:spPr>
          <a:xfrm>
            <a:off x="0" y="-1"/>
            <a:ext cx="7039778" cy="5584875"/>
          </a:xfrm>
          <a:prstGeom prst="rect">
            <a:avLst/>
          </a:prstGeom>
          <a:ln w="12700">
            <a:solidFill>
              <a:srgbClr val="E87D37">
                <a:lumMod val="75000"/>
              </a:srgbClr>
            </a:solidFill>
          </a:ln>
        </p:spPr>
      </p:pic>
    </p:spTree>
    <p:extLst>
      <p:ext uri="{BB962C8B-B14F-4D97-AF65-F5344CB8AC3E}">
        <p14:creationId xmlns:p14="http://schemas.microsoft.com/office/powerpoint/2010/main" val="354957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1323439"/>
          </a:xfrm>
          <a:prstGeom prst="rect">
            <a:avLst/>
          </a:prstGeom>
          <a:noFill/>
        </p:spPr>
        <p:txBody>
          <a:bodyPr wrap="square" rtlCol="0">
            <a:spAutoFit/>
          </a:bodyPr>
          <a:lstStyle/>
          <a:p>
            <a:pPr algn="ctr"/>
            <a:r>
              <a:rPr lang="en-GB" sz="8000" dirty="0">
                <a:solidFill>
                  <a:schemeClr val="accent2">
                    <a:lumMod val="75000"/>
                  </a:schemeClr>
                </a:solidFill>
                <a:latin typeface="+mj-lt"/>
              </a:rPr>
              <a:t>Before we begin…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64066" cy="1298851"/>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6627223" y="148046"/>
            <a:ext cx="5254138" cy="5909310"/>
          </a:xfrm>
          <a:prstGeom prst="rect">
            <a:avLst/>
          </a:prstGeom>
          <a:noFill/>
        </p:spPr>
        <p:txBody>
          <a:bodyPr wrap="square" rtlCol="0">
            <a:spAutoFit/>
          </a:bodyPr>
          <a:lstStyle/>
          <a:p>
            <a:endParaRPr lang="en-GB" sz="1600" dirty="0">
              <a:solidFill>
                <a:schemeClr val="bg1"/>
              </a:solidFill>
            </a:endParaRPr>
          </a:p>
          <a:p>
            <a:r>
              <a:rPr lang="en-GB" sz="2600" dirty="0">
                <a:solidFill>
                  <a:schemeClr val="bg1"/>
                </a:solidFill>
              </a:rPr>
              <a:t>We don’t know much about St Joseph but we are going to reflect on what we can learn from what we do know about him. Today we will reflect on him as father. </a:t>
            </a:r>
          </a:p>
          <a:p>
            <a:endParaRPr lang="en-GB" sz="2600" dirty="0">
              <a:solidFill>
                <a:schemeClr val="bg1"/>
              </a:solidFill>
            </a:endParaRPr>
          </a:p>
          <a:p>
            <a:r>
              <a:rPr lang="en-GB" sz="2600" dirty="0">
                <a:solidFill>
                  <a:schemeClr val="bg1"/>
                </a:solidFill>
              </a:rPr>
              <a:t>Pope Francis said during the coronavirus pandemic so many people have made hidden sacrifices to protect others, just as St. Joseph quietly protected and cared for Mary and Jesus.</a:t>
            </a:r>
          </a:p>
          <a:p>
            <a:endParaRPr lang="en-GB" sz="2000" dirty="0">
              <a:solidFill>
                <a:schemeClr val="bg1"/>
              </a:solidFill>
            </a:endParaRPr>
          </a:p>
          <a:p>
            <a:endParaRPr lang="en-GB" sz="1000" dirty="0"/>
          </a:p>
          <a:p>
            <a:endParaRPr lang="en-GB" sz="1000" dirty="0"/>
          </a:p>
        </p:txBody>
      </p:sp>
      <p:pic>
        <p:nvPicPr>
          <p:cNvPr id="10" name="Picture 9"/>
          <p:cNvPicPr>
            <a:picLocks noChangeAspect="1"/>
          </p:cNvPicPr>
          <p:nvPr/>
        </p:nvPicPr>
        <p:blipFill>
          <a:blip r:embed="rId4"/>
          <a:stretch>
            <a:fillRect/>
          </a:stretch>
        </p:blipFill>
        <p:spPr>
          <a:xfrm>
            <a:off x="0" y="0"/>
            <a:ext cx="6278880" cy="5661286"/>
          </a:xfrm>
          <a:prstGeom prst="rect">
            <a:avLst/>
          </a:prstGeom>
        </p:spPr>
      </p:pic>
    </p:spTree>
    <p:extLst>
      <p:ext uri="{BB962C8B-B14F-4D97-AF65-F5344CB8AC3E}">
        <p14:creationId xmlns:p14="http://schemas.microsoft.com/office/powerpoint/2010/main" val="2166527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uc2b51768bc5b261130d7fc3b0ba.previews.dropboxusercontent.com/p/thumb/ABGmAH-diGpzjWUx92NT5ReIuPh5nxctMf5Y0LR3mUdVfC1XM_PPCSe7Edmx7_yy4rO5HB27NpPtLr8VGxLkbUiMfXECejutel-07w7r-YQtMnoPhabtuBMByVX8DPvkQllfwJrbvmQpTf12tcHhUMT5WfASC-6os9tKd5bm0fAstnPfEOqGkqh6cwB8NaBiQFVdD-Mu8R6LiivIj3bw_3kC2VufmPdKiv_XWFsv2mnYx0sedu4eVeWUQwB32EBfFGZZgCr4uXq_1ZkJiqJaf6VEOVR3v99nzwn1kfOICtDR--XdyLIUJPM2NsL7XgoG17ikEWkuPLhAAkAKtVbABRtUTSFOEABeBhMmLXtNp2h6uKmHj9nVzrx8qBy1d4rz0W9Xv10fEw4ct0r6NH7ofQS0vr0DV0uH0iUOP1tR1Pu-cDT98K7ZtxJAW5W_4sSJ-m27QjL9YWsB6OaPrgUPXje6DyD3YlTyei01j4FNRrRuRw/p.jpeg?fv_content=true&amp;size_mod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85423"/>
            <a:ext cx="5364480" cy="67535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1323439"/>
          </a:xfrm>
          <a:prstGeom prst="rect">
            <a:avLst/>
          </a:prstGeom>
          <a:noFill/>
        </p:spPr>
        <p:txBody>
          <a:bodyPr wrap="square" rtlCol="0">
            <a:spAutoFit/>
          </a:bodyPr>
          <a:lstStyle/>
          <a:p>
            <a:pPr algn="ctr"/>
            <a:r>
              <a:rPr lang="en-GB" sz="8000" dirty="0">
                <a:solidFill>
                  <a:schemeClr val="accent2">
                    <a:lumMod val="75000"/>
                  </a:schemeClr>
                </a:solidFill>
                <a:latin typeface="+mj-lt"/>
              </a:rPr>
              <a:t>Before we begin…</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5584874"/>
            <a:ext cx="864066" cy="1298851"/>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5747658" y="182880"/>
            <a:ext cx="6133704" cy="5447645"/>
          </a:xfrm>
          <a:prstGeom prst="rect">
            <a:avLst/>
          </a:prstGeom>
          <a:noFill/>
        </p:spPr>
        <p:txBody>
          <a:bodyPr wrap="square" rtlCol="0">
            <a:spAutoFit/>
          </a:bodyPr>
          <a:lstStyle/>
          <a:p>
            <a:r>
              <a:rPr lang="en-GB" sz="2800" dirty="0">
                <a:solidFill>
                  <a:schemeClr val="bg1"/>
                </a:solidFill>
              </a:rPr>
              <a:t>‘Each of us can discover in Joseph -- the man who goes unnoticed, a daily, discreet and hidden presence -- an intercessor, a support and a guide in times of trouble,’ the Pope wrote. </a:t>
            </a:r>
          </a:p>
          <a:p>
            <a:endParaRPr lang="en-GB" sz="2800" dirty="0">
              <a:solidFill>
                <a:schemeClr val="bg1"/>
              </a:solidFill>
            </a:endParaRPr>
          </a:p>
          <a:p>
            <a:r>
              <a:rPr lang="en-GB" sz="2800" dirty="0">
                <a:solidFill>
                  <a:schemeClr val="bg1"/>
                </a:solidFill>
              </a:rPr>
              <a:t>He also said he wanted to highlight St. Joseph’s role as a father who served his family with charity and humility, adding, ‘Our world today needs fathers.’ </a:t>
            </a:r>
            <a:endParaRPr lang="en-US" sz="2800" dirty="0">
              <a:solidFill>
                <a:schemeClr val="bg1"/>
              </a:solidFill>
            </a:endParaRPr>
          </a:p>
          <a:p>
            <a:endParaRPr lang="en-GB" sz="2000" dirty="0">
              <a:solidFill>
                <a:schemeClr val="bg1"/>
              </a:solidFill>
            </a:endParaRPr>
          </a:p>
          <a:p>
            <a:endParaRPr lang="en-GB" sz="1000" dirty="0"/>
          </a:p>
          <a:p>
            <a:endParaRPr lang="en-GB" sz="1000" dirty="0"/>
          </a:p>
        </p:txBody>
      </p:sp>
    </p:spTree>
    <p:extLst>
      <p:ext uri="{BB962C8B-B14F-4D97-AF65-F5344CB8AC3E}">
        <p14:creationId xmlns:p14="http://schemas.microsoft.com/office/powerpoint/2010/main" val="253293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endParaRPr lang="en-GB" sz="8000" dirty="0">
              <a:solidFill>
                <a:srgbClr val="A50021"/>
              </a:solidFill>
              <a:latin typeface="+mj-lt"/>
            </a:endParaRPr>
          </a:p>
        </p:txBody>
      </p:sp>
      <p:sp>
        <p:nvSpPr>
          <p:cNvPr id="3" name="TextBox 2"/>
          <p:cNvSpPr txBox="1"/>
          <p:nvPr/>
        </p:nvSpPr>
        <p:spPr>
          <a:xfrm>
            <a:off x="239360" y="5619435"/>
            <a:ext cx="12616695" cy="1323439"/>
          </a:xfrm>
          <a:prstGeom prst="rect">
            <a:avLst/>
          </a:prstGeom>
          <a:noFill/>
        </p:spPr>
        <p:txBody>
          <a:bodyPr wrap="square" rtlCol="0">
            <a:spAutoFit/>
          </a:bodyPr>
          <a:lstStyle/>
          <a:p>
            <a:pPr algn="ctr"/>
            <a:r>
              <a:rPr lang="en-GB" sz="8000" dirty="0">
                <a:solidFill>
                  <a:schemeClr val="accent2">
                    <a:lumMod val="75000"/>
                  </a:schemeClr>
                </a:solidFill>
                <a:latin typeface="+mj-lt"/>
              </a:rPr>
              <a:t>Before we begin…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84874"/>
            <a:ext cx="864066" cy="1298851"/>
          </a:xfrm>
          <a:prstGeom prst="rect">
            <a:avLst/>
          </a:prstGeom>
        </p:spPr>
      </p:pic>
      <p:sp>
        <p:nvSpPr>
          <p:cNvPr id="4" name="TextBox 3">
            <a:extLst>
              <a:ext uri="{FF2B5EF4-FFF2-40B4-BE49-F238E27FC236}">
                <a16:creationId xmlns:a16="http://schemas.microsoft.com/office/drawing/2014/main" id="{FDB0EE91-5E21-4097-AE20-F3BC028FBADB}"/>
              </a:ext>
            </a:extLst>
          </p:cNvPr>
          <p:cNvSpPr txBox="1"/>
          <p:nvPr/>
        </p:nvSpPr>
        <p:spPr>
          <a:xfrm>
            <a:off x="7334223" y="347002"/>
            <a:ext cx="4530944" cy="4955203"/>
          </a:xfrm>
          <a:prstGeom prst="rect">
            <a:avLst/>
          </a:prstGeom>
          <a:noFill/>
        </p:spPr>
        <p:txBody>
          <a:bodyPr wrap="square" rtlCol="0">
            <a:spAutoFit/>
          </a:bodyPr>
          <a:lstStyle/>
          <a:p>
            <a:r>
              <a:rPr lang="en-GB" sz="2800" i="1" cap="small" dirty="0" err="1">
                <a:solidFill>
                  <a:schemeClr val="bg1"/>
                </a:solidFill>
              </a:rPr>
              <a:t>Patris</a:t>
            </a:r>
            <a:r>
              <a:rPr lang="en-GB" sz="2800" i="1" cap="small" dirty="0">
                <a:solidFill>
                  <a:schemeClr val="bg1"/>
                </a:solidFill>
              </a:rPr>
              <a:t> </a:t>
            </a:r>
            <a:r>
              <a:rPr lang="en-GB" sz="2800" i="1" cap="small" dirty="0" err="1">
                <a:solidFill>
                  <a:schemeClr val="bg1"/>
                </a:solidFill>
              </a:rPr>
              <a:t>Corde</a:t>
            </a:r>
            <a:r>
              <a:rPr lang="en-GB" sz="2800" i="1" cap="small" dirty="0">
                <a:solidFill>
                  <a:schemeClr val="bg1"/>
                </a:solidFill>
              </a:rPr>
              <a:t> by Pope Francis</a:t>
            </a:r>
          </a:p>
          <a:p>
            <a:endParaRPr lang="en-GB" sz="2800" dirty="0">
              <a:solidFill>
                <a:schemeClr val="bg1"/>
              </a:solidFill>
            </a:endParaRPr>
          </a:p>
          <a:p>
            <a:r>
              <a:rPr lang="en-GB" sz="4000" i="1" dirty="0">
                <a:solidFill>
                  <a:schemeClr val="bg1"/>
                </a:solidFill>
              </a:rPr>
              <a:t>WITH A FATHER’S HEART: that is how Joseph loved Jesus, whom all four Gospels refer to as “the son of Joseph”.</a:t>
            </a:r>
            <a:endParaRPr lang="en-GB" sz="4000" dirty="0">
              <a:solidFill>
                <a:schemeClr val="bg1"/>
              </a:solidFill>
            </a:endParaRPr>
          </a:p>
          <a:p>
            <a:endParaRPr lang="en-GB" sz="1000" dirty="0"/>
          </a:p>
          <a:p>
            <a:endParaRPr lang="en-GB" sz="1000" dirty="0"/>
          </a:p>
        </p:txBody>
      </p:sp>
      <p:pic>
        <p:nvPicPr>
          <p:cNvPr id="9" name="Picture 8">
            <a:extLst>
              <a:ext uri="{FF2B5EF4-FFF2-40B4-BE49-F238E27FC236}">
                <a16:creationId xmlns:a16="http://schemas.microsoft.com/office/drawing/2014/main" id="{B78D9B1D-5106-48D8-BE65-9980D7829BFC}"/>
              </a:ext>
            </a:extLst>
          </p:cNvPr>
          <p:cNvPicPr/>
          <p:nvPr/>
        </p:nvPicPr>
        <p:blipFill>
          <a:blip r:embed="rId4"/>
          <a:stretch>
            <a:fillRect/>
          </a:stretch>
        </p:blipFill>
        <p:spPr>
          <a:xfrm>
            <a:off x="0" y="-1"/>
            <a:ext cx="7039778" cy="5584875"/>
          </a:xfrm>
          <a:prstGeom prst="rect">
            <a:avLst/>
          </a:prstGeom>
          <a:ln w="12700">
            <a:solidFill>
              <a:srgbClr val="E87D37">
                <a:lumMod val="75000"/>
              </a:srgbClr>
            </a:solidFill>
          </a:ln>
        </p:spPr>
      </p:pic>
    </p:spTree>
    <p:extLst>
      <p:ext uri="{BB962C8B-B14F-4D97-AF65-F5344CB8AC3E}">
        <p14:creationId xmlns:p14="http://schemas.microsoft.com/office/powerpoint/2010/main" val="645577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0" b="0" i="0" u="none" strike="noStrike" kern="1200" cap="none" spc="0" normalizeH="0" baseline="0" noProof="0" dirty="0">
              <a:ln>
                <a:noFill/>
              </a:ln>
              <a:solidFill>
                <a:srgbClr val="A50021"/>
              </a:solidFill>
              <a:effectLst/>
              <a:uLnTx/>
              <a:uFillTx/>
              <a:latin typeface="Calibri Light" panose="020F0302020204030204"/>
              <a:ea typeface="+mn-ea"/>
              <a:cs typeface="+mn-cs"/>
            </a:endParaRPr>
          </a:p>
        </p:txBody>
      </p:sp>
      <p:sp>
        <p:nvSpPr>
          <p:cNvPr id="3" name="TextBox 2"/>
          <p:cNvSpPr txBox="1"/>
          <p:nvPr/>
        </p:nvSpPr>
        <p:spPr>
          <a:xfrm>
            <a:off x="1505211" y="5619435"/>
            <a:ext cx="918157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chemeClr val="accent2">
                    <a:lumMod val="75000"/>
                  </a:schemeClr>
                </a:solidFill>
                <a:effectLst/>
                <a:uLnTx/>
                <a:uFillTx/>
                <a:latin typeface="Candara" panose="020E0502030303020204" pitchFamily="34" charset="0"/>
                <a:ea typeface="+mn-ea"/>
                <a:cs typeface="+mn-cs"/>
              </a:rPr>
              <a:t> </a:t>
            </a:r>
            <a:r>
              <a:rPr lang="en-GB" sz="8000" dirty="0">
                <a:solidFill>
                  <a:schemeClr val="accent2">
                    <a:lumMod val="75000"/>
                  </a:schemeClr>
                </a:solidFill>
                <a:latin typeface="+mj-lt"/>
              </a:rPr>
              <a:t>Gather</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9233" cy="1336682"/>
          </a:xfrm>
          <a:prstGeom prst="rect">
            <a:avLst/>
          </a:prstGeom>
        </p:spPr>
      </p:pic>
      <p:pic>
        <p:nvPicPr>
          <p:cNvPr id="4" name="Picture 3">
            <a:extLst>
              <a:ext uri="{FF2B5EF4-FFF2-40B4-BE49-F238E27FC236}">
                <a16:creationId xmlns:a16="http://schemas.microsoft.com/office/drawing/2014/main" id="{44BC03DD-466B-4845-8AF8-453B769D1EE3}"/>
              </a:ext>
            </a:extLst>
          </p:cNvPr>
          <p:cNvPicPr>
            <a:picLocks noChangeAspect="1"/>
          </p:cNvPicPr>
          <p:nvPr/>
        </p:nvPicPr>
        <p:blipFill>
          <a:blip r:embed="rId4"/>
          <a:stretch>
            <a:fillRect/>
          </a:stretch>
        </p:blipFill>
        <p:spPr>
          <a:xfrm>
            <a:off x="5675586" y="-1"/>
            <a:ext cx="6516415" cy="5603902"/>
          </a:xfrm>
          <a:prstGeom prst="rect">
            <a:avLst/>
          </a:prstGeom>
        </p:spPr>
      </p:pic>
      <p:sp>
        <p:nvSpPr>
          <p:cNvPr id="5" name="TextBox 4">
            <a:extLst>
              <a:ext uri="{FF2B5EF4-FFF2-40B4-BE49-F238E27FC236}">
                <a16:creationId xmlns:a16="http://schemas.microsoft.com/office/drawing/2014/main" id="{A4F808CB-34F9-4B84-B00B-4EFD4150A6F3}"/>
              </a:ext>
            </a:extLst>
          </p:cNvPr>
          <p:cNvSpPr txBox="1"/>
          <p:nvPr/>
        </p:nvSpPr>
        <p:spPr>
          <a:xfrm>
            <a:off x="84083" y="533555"/>
            <a:ext cx="5591503" cy="5016758"/>
          </a:xfrm>
          <a:prstGeom prst="rect">
            <a:avLst/>
          </a:prstGeom>
          <a:noFill/>
        </p:spPr>
        <p:txBody>
          <a:bodyPr wrap="square" rtlCol="0">
            <a:spAutoFit/>
          </a:bodyPr>
          <a:lstStyle/>
          <a:p>
            <a:pPr algn="ctr"/>
            <a:r>
              <a:rPr lang="en-GB" sz="4000" dirty="0">
                <a:solidFill>
                  <a:schemeClr val="bg1"/>
                </a:solidFill>
              </a:rPr>
              <a:t>O glorious St Joseph, called by God </a:t>
            </a:r>
            <a:br>
              <a:rPr lang="en-GB" sz="4000" dirty="0">
                <a:solidFill>
                  <a:schemeClr val="bg1"/>
                </a:solidFill>
              </a:rPr>
            </a:br>
            <a:r>
              <a:rPr lang="en-GB" sz="4000" dirty="0">
                <a:solidFill>
                  <a:schemeClr val="bg1"/>
                </a:solidFill>
              </a:rPr>
              <a:t>to be protector of Jesus his only Son, </a:t>
            </a:r>
            <a:br>
              <a:rPr lang="en-GB" sz="4000" dirty="0">
                <a:solidFill>
                  <a:schemeClr val="bg1"/>
                </a:solidFill>
              </a:rPr>
            </a:br>
            <a:r>
              <a:rPr lang="en-GB" sz="4000" dirty="0">
                <a:solidFill>
                  <a:schemeClr val="bg1"/>
                </a:solidFill>
              </a:rPr>
              <a:t>be our guide </a:t>
            </a:r>
            <a:br>
              <a:rPr lang="en-GB" sz="4000" dirty="0">
                <a:solidFill>
                  <a:schemeClr val="bg1"/>
                </a:solidFill>
              </a:rPr>
            </a:br>
            <a:r>
              <a:rPr lang="en-GB" sz="4000" dirty="0">
                <a:solidFill>
                  <a:schemeClr val="bg1"/>
                </a:solidFill>
              </a:rPr>
              <a:t>as we come to know our heavenly Father.</a:t>
            </a:r>
          </a:p>
          <a:p>
            <a:pPr algn="ctr"/>
            <a:r>
              <a:rPr lang="en-GB" sz="4000" dirty="0">
                <a:solidFill>
                  <a:schemeClr val="bg1"/>
                </a:solidFill>
              </a:rPr>
              <a:t>Amen</a:t>
            </a:r>
          </a:p>
        </p:txBody>
      </p:sp>
    </p:spTree>
    <p:extLst>
      <p:ext uri="{BB962C8B-B14F-4D97-AF65-F5344CB8AC3E}">
        <p14:creationId xmlns:p14="http://schemas.microsoft.com/office/powerpoint/2010/main" val="261068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chemeClr val="accent2">
                    <a:lumMod val="75000"/>
                  </a:schemeClr>
                </a:solidFill>
                <a:latin typeface="+mj-lt"/>
              </a:rPr>
              <a:t>Listen (Luke 2:15-20)</a:t>
            </a: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880423" cy="1323439"/>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sp>
        <p:nvSpPr>
          <p:cNvPr id="4" name="Rectangle 3">
            <a:extLst>
              <a:ext uri="{FF2B5EF4-FFF2-40B4-BE49-F238E27FC236}">
                <a16:creationId xmlns:a16="http://schemas.microsoft.com/office/drawing/2014/main" id="{2E3B57F0-15B4-4942-9771-F5FBE7E55FCA}"/>
              </a:ext>
            </a:extLst>
          </p:cNvPr>
          <p:cNvSpPr/>
          <p:nvPr/>
        </p:nvSpPr>
        <p:spPr>
          <a:xfrm>
            <a:off x="190608" y="61280"/>
            <a:ext cx="6089006" cy="5262979"/>
          </a:xfrm>
          <a:prstGeom prst="rect">
            <a:avLst/>
          </a:prstGeom>
        </p:spPr>
        <p:txBody>
          <a:bodyPr wrap="square">
            <a:spAutoFit/>
          </a:bodyPr>
          <a:lstStyle/>
          <a:p>
            <a:pPr>
              <a:spcBef>
                <a:spcPts val="600"/>
              </a:spcBef>
              <a:spcAft>
                <a:spcPts val="600"/>
              </a:spcAft>
            </a:pPr>
            <a:r>
              <a:rPr lang="en-GB" sz="4800" i="1" dirty="0">
                <a:solidFill>
                  <a:schemeClr val="bg1"/>
                </a:solidFill>
              </a:rPr>
              <a:t>‘So they hurried away and found Mary and Joseph, and the baby lying in the manger. Everyone was astonished at what the shepherds had to say.’ </a:t>
            </a:r>
            <a:endParaRPr lang="en-GB" sz="4800" dirty="0">
              <a:solidFill>
                <a:schemeClr val="bg1"/>
              </a:solidFill>
              <a:ea typeface="Times New Roman" panose="02020603050405020304" pitchFamily="18" charset="0"/>
            </a:endParaRPr>
          </a:p>
        </p:txBody>
      </p:sp>
      <p:pic>
        <p:nvPicPr>
          <p:cNvPr id="8" name="Picture 7" descr="Jesus, Crib, Maria, Family, Christmas, Nativity">
            <a:extLst>
              <a:ext uri="{FF2B5EF4-FFF2-40B4-BE49-F238E27FC236}">
                <a16:creationId xmlns:a16="http://schemas.microsoft.com/office/drawing/2014/main" id="{4E867AD4-82F3-452D-8109-237FAAC48CA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9615" y="0"/>
            <a:ext cx="5912386" cy="5584874"/>
          </a:xfrm>
          <a:prstGeom prst="rect">
            <a:avLst/>
          </a:prstGeom>
          <a:noFill/>
          <a:ln w="12700">
            <a:solidFill>
              <a:srgbClr val="E87D37">
                <a:lumMod val="50000"/>
              </a:srgbClr>
            </a:solidFill>
          </a:ln>
        </p:spPr>
      </p:pic>
    </p:spTree>
    <p:extLst>
      <p:ext uri="{BB962C8B-B14F-4D97-AF65-F5344CB8AC3E}">
        <p14:creationId xmlns:p14="http://schemas.microsoft.com/office/powerpoint/2010/main" val="3403605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584874"/>
            <a:ext cx="12192000" cy="1323439"/>
          </a:xfrm>
          <a:prstGeom prst="rect">
            <a:avLst/>
          </a:prstGeom>
          <a:solidFill>
            <a:schemeClr val="bg1"/>
          </a:solidFill>
          <a:ln>
            <a:solidFill>
              <a:schemeClr val="bg1"/>
            </a:solidFill>
          </a:ln>
        </p:spPr>
        <p:txBody>
          <a:bodyPr wrap="square" rtlCol="0">
            <a:spAutoFit/>
          </a:bodyPr>
          <a:lstStyle/>
          <a:p>
            <a:pPr algn="ctr"/>
            <a:r>
              <a:rPr lang="en-GB" sz="8000" dirty="0">
                <a:solidFill>
                  <a:schemeClr val="accent2">
                    <a:lumMod val="75000"/>
                  </a:schemeClr>
                </a:solidFill>
                <a:latin typeface="+mj-lt"/>
              </a:rPr>
              <a:t>Reflect</a:t>
            </a:r>
          </a:p>
        </p:txBody>
      </p:sp>
      <p:sp>
        <p:nvSpPr>
          <p:cNvPr id="2" name="TextBox 1"/>
          <p:cNvSpPr txBox="1"/>
          <p:nvPr/>
        </p:nvSpPr>
        <p:spPr>
          <a:xfrm>
            <a:off x="3584028" y="151586"/>
            <a:ext cx="8373818" cy="584775"/>
          </a:xfrm>
          <a:prstGeom prst="rect">
            <a:avLst/>
          </a:prstGeom>
          <a:noFill/>
        </p:spPr>
        <p:txBody>
          <a:bodyPr wrap="square" rtlCol="0">
            <a:spAutoFit/>
          </a:bodyPr>
          <a:lstStyle/>
          <a:p>
            <a:pPr algn="just"/>
            <a:endParaRPr lang="en-GB" sz="3200" dirty="0">
              <a:solidFill>
                <a:schemeClr val="bg1"/>
              </a:solidFill>
              <a:latin typeface="Candara" panose="020E0502030303020204"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584874"/>
            <a:ext cx="903415" cy="1358000"/>
          </a:xfrm>
          <a:prstGeom prst="rect">
            <a:avLst/>
          </a:prstGeom>
        </p:spPr>
      </p:pic>
      <p:sp>
        <p:nvSpPr>
          <p:cNvPr id="3" name="Rectangle 2">
            <a:extLst>
              <a:ext uri="{FF2B5EF4-FFF2-40B4-BE49-F238E27FC236}">
                <a16:creationId xmlns:a16="http://schemas.microsoft.com/office/drawing/2014/main" id="{38AB77CC-DF63-4771-9EAB-0985771F4453}"/>
              </a:ext>
            </a:extLst>
          </p:cNvPr>
          <p:cNvSpPr/>
          <p:nvPr/>
        </p:nvSpPr>
        <p:spPr>
          <a:xfrm>
            <a:off x="206415" y="299410"/>
            <a:ext cx="11779170" cy="584775"/>
          </a:xfrm>
          <a:prstGeom prst="rect">
            <a:avLst/>
          </a:prstGeom>
        </p:spPr>
        <p:txBody>
          <a:bodyPr wrap="square">
            <a:spAutoFit/>
          </a:bodyPr>
          <a:lstStyle/>
          <a:p>
            <a:endParaRPr lang="en-GB" sz="3200" dirty="0">
              <a:solidFill>
                <a:schemeClr val="bg1"/>
              </a:solidFill>
              <a:latin typeface="Candara" panose="020E0502030303020204" pitchFamily="34" charset="0"/>
            </a:endParaRPr>
          </a:p>
        </p:txBody>
      </p:sp>
      <p:sp>
        <p:nvSpPr>
          <p:cNvPr id="4" name="Rectangle 3">
            <a:extLst>
              <a:ext uri="{FF2B5EF4-FFF2-40B4-BE49-F238E27FC236}">
                <a16:creationId xmlns:a16="http://schemas.microsoft.com/office/drawing/2014/main" id="{2E3B57F0-15B4-4942-9771-F5FBE7E55FCA}"/>
              </a:ext>
            </a:extLst>
          </p:cNvPr>
          <p:cNvSpPr/>
          <p:nvPr/>
        </p:nvSpPr>
        <p:spPr>
          <a:xfrm>
            <a:off x="7127913" y="236348"/>
            <a:ext cx="4871541" cy="5339923"/>
          </a:xfrm>
          <a:prstGeom prst="rect">
            <a:avLst/>
          </a:prstGeom>
        </p:spPr>
        <p:txBody>
          <a:bodyPr wrap="square">
            <a:spAutoFit/>
          </a:bodyPr>
          <a:lstStyle/>
          <a:p>
            <a:r>
              <a:rPr lang="en-GB" sz="2800" dirty="0">
                <a:solidFill>
                  <a:schemeClr val="bg1"/>
                </a:solidFill>
              </a:rPr>
              <a:t>How wonderful those first hours as new parents; already full of challenge, and a life ahead of joy and tears, but always full of wonder.</a:t>
            </a:r>
          </a:p>
          <a:p>
            <a:pPr algn="ctr"/>
            <a:endParaRPr lang="en-GB" sz="2800" dirty="0">
              <a:solidFill>
                <a:srgbClr val="FFC000"/>
              </a:solidFill>
            </a:endParaRPr>
          </a:p>
          <a:p>
            <a:pPr algn="ctr"/>
            <a:r>
              <a:rPr lang="en-GB" sz="2800" dirty="0">
                <a:solidFill>
                  <a:srgbClr val="FFC000"/>
                </a:solidFill>
              </a:rPr>
              <a:t>Why is St Joseph special?</a:t>
            </a:r>
          </a:p>
          <a:p>
            <a:pPr algn="ctr"/>
            <a:endParaRPr lang="en-GB" sz="2800" dirty="0">
              <a:solidFill>
                <a:srgbClr val="FFC000"/>
              </a:solidFill>
            </a:endParaRPr>
          </a:p>
          <a:p>
            <a:pPr algn="ctr"/>
            <a:r>
              <a:rPr lang="en-GB" sz="2800" dirty="0">
                <a:solidFill>
                  <a:srgbClr val="FFC000"/>
                </a:solidFill>
              </a:rPr>
              <a:t>What can we learn from him?</a:t>
            </a:r>
          </a:p>
          <a:p>
            <a:endParaRPr lang="en-GB" sz="2800" dirty="0">
              <a:solidFill>
                <a:schemeClr val="bg1"/>
              </a:solidFill>
            </a:endParaRPr>
          </a:p>
          <a:p>
            <a:endParaRPr lang="en-GB" sz="2800" dirty="0">
              <a:solidFill>
                <a:schemeClr val="bg1"/>
              </a:solidFill>
            </a:endParaRPr>
          </a:p>
          <a:p>
            <a:pPr>
              <a:spcBef>
                <a:spcPts val="600"/>
              </a:spcBef>
              <a:spcAft>
                <a:spcPts val="600"/>
              </a:spcAft>
            </a:pPr>
            <a:endParaRPr lang="en-GB" sz="2800" dirty="0">
              <a:solidFill>
                <a:schemeClr val="bg1"/>
              </a:solidFill>
              <a:ea typeface="Times New Roman" panose="02020603050405020304" pitchFamily="18" charset="0"/>
            </a:endParaRPr>
          </a:p>
        </p:txBody>
      </p:sp>
      <p:pic>
        <p:nvPicPr>
          <p:cNvPr id="8" name="Picture 7" descr="https://1.bp.blogspot.com/-69Xf_OhxEEs/XgTWWa7XoxI/AAAAAAAAJjg/pMhhppz1Woc4s9juhcvea7zM-frflxgzgCKgBGAsYHg/s640/Latimore-refugee-holy-family.jpg">
            <a:extLst>
              <a:ext uri="{FF2B5EF4-FFF2-40B4-BE49-F238E27FC236}">
                <a16:creationId xmlns:a16="http://schemas.microsoft.com/office/drawing/2014/main" id="{E8AE25CE-5B3E-4858-AA5D-53AE5042617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742323" cy="5576271"/>
          </a:xfrm>
          <a:prstGeom prst="rect">
            <a:avLst/>
          </a:prstGeom>
          <a:noFill/>
          <a:ln>
            <a:noFill/>
          </a:ln>
        </p:spPr>
      </p:pic>
    </p:spTree>
    <p:extLst>
      <p:ext uri="{BB962C8B-B14F-4D97-AF65-F5344CB8AC3E}">
        <p14:creationId xmlns:p14="http://schemas.microsoft.com/office/powerpoint/2010/main" val="2054395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A0A15-2830-4B9C-AF67-180A6513908A}"/>
              </a:ext>
            </a:extLst>
          </p:cNvPr>
          <p:cNvSpPr>
            <a:spLocks noGrp="1"/>
          </p:cNvSpPr>
          <p:nvPr>
            <p:ph type="title"/>
          </p:nvPr>
        </p:nvSpPr>
        <p:spPr/>
        <p:txBody>
          <a:bodyPr/>
          <a:lstStyle/>
          <a:p>
            <a:endParaRPr lang="en-GB"/>
          </a:p>
        </p:txBody>
      </p:sp>
      <p:pic>
        <p:nvPicPr>
          <p:cNvPr id="4" name="Picture 2" descr="Cross, Jesus, Believe, Church, Religion, Christ">
            <a:extLst>
              <a:ext uri="{FF2B5EF4-FFF2-40B4-BE49-F238E27FC236}">
                <a16:creationId xmlns:a16="http://schemas.microsoft.com/office/drawing/2014/main" id="{56B0B832-7E5E-43C4-9DC8-D02301B4B62C}"/>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0" y="-1180226"/>
            <a:ext cx="12191999" cy="8140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514BBED-7E8A-4D78-8A5F-BC531A35574F}"/>
              </a:ext>
            </a:extLst>
          </p:cNvPr>
          <p:cNvSpPr txBox="1"/>
          <p:nvPr/>
        </p:nvSpPr>
        <p:spPr>
          <a:xfrm>
            <a:off x="380999" y="113505"/>
            <a:ext cx="3160853" cy="2308324"/>
          </a:xfrm>
          <a:prstGeom prst="rect">
            <a:avLst/>
          </a:prstGeom>
          <a:noFill/>
        </p:spPr>
        <p:txBody>
          <a:bodyPr wrap="square" rtlCol="0">
            <a:spAutoFit/>
          </a:bodyPr>
          <a:lstStyle/>
          <a:p>
            <a:pPr algn="ctr"/>
            <a:r>
              <a:rPr lang="en-GB" sz="7200" dirty="0">
                <a:solidFill>
                  <a:schemeClr val="bg1"/>
                </a:solidFill>
                <a:latin typeface="Candara" panose="020E0502030303020204" pitchFamily="34" charset="0"/>
              </a:rPr>
              <a:t>Let us pray</a:t>
            </a:r>
          </a:p>
        </p:txBody>
      </p:sp>
    </p:spTree>
    <p:extLst>
      <p:ext uri="{BB962C8B-B14F-4D97-AF65-F5344CB8AC3E}">
        <p14:creationId xmlns:p14="http://schemas.microsoft.com/office/powerpoint/2010/main" val="37867954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4397</TotalTime>
  <Words>414</Words>
  <Application>Microsoft Office PowerPoint</Application>
  <PresentationFormat>Widescreen</PresentationFormat>
  <Paragraphs>64</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Candara</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information on St Joseph for teachers</vt:lpstr>
    </vt:vector>
  </TitlesOfParts>
  <Company>SCCM01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Crowley</dc:creator>
  <cp:lastModifiedBy>Linette Blackmore</cp:lastModifiedBy>
  <cp:revision>148</cp:revision>
  <dcterms:created xsi:type="dcterms:W3CDTF">2020-10-07T15:56:12Z</dcterms:created>
  <dcterms:modified xsi:type="dcterms:W3CDTF">2021-03-11T08:46:21Z</dcterms:modified>
</cp:coreProperties>
</file>