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3" r:id="rId3"/>
    <p:sldId id="1061" r:id="rId4"/>
    <p:sldId id="1097" r:id="rId5"/>
    <p:sldId id="1080" r:id="rId6"/>
    <p:sldId id="1090" r:id="rId7"/>
    <p:sldId id="1098" r:id="rId8"/>
    <p:sldId id="1103" r:id="rId9"/>
    <p:sldId id="1104" r:id="rId10"/>
    <p:sldId id="1101" r:id="rId11"/>
    <p:sldId id="1088" r:id="rId12"/>
    <p:sldId id="1099" r:id="rId13"/>
    <p:sldId id="1089" r:id="rId14"/>
    <p:sldId id="1092" r:id="rId15"/>
    <p:sldId id="1082" r:id="rId16"/>
    <p:sldId id="1093" r:id="rId17"/>
    <p:sldId id="10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D76E2-047A-4059-8A93-8E4C37AF9D7B}" type="datetimeFigureOut">
              <a:rPr lang="en-GB" smtClean="0"/>
              <a:t>21/06/2021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4C514-591F-4832-BDC2-2E9EDDAF3BF7}" type="slidenum">
              <a:rPr lang="en-GB" smtClean="0"/>
              <a:t>‹#›</a:t>
            </a:fld>
            <a:endParaRPr lang="en-GB"/>
          </a:p>
        </p:txBody>
      </p:sp>
    </p:spTree>
    <p:extLst>
      <p:ext uri="{BB962C8B-B14F-4D97-AF65-F5344CB8AC3E}">
        <p14:creationId xmlns:p14="http://schemas.microsoft.com/office/powerpoint/2010/main" val="317150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3</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67117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12</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059373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13</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379805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15</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80533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16</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14560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4</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69037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5</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957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6</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385938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7</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357326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8</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46627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9</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36099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10</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1510680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02B00723-DA92-4B5A-B9BB-82BFF61851F2}" type="slidenum">
              <a:rPr lang="en-GB" smtClean="0"/>
              <a:t>11</a:t>
            </a:fld>
            <a:endParaRPr lang="en-GB"/>
          </a:p>
        </p:txBody>
      </p:sp>
      <p:sp>
        <p:nvSpPr>
          <p:cNvPr id="5" name="Notes Placeholder 4">
            <a:extLst>
              <a:ext uri="{FF2B5EF4-FFF2-40B4-BE49-F238E27FC236}">
                <a16:creationId xmlns:a16="http://schemas.microsoft.com/office/drawing/2014/main" id="{3BE0D873-08EC-4D29-80C0-27D22BFC28B2}"/>
              </a:ext>
            </a:extLst>
          </p:cNvPr>
          <p:cNvSpPr txBox="1">
            <a:spLocks noGrp="1"/>
          </p:cNvSpPr>
          <p:nvPr>
            <p:ph type="body" idx="1"/>
          </p:nvPr>
        </p:nvSpPr>
        <p:spPr>
          <a:xfrm>
            <a:off x="685800" y="4400550"/>
            <a:ext cx="5486400" cy="3600450"/>
          </a:xfrm>
          <a:prstGeom prst="rect">
            <a:avLst/>
          </a:prstGeom>
          <a:noFill/>
        </p:spPr>
        <p:txBody>
          <a:bodyPr wrap="square">
            <a:spAutoFit/>
          </a:bodyPr>
          <a:lstStyle/>
          <a:p>
            <a:pPr algn="l"/>
            <a:endParaRPr lang="en-GB" b="0" i="0" dirty="0">
              <a:solidFill>
                <a:srgbClr val="3A3A3A"/>
              </a:solidFill>
              <a:effectLst/>
              <a:latin typeface="Century Gothic" panose="020B0502020202020204" pitchFamily="34" charset="0"/>
            </a:endParaRPr>
          </a:p>
        </p:txBody>
      </p:sp>
    </p:spTree>
    <p:extLst>
      <p:ext uri="{BB962C8B-B14F-4D97-AF65-F5344CB8AC3E}">
        <p14:creationId xmlns:p14="http://schemas.microsoft.com/office/powerpoint/2010/main" val="2839331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3CC7-8F75-4A92-9F2F-0C28D3107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560DF36-5154-4606-AB62-2A3252043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D6EB13-B152-486F-9184-A48B558E61C0}"/>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05D8F3E7-A83F-45AD-94C4-E54A9582A6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4BA07D-9771-4AAE-B748-3AE8DE4CE318}"/>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183362370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8BA7-418C-4407-A606-4945EDBE32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775C1A-02ED-4BF6-8E6E-C7CB18728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004E10-02EE-40F6-A913-CF4AA79796DE}"/>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16A43433-E131-40E2-9AEB-7E1A143B3F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15C96-E5F1-43C9-9CF0-008CAF2D9C24}"/>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356943092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593307-404E-4945-B6D9-EDC071A164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C449A9-8F7E-44CD-883C-DB8CE983D9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4ECC5-3230-4975-942A-BFC3429AAC69}"/>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DE9719F6-6AF5-413E-B32B-91FBFC2929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AA6D67-1EE0-4DCD-9D81-F5112A5BD84A}"/>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113246444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D0BC-0E32-4D4C-AD06-5F5694415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04F6D6-467F-4C2D-9865-209FC32E9C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FC6C7F-555B-40A8-91C3-0C945D232AB9}"/>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B7F2C0E0-1BC3-4721-8328-600098B6B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05EF8-A765-41D3-8C68-83342E14F862}"/>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219420093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A814-AC27-471E-84FE-A34081718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53D61-45DA-4078-83D3-547FBBB92A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DE2BA-67A6-4A60-AB35-8080304E2F08}"/>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8D482D3C-E32D-4157-A4C4-5CF9416BE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AFB388-B2D1-433A-B191-4EB649930083}"/>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5760929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5D81-76F0-4F4C-B9B7-5AF11C45D4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344604-2970-42DB-A05B-EEF0FC242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7A882C-F393-4390-9D82-A0AA78863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60C3F3-79D0-49EB-9FDF-1624C6F61E6C}"/>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6" name="Footer Placeholder 5">
            <a:extLst>
              <a:ext uri="{FF2B5EF4-FFF2-40B4-BE49-F238E27FC236}">
                <a16:creationId xmlns:a16="http://schemas.microsoft.com/office/drawing/2014/main" id="{736C3A53-D6B1-4C47-9805-DDBDDFC886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FAC17B-1583-40AA-BD64-8FE7B2175B03}"/>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377942163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6B5D-23C9-4ED6-9E50-963CB362B6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C5BE06-4AE1-40BA-88AB-90D07D065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372C6-7A38-4069-A360-B2A76DFAB8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C72758-2B1D-4D96-917E-51AEBD6925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FE629-7D12-40C6-86C8-47BF00B22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22F25C-9628-4F6E-A479-189B95950003}"/>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8" name="Footer Placeholder 7">
            <a:extLst>
              <a:ext uri="{FF2B5EF4-FFF2-40B4-BE49-F238E27FC236}">
                <a16:creationId xmlns:a16="http://schemas.microsoft.com/office/drawing/2014/main" id="{899C8E8D-3DA4-42C1-B162-9B0AB12E58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65FF98-E5D7-4D8D-8CD0-C3A5A9AFE634}"/>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118706347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12F6-935C-4D18-878D-A6746D005B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F79785-86CD-471D-B010-D3C65D979242}"/>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4" name="Footer Placeholder 3">
            <a:extLst>
              <a:ext uri="{FF2B5EF4-FFF2-40B4-BE49-F238E27FC236}">
                <a16:creationId xmlns:a16="http://schemas.microsoft.com/office/drawing/2014/main" id="{9CC1AC2C-AF0B-4B51-8993-1D7E852E5D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3A669D-A117-4F47-9E94-6EF6D58D0A5B}"/>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3692278200"/>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AF652-FD05-4632-9B88-D3403CBDAE9F}"/>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3" name="Footer Placeholder 2">
            <a:extLst>
              <a:ext uri="{FF2B5EF4-FFF2-40B4-BE49-F238E27FC236}">
                <a16:creationId xmlns:a16="http://schemas.microsoft.com/office/drawing/2014/main" id="{03BCFC23-DDD4-4A48-BA95-C24F0AF5A0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1749E6-FC7E-439F-BAB9-73E159416FBD}"/>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361398430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509D-82A5-4119-9602-E76962F744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1D1FBE-F166-4DE2-9BF0-3BACD1A16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FFEE4D-F26E-404D-90BB-E1ED32260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8B0BD-3F4B-4D05-83A0-DFB23FF2D454}"/>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6" name="Footer Placeholder 5">
            <a:extLst>
              <a:ext uri="{FF2B5EF4-FFF2-40B4-BE49-F238E27FC236}">
                <a16:creationId xmlns:a16="http://schemas.microsoft.com/office/drawing/2014/main" id="{363894DF-A1CD-4B2B-955F-A780D5651A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93D49C-5EFA-4BF3-B7F2-61957C89A94D}"/>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21323881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421B-8A01-4716-B5F3-7BFF1906B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772DED-F079-4FEC-B832-97EF6EE6E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C2C19B-B499-4393-92E1-96C19C9CF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775B2-DD81-4F3A-B6D0-A5ED4C60BD7B}"/>
              </a:ext>
            </a:extLst>
          </p:cNvPr>
          <p:cNvSpPr>
            <a:spLocks noGrp="1"/>
          </p:cNvSpPr>
          <p:nvPr>
            <p:ph type="dt" sz="half" idx="10"/>
          </p:nvPr>
        </p:nvSpPr>
        <p:spPr/>
        <p:txBody>
          <a:bodyPr/>
          <a:lstStyle/>
          <a:p>
            <a:fld id="{D3AEB479-B318-4FE1-83D8-2EE4E91C9BDD}" type="datetimeFigureOut">
              <a:rPr lang="en-GB" smtClean="0"/>
              <a:t>21/06/2021</a:t>
            </a:fld>
            <a:endParaRPr lang="en-GB"/>
          </a:p>
        </p:txBody>
      </p:sp>
      <p:sp>
        <p:nvSpPr>
          <p:cNvPr id="6" name="Footer Placeholder 5">
            <a:extLst>
              <a:ext uri="{FF2B5EF4-FFF2-40B4-BE49-F238E27FC236}">
                <a16:creationId xmlns:a16="http://schemas.microsoft.com/office/drawing/2014/main" id="{56B437F3-705D-4058-91D1-51F0435862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DF0B13-A8C7-4E02-820A-AACE870DBC14}"/>
              </a:ext>
            </a:extLst>
          </p:cNvPr>
          <p:cNvSpPr>
            <a:spLocks noGrp="1"/>
          </p:cNvSpPr>
          <p:nvPr>
            <p:ph type="sldNum" sz="quarter" idx="12"/>
          </p:nvPr>
        </p:nvSpPr>
        <p:spPr/>
        <p:txBody>
          <a:bodyPr/>
          <a:lstStyle/>
          <a:p>
            <a:fld id="{1B860F61-BF30-48DE-8112-FA0C234CE294}" type="slidenum">
              <a:rPr lang="en-GB" smtClean="0"/>
              <a:t>‹#›</a:t>
            </a:fld>
            <a:endParaRPr lang="en-GB"/>
          </a:p>
        </p:txBody>
      </p:sp>
    </p:spTree>
    <p:extLst>
      <p:ext uri="{BB962C8B-B14F-4D97-AF65-F5344CB8AC3E}">
        <p14:creationId xmlns:p14="http://schemas.microsoft.com/office/powerpoint/2010/main" val="284261128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E4D76-18A0-430F-8E7F-CC6A3785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0F6DA3-4894-43C8-A52A-3909F6AA1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B409A3-D849-4F6A-B634-9CE1842C6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EB479-B318-4FE1-83D8-2EE4E91C9BDD}" type="datetimeFigureOut">
              <a:rPr lang="en-GB" smtClean="0"/>
              <a:t>21/06/2021</a:t>
            </a:fld>
            <a:endParaRPr lang="en-GB"/>
          </a:p>
        </p:txBody>
      </p:sp>
      <p:sp>
        <p:nvSpPr>
          <p:cNvPr id="5" name="Footer Placeholder 4">
            <a:extLst>
              <a:ext uri="{FF2B5EF4-FFF2-40B4-BE49-F238E27FC236}">
                <a16:creationId xmlns:a16="http://schemas.microsoft.com/office/drawing/2014/main" id="{CCF6E873-DC76-490D-8F23-4735D6B75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B5471F3-D7CB-4E71-90D7-986D0771F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60F61-BF30-48DE-8112-FA0C234CE294}" type="slidenum">
              <a:rPr lang="en-GB" smtClean="0"/>
              <a:t>‹#›</a:t>
            </a:fld>
            <a:endParaRPr lang="en-GB"/>
          </a:p>
        </p:txBody>
      </p:sp>
    </p:spTree>
    <p:extLst>
      <p:ext uri="{BB962C8B-B14F-4D97-AF65-F5344CB8AC3E}">
        <p14:creationId xmlns:p14="http://schemas.microsoft.com/office/powerpoint/2010/main" val="778629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hzoUPeac2hA?feature=oembed" TargetMode="External"/><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cbSNvZ9UfDY?feature=oembed" TargetMode="Externa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Bible, Page, Prayer, Study, Sheets, Education">
            <a:extLst>
              <a:ext uri="{FF2B5EF4-FFF2-40B4-BE49-F238E27FC236}">
                <a16:creationId xmlns:a16="http://schemas.microsoft.com/office/drawing/2014/main" id="{CED1723F-EF45-4446-B89A-813F07E6E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 y="0"/>
            <a:ext cx="12214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8060B8-738F-47BC-88D1-893AD5BD0142}"/>
              </a:ext>
            </a:extLst>
          </p:cNvPr>
          <p:cNvSpPr>
            <a:spLocks noGrp="1"/>
          </p:cNvSpPr>
          <p:nvPr>
            <p:ph type="ctrTitle"/>
          </p:nvPr>
        </p:nvSpPr>
        <p:spPr>
          <a:xfrm>
            <a:off x="-22621" y="491154"/>
            <a:ext cx="12207531" cy="785568"/>
          </a:xfrm>
        </p:spPr>
        <p:txBody>
          <a:bodyPr>
            <a:noAutofit/>
          </a:bodyPr>
          <a:lstStyle/>
          <a:p>
            <a:r>
              <a:rPr lang="en-GB" sz="7200" dirty="0"/>
              <a:t>Women in the Bible</a:t>
            </a:r>
          </a:p>
        </p:txBody>
      </p:sp>
      <p:pic>
        <p:nvPicPr>
          <p:cNvPr id="11" name="Picture 10">
            <a:extLst>
              <a:ext uri="{FF2B5EF4-FFF2-40B4-BE49-F238E27FC236}">
                <a16:creationId xmlns:a16="http://schemas.microsoft.com/office/drawing/2014/main" id="{CEADB1BC-DF8B-4BA6-9B7F-F51D9FEC468A}"/>
              </a:ext>
            </a:extLst>
          </p:cNvPr>
          <p:cNvPicPr>
            <a:picLocks noChangeAspect="1"/>
          </p:cNvPicPr>
          <p:nvPr/>
        </p:nvPicPr>
        <p:blipFill rotWithShape="1">
          <a:blip r:embed="rId3"/>
          <a:srcRect t="6299"/>
          <a:stretch/>
        </p:blipFill>
        <p:spPr>
          <a:xfrm>
            <a:off x="-22620" y="5974374"/>
            <a:ext cx="12207532" cy="883626"/>
          </a:xfrm>
          <a:prstGeom prst="rect">
            <a:avLst/>
          </a:prstGeom>
        </p:spPr>
      </p:pic>
      <p:sp>
        <p:nvSpPr>
          <p:cNvPr id="12" name="Title 1">
            <a:extLst>
              <a:ext uri="{FF2B5EF4-FFF2-40B4-BE49-F238E27FC236}">
                <a16:creationId xmlns:a16="http://schemas.microsoft.com/office/drawing/2014/main" id="{936A9E37-878D-4FA5-9FEB-338843BE28FA}"/>
              </a:ext>
            </a:extLst>
          </p:cNvPr>
          <p:cNvSpPr txBox="1">
            <a:spLocks/>
          </p:cNvSpPr>
          <p:nvPr/>
        </p:nvSpPr>
        <p:spPr>
          <a:xfrm>
            <a:off x="-596348" y="4439478"/>
            <a:ext cx="11668994" cy="14421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9600" dirty="0">
                <a:solidFill>
                  <a:srgbClr val="0000FF"/>
                </a:solidFill>
              </a:rPr>
              <a:t>Mary of Bethany</a:t>
            </a:r>
          </a:p>
        </p:txBody>
      </p:sp>
    </p:spTree>
    <p:extLst>
      <p:ext uri="{BB962C8B-B14F-4D97-AF65-F5344CB8AC3E}">
        <p14:creationId xmlns:p14="http://schemas.microsoft.com/office/powerpoint/2010/main" val="289173386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sp>
        <p:nvSpPr>
          <p:cNvPr id="6" name="TextBox 5">
            <a:extLst>
              <a:ext uri="{FF2B5EF4-FFF2-40B4-BE49-F238E27FC236}">
                <a16:creationId xmlns:a16="http://schemas.microsoft.com/office/drawing/2014/main" id="{DB8993A5-7747-4800-B7C4-F3023DF640CB}"/>
              </a:ext>
            </a:extLst>
          </p:cNvPr>
          <p:cNvSpPr txBox="1"/>
          <p:nvPr/>
        </p:nvSpPr>
        <p:spPr>
          <a:xfrm>
            <a:off x="160581" y="12796"/>
            <a:ext cx="8002976" cy="2123658"/>
          </a:xfrm>
          <a:prstGeom prst="rect">
            <a:avLst/>
          </a:prstGeom>
          <a:noFill/>
        </p:spPr>
        <p:txBody>
          <a:bodyPr wrap="square">
            <a:spAutoFit/>
          </a:bodyPr>
          <a:lstStyle/>
          <a:p>
            <a:pPr algn="ctr"/>
            <a:r>
              <a:rPr lang="en-GB" sz="4400" dirty="0">
                <a:solidFill>
                  <a:srgbClr val="C00000"/>
                </a:solidFill>
              </a:rPr>
              <a:t>Mary of Bethany – </a:t>
            </a:r>
          </a:p>
          <a:p>
            <a:pPr algn="ctr"/>
            <a:r>
              <a:rPr lang="en-GB" sz="4400" dirty="0">
                <a:solidFill>
                  <a:srgbClr val="C00000"/>
                </a:solidFill>
              </a:rPr>
              <a:t>Third Account </a:t>
            </a:r>
          </a:p>
          <a:p>
            <a:pPr algn="ctr"/>
            <a:r>
              <a:rPr lang="en-GB" sz="4400" dirty="0">
                <a:solidFill>
                  <a:srgbClr val="C00000"/>
                </a:solidFill>
              </a:rPr>
              <a:t>Mary Anoints Jesus</a:t>
            </a:r>
          </a:p>
        </p:txBody>
      </p:sp>
      <p:sp>
        <p:nvSpPr>
          <p:cNvPr id="4" name="Rectangle 3">
            <a:extLst>
              <a:ext uri="{FF2B5EF4-FFF2-40B4-BE49-F238E27FC236}">
                <a16:creationId xmlns:a16="http://schemas.microsoft.com/office/drawing/2014/main" id="{68C9540D-2B99-4EAB-87E6-A1E5C7850CBA}"/>
              </a:ext>
            </a:extLst>
          </p:cNvPr>
          <p:cNvSpPr/>
          <p:nvPr/>
        </p:nvSpPr>
        <p:spPr>
          <a:xfrm>
            <a:off x="340232" y="2230600"/>
            <a:ext cx="7643674" cy="3416320"/>
          </a:xfrm>
          <a:prstGeom prst="rect">
            <a:avLst/>
          </a:prstGeom>
        </p:spPr>
        <p:txBody>
          <a:bodyPr wrap="square">
            <a:spAutoFit/>
          </a:bodyPr>
          <a:lstStyle/>
          <a:p>
            <a:pPr algn="just"/>
            <a:r>
              <a:rPr lang="en-GB" sz="2400" i="1" dirty="0"/>
              <a:t>‘Six days before the Passover Jesus came to Bethany, the home of Lazarus, whom he had raised from the dead. There they gave a dinner for him. Martha served, and Lazarus was one of those at the table with him. Mary took a pound of costly perfume made of pure nard, anointed Jesus’ feet, and wiped them with her hair. The house was filled with the fragrance of the perfume.’ </a:t>
            </a:r>
            <a:r>
              <a:rPr lang="en-GB" sz="2400" dirty="0">
                <a:solidFill>
                  <a:srgbClr val="FF0000"/>
                </a:solidFill>
              </a:rPr>
              <a:t>(John 12:1-3) </a:t>
            </a:r>
          </a:p>
        </p:txBody>
      </p:sp>
      <p:pic>
        <p:nvPicPr>
          <p:cNvPr id="5" name="Picture 4">
            <a:extLst>
              <a:ext uri="{FF2B5EF4-FFF2-40B4-BE49-F238E27FC236}">
                <a16:creationId xmlns:a16="http://schemas.microsoft.com/office/drawing/2014/main" id="{7D7F2604-344D-4BF0-9424-5290F63E9128}"/>
              </a:ext>
            </a:extLst>
          </p:cNvPr>
          <p:cNvPicPr>
            <a:picLocks noChangeAspect="1"/>
          </p:cNvPicPr>
          <p:nvPr/>
        </p:nvPicPr>
        <p:blipFill rotWithShape="1">
          <a:blip r:embed="rId5"/>
          <a:srcRect l="54394" t="-187" b="187"/>
          <a:stretch/>
        </p:blipFill>
        <p:spPr>
          <a:xfrm>
            <a:off x="8324138" y="12796"/>
            <a:ext cx="3901031" cy="5994600"/>
          </a:xfrm>
          <a:prstGeom prst="rect">
            <a:avLst/>
          </a:prstGeom>
        </p:spPr>
      </p:pic>
    </p:spTree>
    <p:extLst>
      <p:ext uri="{BB962C8B-B14F-4D97-AF65-F5344CB8AC3E}">
        <p14:creationId xmlns:p14="http://schemas.microsoft.com/office/powerpoint/2010/main" val="200071948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sp>
        <p:nvSpPr>
          <p:cNvPr id="5" name="TextBox 4">
            <a:extLst>
              <a:ext uri="{FF2B5EF4-FFF2-40B4-BE49-F238E27FC236}">
                <a16:creationId xmlns:a16="http://schemas.microsoft.com/office/drawing/2014/main" id="{E04ED55C-A27C-4E57-A27E-728DAE95FF61}"/>
              </a:ext>
            </a:extLst>
          </p:cNvPr>
          <p:cNvSpPr txBox="1"/>
          <p:nvPr/>
        </p:nvSpPr>
        <p:spPr>
          <a:xfrm>
            <a:off x="5094853" y="70017"/>
            <a:ext cx="6863368" cy="5755422"/>
          </a:xfrm>
          <a:prstGeom prst="rect">
            <a:avLst/>
          </a:prstGeom>
          <a:noFill/>
        </p:spPr>
        <p:txBody>
          <a:bodyPr wrap="square">
            <a:spAutoFit/>
          </a:bodyPr>
          <a:lstStyle/>
          <a:p>
            <a:pPr algn="ctr"/>
            <a:r>
              <a:rPr lang="en-GB" sz="4400" dirty="0">
                <a:solidFill>
                  <a:srgbClr val="C00000"/>
                </a:solidFill>
              </a:rPr>
              <a:t>Mary of Bethany</a:t>
            </a:r>
          </a:p>
          <a:p>
            <a:pPr algn="ctr"/>
            <a:endParaRPr lang="en-GB" sz="800" i="1" dirty="0">
              <a:solidFill>
                <a:srgbClr val="C00000"/>
              </a:solidFill>
            </a:endParaRPr>
          </a:p>
          <a:p>
            <a:pPr algn="just"/>
            <a:r>
              <a:rPr lang="en-GB" sz="2000" dirty="0"/>
              <a:t>From the third account of Mary of Bethany we can see how her great love and devotion to Jesus has grown. </a:t>
            </a:r>
          </a:p>
          <a:p>
            <a:pPr algn="just"/>
            <a:endParaRPr lang="en-GB" sz="800" dirty="0"/>
          </a:p>
          <a:p>
            <a:pPr algn="just"/>
            <a:r>
              <a:rPr lang="en-GB" sz="2000" dirty="0"/>
              <a:t>It was common for visitors to have their feet washed in Jesus’ time as it was a hot and dusty. However, Mary of Bethany showed her great respect and adoration for Jesus but using very expensive oil (it cost a whole year’s wage) to wash his feet and then dries them with her hair. </a:t>
            </a:r>
          </a:p>
          <a:p>
            <a:pPr algn="just"/>
            <a:endParaRPr lang="en-GB" sz="800" dirty="0"/>
          </a:p>
          <a:p>
            <a:pPr algn="just"/>
            <a:r>
              <a:rPr lang="en-GB" sz="2000" dirty="0"/>
              <a:t>This event also predicts Jesus’ death when his body is again anointed with oil. The accounts of this same story in Matthew and Mark adds these words of Jesus - "I tell you the truth, wherever this gospel is preached throughout the world, what she has done will also be told, in memory of her".</a:t>
            </a:r>
          </a:p>
        </p:txBody>
      </p:sp>
      <p:pic>
        <p:nvPicPr>
          <p:cNvPr id="3074" name="Picture 2" descr="Saint Mary Magdalene, Ickleton, Cambridgshire. 1929 | Flickr">
            <a:extLst>
              <a:ext uri="{FF2B5EF4-FFF2-40B4-BE49-F238E27FC236}">
                <a16:creationId xmlns:a16="http://schemas.microsoft.com/office/drawing/2014/main" id="{8DD8FCC9-3980-41E3-A577-B81A008C8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0017"/>
            <a:ext cx="4678017" cy="593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693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5"/>
          <a:srcRect t="8906" r="807" b="2095"/>
          <a:stretch/>
        </p:blipFill>
        <p:spPr>
          <a:xfrm>
            <a:off x="-1" y="6007396"/>
            <a:ext cx="12192001" cy="837808"/>
          </a:xfrm>
          <a:prstGeom prst="rect">
            <a:avLst/>
          </a:prstGeom>
        </p:spPr>
      </p:pic>
      <p:sp>
        <p:nvSpPr>
          <p:cNvPr id="6" name="TextBox 5">
            <a:extLst>
              <a:ext uri="{FF2B5EF4-FFF2-40B4-BE49-F238E27FC236}">
                <a16:creationId xmlns:a16="http://schemas.microsoft.com/office/drawing/2014/main" id="{DB8993A5-7747-4800-B7C4-F3023DF640CB}"/>
              </a:ext>
            </a:extLst>
          </p:cNvPr>
          <p:cNvSpPr txBox="1"/>
          <p:nvPr/>
        </p:nvSpPr>
        <p:spPr>
          <a:xfrm>
            <a:off x="96415" y="81163"/>
            <a:ext cx="11999167" cy="769441"/>
          </a:xfrm>
          <a:prstGeom prst="rect">
            <a:avLst/>
          </a:prstGeom>
          <a:noFill/>
        </p:spPr>
        <p:txBody>
          <a:bodyPr wrap="square">
            <a:spAutoFit/>
          </a:bodyPr>
          <a:lstStyle/>
          <a:p>
            <a:pPr algn="ctr"/>
            <a:r>
              <a:rPr lang="en-GB" sz="4400" dirty="0">
                <a:solidFill>
                  <a:srgbClr val="C00000"/>
                </a:solidFill>
              </a:rPr>
              <a:t>Mary of Bethany</a:t>
            </a:r>
          </a:p>
        </p:txBody>
      </p:sp>
      <p:pic>
        <p:nvPicPr>
          <p:cNvPr id="2" name="Online Media 1" title="Mary of Bethany - &quot;Encountering Jesus&quot;">
            <a:hlinkClick r:id="" action="ppaction://media"/>
            <a:extLst>
              <a:ext uri="{FF2B5EF4-FFF2-40B4-BE49-F238E27FC236}">
                <a16:creationId xmlns:a16="http://schemas.microsoft.com/office/drawing/2014/main" id="{4EED323B-6EDA-4B0A-B5FD-81055D98BC70}"/>
              </a:ext>
            </a:extLst>
          </p:cNvPr>
          <p:cNvPicPr>
            <a:picLocks noRot="1" noChangeAspect="1"/>
          </p:cNvPicPr>
          <p:nvPr>
            <a:videoFile r:link="rId1"/>
          </p:nvPr>
        </p:nvPicPr>
        <p:blipFill>
          <a:blip r:embed="rId6"/>
          <a:stretch>
            <a:fillRect/>
          </a:stretch>
        </p:blipFill>
        <p:spPr>
          <a:xfrm>
            <a:off x="2109177" y="1103862"/>
            <a:ext cx="8230577" cy="4650276"/>
          </a:xfrm>
          <a:prstGeom prst="rect">
            <a:avLst/>
          </a:prstGeom>
        </p:spPr>
      </p:pic>
    </p:spTree>
    <p:extLst>
      <p:ext uri="{BB962C8B-B14F-4D97-AF65-F5344CB8AC3E}">
        <p14:creationId xmlns:p14="http://schemas.microsoft.com/office/powerpoint/2010/main" val="129551200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310718" y="236356"/>
            <a:ext cx="7918882" cy="550920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sz="4400" dirty="0">
                <a:solidFill>
                  <a:srgbClr val="C00000"/>
                </a:solidFill>
              </a:rPr>
              <a:t>What do these account tell us about Mary of Bethany?</a:t>
            </a:r>
          </a:p>
          <a:p>
            <a:pPr marL="0" marR="0" lvl="0" indent="0" algn="ctr" defTabSz="914400" rtl="0" eaLnBrk="0" fontAlgn="base" latinLnBrk="0" hangingPunct="0">
              <a:lnSpc>
                <a:spcPct val="100000"/>
              </a:lnSpc>
              <a:spcBef>
                <a:spcPct val="0"/>
              </a:spcBef>
              <a:spcAft>
                <a:spcPct val="0"/>
              </a:spcAft>
              <a:buClrTx/>
              <a:buSzTx/>
              <a:buFontTx/>
              <a:buNone/>
              <a:tabLst/>
            </a:pPr>
            <a:endParaRPr lang="en-GB" sz="1200" dirty="0">
              <a:solidFill>
                <a:srgbClr val="C00000"/>
              </a:solidFill>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400" dirty="0">
                <a:solidFill>
                  <a:srgbClr val="202124"/>
                </a:solidFill>
                <a:latin typeface="+mn-lt"/>
              </a:rPr>
              <a:t>From these accounts, we can see that </a:t>
            </a:r>
            <a:r>
              <a:rPr lang="en-GB" sz="2400" dirty="0">
                <a:solidFill>
                  <a:srgbClr val="202124"/>
                </a:solidFill>
              </a:rPr>
              <a:t>Mary of Bethany was a friend and follower of Jesus. </a:t>
            </a:r>
          </a:p>
          <a:p>
            <a:pPr marL="0" marR="0" lvl="0" indent="0" algn="just" defTabSz="914400" rtl="0" eaLnBrk="0" fontAlgn="base" latinLnBrk="0" hangingPunct="0">
              <a:lnSpc>
                <a:spcPct val="100000"/>
              </a:lnSpc>
              <a:spcBef>
                <a:spcPct val="0"/>
              </a:spcBef>
              <a:spcAft>
                <a:spcPct val="0"/>
              </a:spcAft>
              <a:buClrTx/>
              <a:buSzTx/>
              <a:buFontTx/>
              <a:buNone/>
              <a:tabLst/>
            </a:pPr>
            <a:endParaRPr lang="en-GB" sz="2400" dirty="0">
              <a:solidFill>
                <a:srgbClr val="202124"/>
              </a:solidFill>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400" dirty="0">
                <a:solidFill>
                  <a:srgbClr val="202124"/>
                </a:solidFill>
              </a:rPr>
              <a:t>She wanted to learn from Jesus and had faith that he could heal her brother, Lazarus. She was devoted to Jesus and honoured him by anointing him with expensive oil. </a:t>
            </a:r>
          </a:p>
          <a:p>
            <a:pPr marL="0" marR="0" lvl="0" indent="0" algn="ctr" defTabSz="914400" rtl="0" eaLnBrk="0" fontAlgn="base" latinLnBrk="0" hangingPunct="0">
              <a:lnSpc>
                <a:spcPct val="100000"/>
              </a:lnSpc>
              <a:spcBef>
                <a:spcPct val="0"/>
              </a:spcBef>
              <a:spcAft>
                <a:spcPct val="0"/>
              </a:spcAft>
              <a:buClrTx/>
              <a:buSzTx/>
              <a:buFontTx/>
              <a:buNone/>
              <a:tabLst/>
            </a:pPr>
            <a:endParaRPr lang="en-GB" sz="2400" dirty="0">
              <a:solidFill>
                <a:srgbClr val="202124"/>
              </a:solidFill>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2400" dirty="0">
                <a:solidFill>
                  <a:srgbClr val="202124"/>
                </a:solidFill>
              </a:rPr>
              <a:t>Jesus welcomed her and did not treat her differently because she was a woman. </a:t>
            </a:r>
            <a:endParaRPr lang="en-GB" sz="1200" i="0" dirty="0">
              <a:solidFill>
                <a:srgbClr val="202124"/>
              </a:solidFill>
              <a:effectLst/>
              <a:latin typeface="+mn-lt"/>
            </a:endParaRPr>
          </a:p>
          <a:p>
            <a:pPr lvl="0" algn="ctr" eaLnBrk="0" fontAlgn="base" hangingPunct="0">
              <a:spcBef>
                <a:spcPct val="0"/>
              </a:spcBef>
              <a:spcAft>
                <a:spcPct val="0"/>
              </a:spcAft>
            </a:pPr>
            <a:endParaRPr lang="en-GB" sz="1200" i="0" dirty="0">
              <a:solidFill>
                <a:srgbClr val="202124"/>
              </a:solidFill>
              <a:effectLst/>
              <a:latin typeface="+mn-lt"/>
            </a:endParaRP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3074" name="Picture 2" descr="Questions, Demand, Doubts, Psychology, Fear, Insecurity">
            <a:extLst>
              <a:ext uri="{FF2B5EF4-FFF2-40B4-BE49-F238E27FC236}">
                <a16:creationId xmlns:a16="http://schemas.microsoft.com/office/drawing/2014/main" id="{973A6738-6AE1-42BF-90F6-48A6372805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17" r="22971"/>
          <a:stretch/>
        </p:blipFill>
        <p:spPr bwMode="auto">
          <a:xfrm>
            <a:off x="8574833" y="12796"/>
            <a:ext cx="3617167" cy="6007396"/>
          </a:xfrm>
          <a:prstGeom prst="rect">
            <a:avLst/>
          </a:prstGeom>
          <a:noFill/>
          <a:ln w="25400">
            <a:solidFill>
              <a:srgbClr val="FFFF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3032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circle(in)">
                                      <p:cBhvr>
                                        <p:cTn id="17" dur="2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circle(in)">
                                      <p:cBhvr>
                                        <p:cTn id="22"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oto of lighted tealight candles">
            <a:extLst>
              <a:ext uri="{FF2B5EF4-FFF2-40B4-BE49-F238E27FC236}">
                <a16:creationId xmlns:a16="http://schemas.microsoft.com/office/drawing/2014/main" id="{8C461354-C5EE-4FA0-AD3C-5750E2B5B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99" b="88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14BBED-7E8A-4D78-8A5F-BC531A35574F}"/>
              </a:ext>
            </a:extLst>
          </p:cNvPr>
          <p:cNvSpPr txBox="1"/>
          <p:nvPr/>
        </p:nvSpPr>
        <p:spPr>
          <a:xfrm>
            <a:off x="6095999" y="0"/>
            <a:ext cx="6096001" cy="1200329"/>
          </a:xfrm>
          <a:prstGeom prst="rect">
            <a:avLst/>
          </a:prstGeom>
          <a:noFill/>
        </p:spPr>
        <p:txBody>
          <a:bodyPr wrap="square" rtlCol="0">
            <a:spAutoFit/>
          </a:bodyPr>
          <a:lstStyle/>
          <a:p>
            <a:pPr algn="ctr"/>
            <a:r>
              <a:rPr lang="en-GB" sz="7200" dirty="0">
                <a:solidFill>
                  <a:srgbClr val="FFC000"/>
                </a:solidFill>
                <a:latin typeface="Century Gothic" panose="020B0502020202020204" pitchFamily="34" charset="0"/>
              </a:rPr>
              <a:t>Let us pray</a:t>
            </a:r>
          </a:p>
        </p:txBody>
      </p:sp>
      <p:pic>
        <p:nvPicPr>
          <p:cNvPr id="8" name="Picture 7">
            <a:extLst>
              <a:ext uri="{FF2B5EF4-FFF2-40B4-BE49-F238E27FC236}">
                <a16:creationId xmlns:a16="http://schemas.microsoft.com/office/drawing/2014/main" id="{A5033428-85BA-46A4-8011-635EED59BECA}"/>
              </a:ext>
            </a:extLst>
          </p:cNvPr>
          <p:cNvPicPr>
            <a:picLocks noChangeAspect="1"/>
          </p:cNvPicPr>
          <p:nvPr/>
        </p:nvPicPr>
        <p:blipFill rotWithShape="1">
          <a:blip r:embed="rId3"/>
          <a:srcRect t="6299"/>
          <a:stretch/>
        </p:blipFill>
        <p:spPr>
          <a:xfrm>
            <a:off x="-22620" y="5974374"/>
            <a:ext cx="12207532" cy="883626"/>
          </a:xfrm>
          <a:prstGeom prst="rect">
            <a:avLst/>
          </a:prstGeom>
        </p:spPr>
      </p:pic>
    </p:spTree>
    <p:extLst>
      <p:ext uri="{BB962C8B-B14F-4D97-AF65-F5344CB8AC3E}">
        <p14:creationId xmlns:p14="http://schemas.microsoft.com/office/powerpoint/2010/main" val="3111232914"/>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2" descr="Hands, Praying, Prayer, Faith, Hinduism, Religion">
            <a:extLst>
              <a:ext uri="{FF2B5EF4-FFF2-40B4-BE49-F238E27FC236}">
                <a16:creationId xmlns:a16="http://schemas.microsoft.com/office/drawing/2014/main" id="{EF932C97-4191-467F-BAAE-6D5A8060D7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24" r="30841" b="3153"/>
          <a:stretch/>
        </p:blipFill>
        <p:spPr bwMode="auto">
          <a:xfrm>
            <a:off x="0" y="12796"/>
            <a:ext cx="4642883" cy="6819965"/>
          </a:xfrm>
          <a:prstGeom prst="rect">
            <a:avLst/>
          </a:prstGeom>
          <a:noFill/>
          <a:ln w="25400">
            <a:solidFill>
              <a:srgbClr val="C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36A46D-77CE-488F-91DF-B4318AB22B3D}"/>
              </a:ext>
            </a:extLst>
          </p:cNvPr>
          <p:cNvSpPr txBox="1"/>
          <p:nvPr/>
        </p:nvSpPr>
        <p:spPr>
          <a:xfrm>
            <a:off x="4750510" y="16165"/>
            <a:ext cx="7333862" cy="5909310"/>
          </a:xfrm>
          <a:prstGeom prst="rect">
            <a:avLst/>
          </a:prstGeom>
          <a:noFill/>
        </p:spPr>
        <p:txBody>
          <a:bodyPr wrap="square">
            <a:spAutoFit/>
          </a:bodyPr>
          <a:lstStyle/>
          <a:p>
            <a:pPr algn="ctr"/>
            <a:r>
              <a:rPr lang="en-GB" sz="4400" dirty="0">
                <a:solidFill>
                  <a:srgbClr val="C00000"/>
                </a:solidFill>
                <a:latin typeface="Century Gothic" panose="020B0502020202020204" pitchFamily="34" charset="0"/>
              </a:rPr>
              <a:t>Closing Prayer</a:t>
            </a:r>
          </a:p>
          <a:p>
            <a:pPr algn="ctr"/>
            <a:endParaRPr lang="en-GB" sz="800" dirty="0"/>
          </a:p>
          <a:p>
            <a:pPr algn="ctr"/>
            <a:r>
              <a:rPr lang="en-GB" sz="2000" dirty="0"/>
              <a:t>Christ our Lord</a:t>
            </a:r>
            <a:r>
              <a:rPr lang="en-GB" sz="2000" b="0" i="0" dirty="0">
                <a:effectLst/>
              </a:rPr>
              <a:t>, </a:t>
            </a:r>
          </a:p>
          <a:p>
            <a:pPr algn="ctr"/>
            <a:r>
              <a:rPr lang="en-GB" sz="2000" b="0" i="0" dirty="0">
                <a:effectLst/>
              </a:rPr>
              <a:t>we thank you for the example of Mary of Bethany, who </a:t>
            </a:r>
            <a:r>
              <a:rPr lang="en-GB" sz="2000" dirty="0"/>
              <a:t>sat at your feet to learn your ways</a:t>
            </a:r>
            <a:r>
              <a:rPr lang="en-GB" sz="2000" b="0" i="0" dirty="0">
                <a:effectLst/>
              </a:rPr>
              <a:t>. May we spend time learning more about Jesus’ teachings so our lives can better reflect you. </a:t>
            </a:r>
            <a:endParaRPr lang="en-GB" sz="2000" dirty="0"/>
          </a:p>
          <a:p>
            <a:pPr algn="ctr"/>
            <a:endParaRPr lang="en-GB" sz="2000" dirty="0"/>
          </a:p>
          <a:p>
            <a:pPr algn="ctr"/>
            <a:r>
              <a:rPr lang="en-GB" sz="2000" dirty="0"/>
              <a:t>We thank you that Jesus came to Mary of Bethany at her time of grief and despair and cried with her. May we remember that you are always with us and  help us to walk alongside those who are sad or afraid. </a:t>
            </a:r>
          </a:p>
          <a:p>
            <a:pPr algn="ctr"/>
            <a:endParaRPr lang="en-GB" sz="2200" dirty="0"/>
          </a:p>
          <a:p>
            <a:pPr algn="ctr"/>
            <a:r>
              <a:rPr lang="en-GB" dirty="0"/>
              <a:t>We thank you that Mary of Bethany gave the best she had to you in adoration. May we be willing to devote all that we have and are to God.</a:t>
            </a:r>
          </a:p>
          <a:p>
            <a:pPr algn="ctr"/>
            <a:r>
              <a:rPr lang="en-GB" dirty="0"/>
              <a:t> </a:t>
            </a:r>
            <a:br>
              <a:rPr lang="en-GB" dirty="0"/>
            </a:br>
            <a:r>
              <a:rPr lang="en-GB" sz="3200" dirty="0">
                <a:solidFill>
                  <a:srgbClr val="C00000"/>
                </a:solidFill>
                <a:latin typeface="Century Gothic" panose="020B0502020202020204" pitchFamily="34" charset="0"/>
              </a:rPr>
              <a:t>Amen</a:t>
            </a:r>
            <a:endParaRPr lang="en-GB" sz="1000" dirty="0">
              <a:solidFill>
                <a:srgbClr val="C00000"/>
              </a:solidFill>
              <a:latin typeface="Century Gothic" panose="020B0502020202020204" pitchFamily="34" charset="0"/>
            </a:endParaRP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5"/>
          <a:srcRect t="8906" r="807" b="2095"/>
          <a:stretch/>
        </p:blipFill>
        <p:spPr>
          <a:xfrm>
            <a:off x="-1" y="6007396"/>
            <a:ext cx="12192001" cy="837808"/>
          </a:xfrm>
          <a:prstGeom prst="rect">
            <a:avLst/>
          </a:prstGeom>
        </p:spPr>
      </p:pic>
    </p:spTree>
    <p:extLst>
      <p:ext uri="{BB962C8B-B14F-4D97-AF65-F5344CB8AC3E}">
        <p14:creationId xmlns:p14="http://schemas.microsoft.com/office/powerpoint/2010/main" val="18212412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314013" y="43458"/>
            <a:ext cx="7202080" cy="5663089"/>
          </a:xfrm>
          <a:prstGeom prst="rect">
            <a:avLst/>
          </a:prstGeom>
          <a:noFill/>
        </p:spPr>
        <p:txBody>
          <a:bodyPr wrap="square">
            <a:spAutoFit/>
          </a:bodyPr>
          <a:lstStyle/>
          <a:p>
            <a:pPr algn="ctr"/>
            <a:r>
              <a:rPr lang="en-GB" sz="5400" dirty="0">
                <a:solidFill>
                  <a:srgbClr val="C00000"/>
                </a:solidFill>
                <a:latin typeface="Century Gothic" panose="020B0502020202020204" pitchFamily="34" charset="0"/>
              </a:rPr>
              <a:t>Mission</a:t>
            </a:r>
          </a:p>
          <a:p>
            <a:pPr algn="ctr"/>
            <a:endParaRPr lang="en-GB" sz="1200" dirty="0">
              <a:solidFill>
                <a:srgbClr val="C00000"/>
              </a:solidFill>
              <a:latin typeface="Century Gothic" panose="020B0502020202020204" pitchFamily="34" charset="0"/>
            </a:endParaRPr>
          </a:p>
          <a:p>
            <a:pPr algn="ctr"/>
            <a:r>
              <a:rPr lang="en-GB" sz="2400" dirty="0">
                <a:latin typeface="Century Gothic" panose="020B0502020202020204" pitchFamily="34" charset="0"/>
              </a:rPr>
              <a:t>Mary of Bethany was willing to learn from Jesus and did not let other people discourage her. </a:t>
            </a:r>
          </a:p>
          <a:p>
            <a:pPr algn="ctr"/>
            <a:r>
              <a:rPr lang="en-GB" sz="2400" dirty="0">
                <a:latin typeface="Century Gothic" panose="020B0502020202020204" pitchFamily="34" charset="0"/>
              </a:rPr>
              <a:t>Do you let other people distract you for your faith? How can you find ways to learn more about God?</a:t>
            </a:r>
          </a:p>
          <a:p>
            <a:pPr algn="ctr"/>
            <a:endParaRPr lang="en-GB" sz="2400" dirty="0">
              <a:latin typeface="Century Gothic" panose="020B0502020202020204" pitchFamily="34" charset="0"/>
            </a:endParaRPr>
          </a:p>
          <a:p>
            <a:pPr algn="ctr"/>
            <a:r>
              <a:rPr lang="en-GB" sz="2400" dirty="0">
                <a:latin typeface="Century Gothic" panose="020B0502020202020204" pitchFamily="34" charset="0"/>
              </a:rPr>
              <a:t>Jesus was with Mary of Bethany when she was grieving and anxious. How can you be a good friend to those you know who are sad.  </a:t>
            </a:r>
          </a:p>
          <a:p>
            <a:pPr algn="ctr"/>
            <a:endParaRPr lang="en-GB" sz="2400" dirty="0">
              <a:latin typeface="Century Gothic" panose="020B0502020202020204" pitchFamily="34" charset="0"/>
            </a:endParaRPr>
          </a:p>
          <a:p>
            <a:pPr algn="ctr"/>
            <a:r>
              <a:rPr lang="en-GB" sz="2400" dirty="0">
                <a:latin typeface="Century Gothic" panose="020B0502020202020204" pitchFamily="34" charset="0"/>
              </a:rPr>
              <a:t>Mary of Bethany adored Jesus. Write a prayer or poem thanking God for all your blessings.  </a:t>
            </a:r>
          </a:p>
          <a:p>
            <a:pPr algn="ctr"/>
            <a:endParaRPr lang="en-GB" sz="800" dirty="0">
              <a:solidFill>
                <a:srgbClr val="7030A0"/>
              </a:solidFill>
              <a:latin typeface="Century Gothic" panose="020B0502020202020204" pitchFamily="34" charset="0"/>
            </a:endParaRP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2" name="Picture 2" descr="Signpost Direction Directions - Free photo on Pixabay">
            <a:extLst>
              <a:ext uri="{FF2B5EF4-FFF2-40B4-BE49-F238E27FC236}">
                <a16:creationId xmlns:a16="http://schemas.microsoft.com/office/drawing/2014/main" id="{BB8CB31E-E94C-413F-851C-003563C97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106" y="12797"/>
            <a:ext cx="4361894" cy="599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3222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 Bible, Page, Prayer, Study, Sheets, Education">
            <a:extLst>
              <a:ext uri="{FF2B5EF4-FFF2-40B4-BE49-F238E27FC236}">
                <a16:creationId xmlns:a16="http://schemas.microsoft.com/office/drawing/2014/main" id="{CED1723F-EF45-4446-B89A-813F07E6E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0" y="0"/>
            <a:ext cx="12214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8060B8-738F-47BC-88D1-893AD5BD0142}"/>
              </a:ext>
            </a:extLst>
          </p:cNvPr>
          <p:cNvSpPr>
            <a:spLocks noGrp="1"/>
          </p:cNvSpPr>
          <p:nvPr>
            <p:ph type="ctrTitle"/>
          </p:nvPr>
        </p:nvSpPr>
        <p:spPr>
          <a:xfrm>
            <a:off x="-22621" y="491154"/>
            <a:ext cx="12207531" cy="785568"/>
          </a:xfrm>
        </p:spPr>
        <p:txBody>
          <a:bodyPr>
            <a:noAutofit/>
          </a:bodyPr>
          <a:lstStyle/>
          <a:p>
            <a:r>
              <a:rPr lang="en-GB" sz="7200" dirty="0"/>
              <a:t>Women in the </a:t>
            </a:r>
            <a:r>
              <a:rPr lang="en-GB" sz="7200"/>
              <a:t>Bible </a:t>
            </a:r>
            <a:endParaRPr lang="en-GB" sz="7200" dirty="0"/>
          </a:p>
        </p:txBody>
      </p:sp>
      <p:pic>
        <p:nvPicPr>
          <p:cNvPr id="11" name="Picture 10">
            <a:extLst>
              <a:ext uri="{FF2B5EF4-FFF2-40B4-BE49-F238E27FC236}">
                <a16:creationId xmlns:a16="http://schemas.microsoft.com/office/drawing/2014/main" id="{CEADB1BC-DF8B-4BA6-9B7F-F51D9FEC468A}"/>
              </a:ext>
            </a:extLst>
          </p:cNvPr>
          <p:cNvPicPr>
            <a:picLocks noChangeAspect="1"/>
          </p:cNvPicPr>
          <p:nvPr/>
        </p:nvPicPr>
        <p:blipFill rotWithShape="1">
          <a:blip r:embed="rId3"/>
          <a:srcRect t="6299"/>
          <a:stretch/>
        </p:blipFill>
        <p:spPr>
          <a:xfrm>
            <a:off x="-22620" y="5974374"/>
            <a:ext cx="12207532" cy="883626"/>
          </a:xfrm>
          <a:prstGeom prst="rect">
            <a:avLst/>
          </a:prstGeom>
        </p:spPr>
      </p:pic>
      <p:sp>
        <p:nvSpPr>
          <p:cNvPr id="12" name="Title 1">
            <a:extLst>
              <a:ext uri="{FF2B5EF4-FFF2-40B4-BE49-F238E27FC236}">
                <a16:creationId xmlns:a16="http://schemas.microsoft.com/office/drawing/2014/main" id="{936A9E37-878D-4FA5-9FEB-338843BE28FA}"/>
              </a:ext>
            </a:extLst>
          </p:cNvPr>
          <p:cNvSpPr txBox="1">
            <a:spLocks/>
          </p:cNvSpPr>
          <p:nvPr/>
        </p:nvSpPr>
        <p:spPr>
          <a:xfrm>
            <a:off x="1417454" y="5188806"/>
            <a:ext cx="11557589" cy="7855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8800" dirty="0">
                <a:solidFill>
                  <a:srgbClr val="FFFF99"/>
                </a:solidFill>
              </a:rPr>
              <a:t>           Next Week:</a:t>
            </a:r>
          </a:p>
          <a:p>
            <a:r>
              <a:rPr lang="en-GB" sz="8800" dirty="0">
                <a:solidFill>
                  <a:srgbClr val="0000FF"/>
                </a:solidFill>
              </a:rPr>
              <a:t>Mary Magdalene</a:t>
            </a:r>
          </a:p>
        </p:txBody>
      </p:sp>
    </p:spTree>
    <p:extLst>
      <p:ext uri="{BB962C8B-B14F-4D97-AF65-F5344CB8AC3E}">
        <p14:creationId xmlns:p14="http://schemas.microsoft.com/office/powerpoint/2010/main" val="2269673937"/>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oto of lighted tealight candles">
            <a:extLst>
              <a:ext uri="{FF2B5EF4-FFF2-40B4-BE49-F238E27FC236}">
                <a16:creationId xmlns:a16="http://schemas.microsoft.com/office/drawing/2014/main" id="{8C461354-C5EE-4FA0-AD3C-5750E2B5B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99" b="88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14BBED-7E8A-4D78-8A5F-BC531A35574F}"/>
              </a:ext>
            </a:extLst>
          </p:cNvPr>
          <p:cNvSpPr txBox="1"/>
          <p:nvPr/>
        </p:nvSpPr>
        <p:spPr>
          <a:xfrm>
            <a:off x="6095999" y="0"/>
            <a:ext cx="6096001" cy="1200329"/>
          </a:xfrm>
          <a:prstGeom prst="rect">
            <a:avLst/>
          </a:prstGeom>
          <a:noFill/>
        </p:spPr>
        <p:txBody>
          <a:bodyPr wrap="square" rtlCol="0">
            <a:spAutoFit/>
          </a:bodyPr>
          <a:lstStyle/>
          <a:p>
            <a:pPr algn="ctr"/>
            <a:r>
              <a:rPr lang="en-GB" sz="7200" dirty="0">
                <a:solidFill>
                  <a:srgbClr val="FFC000"/>
                </a:solidFill>
                <a:latin typeface="Century Gothic" panose="020B0502020202020204" pitchFamily="34" charset="0"/>
              </a:rPr>
              <a:t>Let us pray</a:t>
            </a:r>
          </a:p>
        </p:txBody>
      </p:sp>
      <p:pic>
        <p:nvPicPr>
          <p:cNvPr id="8" name="Picture 7">
            <a:extLst>
              <a:ext uri="{FF2B5EF4-FFF2-40B4-BE49-F238E27FC236}">
                <a16:creationId xmlns:a16="http://schemas.microsoft.com/office/drawing/2014/main" id="{A5033428-85BA-46A4-8011-635EED59BECA}"/>
              </a:ext>
            </a:extLst>
          </p:cNvPr>
          <p:cNvPicPr>
            <a:picLocks noChangeAspect="1"/>
          </p:cNvPicPr>
          <p:nvPr/>
        </p:nvPicPr>
        <p:blipFill rotWithShape="1">
          <a:blip r:embed="rId3"/>
          <a:srcRect t="6299"/>
          <a:stretch/>
        </p:blipFill>
        <p:spPr>
          <a:xfrm>
            <a:off x="-22620" y="5974374"/>
            <a:ext cx="12207532" cy="883626"/>
          </a:xfrm>
          <a:prstGeom prst="rect">
            <a:avLst/>
          </a:prstGeom>
        </p:spPr>
      </p:pic>
    </p:spTree>
    <p:extLst>
      <p:ext uri="{BB962C8B-B14F-4D97-AF65-F5344CB8AC3E}">
        <p14:creationId xmlns:p14="http://schemas.microsoft.com/office/powerpoint/2010/main" val="378679548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 2" descr="Hands, Praying, Prayer, Faith, Hinduism, Religion">
            <a:extLst>
              <a:ext uri="{FF2B5EF4-FFF2-40B4-BE49-F238E27FC236}">
                <a16:creationId xmlns:a16="http://schemas.microsoft.com/office/drawing/2014/main" id="{EF932C97-4191-467F-BAAE-6D5A8060D7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24" r="30841" b="3153"/>
          <a:stretch/>
        </p:blipFill>
        <p:spPr bwMode="auto">
          <a:xfrm>
            <a:off x="7549117" y="0"/>
            <a:ext cx="4642883" cy="6819965"/>
          </a:xfrm>
          <a:prstGeom prst="rect">
            <a:avLst/>
          </a:prstGeom>
          <a:noFill/>
          <a:ln w="25400">
            <a:solidFill>
              <a:srgbClr val="FFFFCC"/>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36A46D-77CE-488F-91DF-B4318AB22B3D}"/>
              </a:ext>
            </a:extLst>
          </p:cNvPr>
          <p:cNvSpPr txBox="1"/>
          <p:nvPr/>
        </p:nvSpPr>
        <p:spPr>
          <a:xfrm>
            <a:off x="307909" y="0"/>
            <a:ext cx="6596743" cy="5816977"/>
          </a:xfrm>
          <a:prstGeom prst="rect">
            <a:avLst/>
          </a:prstGeom>
          <a:noFill/>
        </p:spPr>
        <p:txBody>
          <a:bodyPr wrap="square">
            <a:spAutoFit/>
          </a:bodyPr>
          <a:lstStyle/>
          <a:p>
            <a:pPr algn="ctr"/>
            <a:r>
              <a:rPr lang="en-GB" sz="4400" dirty="0">
                <a:solidFill>
                  <a:srgbClr val="C00000"/>
                </a:solidFill>
                <a:latin typeface="Century Gothic" panose="020B0502020202020204" pitchFamily="34" charset="0"/>
              </a:rPr>
              <a:t>Opening Prayer</a:t>
            </a:r>
          </a:p>
          <a:p>
            <a:pPr algn="ctr"/>
            <a:endParaRPr lang="en-GB" sz="800" dirty="0">
              <a:solidFill>
                <a:srgbClr val="7030A0"/>
              </a:solidFill>
              <a:latin typeface="Century Gothic" panose="020B0502020202020204" pitchFamily="34" charset="0"/>
            </a:endParaRPr>
          </a:p>
          <a:p>
            <a:pPr algn="ctr"/>
            <a:r>
              <a:rPr lang="en-GB" sz="2000" dirty="0"/>
              <a:t>Risen Lord, The angel that announced your rising spoke to an audience of but a few women from Galilee. </a:t>
            </a:r>
          </a:p>
          <a:p>
            <a:pPr algn="ctr"/>
            <a:r>
              <a:rPr lang="en-GB" sz="2000" dirty="0"/>
              <a:t>And then you appeared, risen in the body, but first only to Mary of Magdala. </a:t>
            </a:r>
          </a:p>
          <a:p>
            <a:pPr algn="ctr"/>
            <a:r>
              <a:rPr lang="en-GB" sz="2000" dirty="0"/>
              <a:t>We look back on all the centuries of your Church. </a:t>
            </a:r>
          </a:p>
          <a:p>
            <a:pPr algn="ctr"/>
            <a:r>
              <a:rPr lang="en-GB" sz="2000" dirty="0"/>
              <a:t>Born of this small, faithful band, nurtured through the ages so often by the special grace given to women. </a:t>
            </a:r>
          </a:p>
          <a:p>
            <a:pPr algn="ctr"/>
            <a:r>
              <a:rPr lang="en-GB" sz="2000" dirty="0"/>
              <a:t>Lord, teach us to honour women, in body and in spirit. </a:t>
            </a:r>
          </a:p>
          <a:p>
            <a:pPr algn="ctr"/>
            <a:r>
              <a:rPr lang="en-GB" sz="2000" dirty="0"/>
              <a:t>For these great disciples have taught us to heal the sick, to feed the poor, to sow mercy and justice and </a:t>
            </a:r>
          </a:p>
          <a:p>
            <a:pPr algn="ctr"/>
            <a:r>
              <a:rPr lang="en-GB" sz="2000" dirty="0"/>
              <a:t>to make peace. </a:t>
            </a:r>
          </a:p>
          <a:p>
            <a:pPr algn="ctr"/>
            <a:r>
              <a:rPr lang="en-GB" sz="2000" dirty="0"/>
              <a:t>And we call on them now to pray for us, As we take up the cross ourselves.</a:t>
            </a:r>
            <a:endParaRPr lang="en-GB" sz="800" b="0" i="0" dirty="0">
              <a:solidFill>
                <a:srgbClr val="000000"/>
              </a:solidFill>
              <a:effectLst/>
              <a:latin typeface="Century Gothic" panose="020B0502020202020204" pitchFamily="34" charset="0"/>
            </a:endParaRP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5"/>
          <a:srcRect t="8906" r="807" b="2095"/>
          <a:stretch/>
        </p:blipFill>
        <p:spPr>
          <a:xfrm>
            <a:off x="-1" y="6007396"/>
            <a:ext cx="12192001" cy="837808"/>
          </a:xfrm>
          <a:prstGeom prst="rect">
            <a:avLst/>
          </a:prstGeom>
        </p:spPr>
      </p:pic>
    </p:spTree>
    <p:extLst>
      <p:ext uri="{BB962C8B-B14F-4D97-AF65-F5344CB8AC3E}">
        <p14:creationId xmlns:p14="http://schemas.microsoft.com/office/powerpoint/2010/main" val="4286475198"/>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4266485" y="77501"/>
            <a:ext cx="7475457" cy="5509200"/>
          </a:xfrm>
          <a:prstGeom prst="rect">
            <a:avLst/>
          </a:prstGeom>
          <a:noFill/>
        </p:spPr>
        <p:txBody>
          <a:bodyPr wrap="square">
            <a:spAutoFit/>
          </a:bodyPr>
          <a:lstStyle/>
          <a:p>
            <a:pPr algn="ctr"/>
            <a:r>
              <a:rPr lang="en-GB" sz="4400" dirty="0">
                <a:solidFill>
                  <a:srgbClr val="C00000"/>
                </a:solidFill>
              </a:rPr>
              <a:t>Women in the </a:t>
            </a:r>
          </a:p>
          <a:p>
            <a:pPr algn="ctr"/>
            <a:r>
              <a:rPr lang="en-GB" sz="4400" dirty="0">
                <a:solidFill>
                  <a:srgbClr val="C00000"/>
                </a:solidFill>
              </a:rPr>
              <a:t>New Testament</a:t>
            </a:r>
          </a:p>
          <a:p>
            <a:pPr algn="ctr"/>
            <a:endParaRPr lang="en-GB" sz="800" dirty="0">
              <a:solidFill>
                <a:srgbClr val="C00000"/>
              </a:solidFill>
            </a:endParaRPr>
          </a:p>
          <a:p>
            <a:pPr algn="ctr"/>
            <a:endParaRPr lang="en-GB" sz="400" dirty="0">
              <a:solidFill>
                <a:srgbClr val="C00000"/>
              </a:solidFill>
            </a:endParaRPr>
          </a:p>
          <a:p>
            <a:pPr lvl="0" algn="ctr" eaLnBrk="0" fontAlgn="base" hangingPunct="0">
              <a:spcBef>
                <a:spcPct val="0"/>
              </a:spcBef>
              <a:spcAft>
                <a:spcPct val="0"/>
              </a:spcAft>
            </a:pPr>
            <a:r>
              <a:rPr lang="en-GB" sz="2800" dirty="0"/>
              <a:t>This series will now consider women from the New Testament. It will include women Jesus met and those who played important roles in the early Church. Women at this time had few rights and were dependent on their fathers and husbands. They did not go to school and could not vote. There main role was as a daughter, wife and mother.   </a:t>
            </a: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4" name="Picture 3">
            <a:extLst>
              <a:ext uri="{FF2B5EF4-FFF2-40B4-BE49-F238E27FC236}">
                <a16:creationId xmlns:a16="http://schemas.microsoft.com/office/drawing/2014/main" id="{02E3559C-D2C1-42AC-BE8E-505BD9E50201}"/>
              </a:ext>
            </a:extLst>
          </p:cNvPr>
          <p:cNvPicPr>
            <a:picLocks noChangeAspect="1"/>
          </p:cNvPicPr>
          <p:nvPr/>
        </p:nvPicPr>
        <p:blipFill rotWithShape="1">
          <a:blip r:embed="rId5"/>
          <a:srcRect l="22477" t="20206" r="22121"/>
          <a:stretch/>
        </p:blipFill>
        <p:spPr>
          <a:xfrm>
            <a:off x="-1" y="12796"/>
            <a:ext cx="3949831" cy="6001642"/>
          </a:xfrm>
          <a:prstGeom prst="rect">
            <a:avLst/>
          </a:prstGeom>
        </p:spPr>
      </p:pic>
    </p:spTree>
    <p:extLst>
      <p:ext uri="{BB962C8B-B14F-4D97-AF65-F5344CB8AC3E}">
        <p14:creationId xmlns:p14="http://schemas.microsoft.com/office/powerpoint/2010/main" val="97265672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212513" y="181417"/>
            <a:ext cx="8003356" cy="5878532"/>
          </a:xfrm>
          <a:prstGeom prst="rect">
            <a:avLst/>
          </a:prstGeom>
          <a:noFill/>
        </p:spPr>
        <p:txBody>
          <a:bodyPr wrap="square">
            <a:spAutoFit/>
          </a:bodyPr>
          <a:lstStyle/>
          <a:p>
            <a:pPr algn="ctr"/>
            <a:r>
              <a:rPr lang="en-GB" sz="6000" dirty="0">
                <a:solidFill>
                  <a:srgbClr val="C00000"/>
                </a:solidFill>
              </a:rPr>
              <a:t>Mary of Bethany</a:t>
            </a:r>
          </a:p>
          <a:p>
            <a:pPr algn="ctr"/>
            <a:endParaRPr lang="en-GB" sz="800" dirty="0">
              <a:solidFill>
                <a:srgbClr val="C00000"/>
              </a:solidFill>
            </a:endParaRPr>
          </a:p>
          <a:p>
            <a:pPr lvl="0" algn="ctr" eaLnBrk="0" fontAlgn="base" hangingPunct="0">
              <a:spcBef>
                <a:spcPct val="0"/>
              </a:spcBef>
              <a:spcAft>
                <a:spcPct val="0"/>
              </a:spcAft>
            </a:pPr>
            <a:r>
              <a:rPr lang="en-GB" sz="2800" dirty="0"/>
              <a:t>Mary of Bethany is mentioned three times in the New Testament and we learn from these accounts that she had a sister called Martha and a brother called Lazarus. </a:t>
            </a:r>
          </a:p>
          <a:p>
            <a:pPr lvl="0" algn="ctr" eaLnBrk="0" fontAlgn="base" hangingPunct="0">
              <a:spcBef>
                <a:spcPct val="0"/>
              </a:spcBef>
              <a:spcAft>
                <a:spcPct val="0"/>
              </a:spcAft>
            </a:pPr>
            <a:endParaRPr lang="en-GB" sz="2800" dirty="0"/>
          </a:p>
          <a:p>
            <a:pPr lvl="0" algn="ctr" eaLnBrk="0" fontAlgn="base" hangingPunct="0">
              <a:spcBef>
                <a:spcPct val="0"/>
              </a:spcBef>
              <a:spcAft>
                <a:spcPct val="0"/>
              </a:spcAft>
            </a:pPr>
            <a:r>
              <a:rPr lang="en-GB" sz="2800" dirty="0"/>
              <a:t>Bethany is where Mary was from and was a small village in Judaea to the south of the Mount of Olives near Jerusalem. This title is used so she is not confused with the other Marys in the New Testament. </a:t>
            </a:r>
          </a:p>
          <a:p>
            <a:pPr lvl="0" algn="ctr" eaLnBrk="0" fontAlgn="base" hangingPunct="0">
              <a:spcBef>
                <a:spcPct val="0"/>
              </a:spcBef>
              <a:spcAft>
                <a:spcPct val="0"/>
              </a:spcAft>
            </a:pPr>
            <a:endParaRPr lang="en-GB" sz="2800" dirty="0"/>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4" name="Picture 3">
            <a:extLst>
              <a:ext uri="{FF2B5EF4-FFF2-40B4-BE49-F238E27FC236}">
                <a16:creationId xmlns:a16="http://schemas.microsoft.com/office/drawing/2014/main" id="{98EDBD37-996E-41BC-BE32-2AC0B67F5D12}"/>
              </a:ext>
            </a:extLst>
          </p:cNvPr>
          <p:cNvPicPr>
            <a:picLocks noChangeAspect="1"/>
          </p:cNvPicPr>
          <p:nvPr/>
        </p:nvPicPr>
        <p:blipFill>
          <a:blip r:embed="rId5"/>
          <a:stretch>
            <a:fillRect/>
          </a:stretch>
        </p:blipFill>
        <p:spPr>
          <a:xfrm>
            <a:off x="8428382" y="-64746"/>
            <a:ext cx="3763618" cy="6072142"/>
          </a:xfrm>
          <a:prstGeom prst="rect">
            <a:avLst/>
          </a:prstGeom>
        </p:spPr>
      </p:pic>
    </p:spTree>
    <p:extLst>
      <p:ext uri="{BB962C8B-B14F-4D97-AF65-F5344CB8AC3E}">
        <p14:creationId xmlns:p14="http://schemas.microsoft.com/office/powerpoint/2010/main" val="616595439"/>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sp>
        <p:nvSpPr>
          <p:cNvPr id="6" name="TextBox 5">
            <a:extLst>
              <a:ext uri="{FF2B5EF4-FFF2-40B4-BE49-F238E27FC236}">
                <a16:creationId xmlns:a16="http://schemas.microsoft.com/office/drawing/2014/main" id="{DB8993A5-7747-4800-B7C4-F3023DF640CB}"/>
              </a:ext>
            </a:extLst>
          </p:cNvPr>
          <p:cNvSpPr txBox="1"/>
          <p:nvPr/>
        </p:nvSpPr>
        <p:spPr>
          <a:xfrm>
            <a:off x="4418613" y="12796"/>
            <a:ext cx="7841943" cy="2123658"/>
          </a:xfrm>
          <a:prstGeom prst="rect">
            <a:avLst/>
          </a:prstGeom>
          <a:noFill/>
        </p:spPr>
        <p:txBody>
          <a:bodyPr wrap="square">
            <a:spAutoFit/>
          </a:bodyPr>
          <a:lstStyle/>
          <a:p>
            <a:pPr algn="ctr"/>
            <a:r>
              <a:rPr lang="en-GB" sz="4400" dirty="0">
                <a:solidFill>
                  <a:srgbClr val="C00000"/>
                </a:solidFill>
              </a:rPr>
              <a:t>Mary of Bethany – </a:t>
            </a:r>
          </a:p>
          <a:p>
            <a:pPr algn="ctr"/>
            <a:r>
              <a:rPr lang="en-GB" sz="4400" dirty="0">
                <a:solidFill>
                  <a:srgbClr val="C00000"/>
                </a:solidFill>
              </a:rPr>
              <a:t>First Account </a:t>
            </a:r>
          </a:p>
          <a:p>
            <a:pPr algn="ctr"/>
            <a:r>
              <a:rPr lang="en-GB" sz="4400" dirty="0">
                <a:solidFill>
                  <a:srgbClr val="C00000"/>
                </a:solidFill>
              </a:rPr>
              <a:t>Jesus visits Mary and Martha</a:t>
            </a:r>
          </a:p>
        </p:txBody>
      </p:sp>
      <p:sp>
        <p:nvSpPr>
          <p:cNvPr id="12" name="Rectangle 11">
            <a:extLst>
              <a:ext uri="{FF2B5EF4-FFF2-40B4-BE49-F238E27FC236}">
                <a16:creationId xmlns:a16="http://schemas.microsoft.com/office/drawing/2014/main" id="{7475C95A-FEC9-4E14-B5F3-229FC7812EB4}"/>
              </a:ext>
            </a:extLst>
          </p:cNvPr>
          <p:cNvSpPr/>
          <p:nvPr/>
        </p:nvSpPr>
        <p:spPr>
          <a:xfrm>
            <a:off x="4562630" y="2223366"/>
            <a:ext cx="7319143" cy="3477875"/>
          </a:xfrm>
          <a:prstGeom prst="rect">
            <a:avLst/>
          </a:prstGeom>
        </p:spPr>
        <p:txBody>
          <a:bodyPr wrap="square">
            <a:spAutoFit/>
          </a:bodyPr>
          <a:lstStyle/>
          <a:p>
            <a:pPr algn="just"/>
            <a:r>
              <a:rPr lang="en-GB" sz="2000" i="1" dirty="0"/>
              <a:t>‘Now as they went on their way, he entered a certain village, where a woman named Martha welcomed him into her home. She had a sister named Mary, who sat at the Lord’s feet and listened to what he was saying. But Martha was distracted by her many tasks; so she came to him and asked, “Lord, do you not care that my sister has left me to do all the work by myself? Tell her then to help me.” But the Lord answered her, “Martha, Martha, you are worried and distracted by many things; there is need of only one thing. Mary has chosen the better part, which will not be taken away from her.” </a:t>
            </a:r>
            <a:r>
              <a:rPr lang="en-GB" sz="2000" dirty="0">
                <a:solidFill>
                  <a:srgbClr val="FF0000"/>
                </a:solidFill>
              </a:rPr>
              <a:t>(Luke 10:38-42)</a:t>
            </a:r>
          </a:p>
        </p:txBody>
      </p:sp>
      <p:pic>
        <p:nvPicPr>
          <p:cNvPr id="13" name="Picture 12">
            <a:extLst>
              <a:ext uri="{FF2B5EF4-FFF2-40B4-BE49-F238E27FC236}">
                <a16:creationId xmlns:a16="http://schemas.microsoft.com/office/drawing/2014/main" id="{3A3A784F-1089-45A6-9443-C2076FD0C099}"/>
              </a:ext>
            </a:extLst>
          </p:cNvPr>
          <p:cNvPicPr>
            <a:picLocks noChangeAspect="1"/>
          </p:cNvPicPr>
          <p:nvPr/>
        </p:nvPicPr>
        <p:blipFill>
          <a:blip r:embed="rId5"/>
          <a:stretch>
            <a:fillRect/>
          </a:stretch>
        </p:blipFill>
        <p:spPr>
          <a:xfrm>
            <a:off x="0" y="12796"/>
            <a:ext cx="4252404" cy="6007396"/>
          </a:xfrm>
          <a:prstGeom prst="rect">
            <a:avLst/>
          </a:prstGeom>
        </p:spPr>
      </p:pic>
    </p:spTree>
    <p:extLst>
      <p:ext uri="{BB962C8B-B14F-4D97-AF65-F5344CB8AC3E}">
        <p14:creationId xmlns:p14="http://schemas.microsoft.com/office/powerpoint/2010/main" val="275864113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194581" y="66006"/>
            <a:ext cx="6978575" cy="5693866"/>
          </a:xfrm>
          <a:prstGeom prst="rect">
            <a:avLst/>
          </a:prstGeom>
          <a:noFill/>
        </p:spPr>
        <p:txBody>
          <a:bodyPr wrap="square">
            <a:spAutoFit/>
          </a:bodyPr>
          <a:lstStyle/>
          <a:p>
            <a:pPr algn="ctr"/>
            <a:r>
              <a:rPr lang="en-GB" sz="4400" dirty="0">
                <a:solidFill>
                  <a:srgbClr val="C00000"/>
                </a:solidFill>
              </a:rPr>
              <a:t>Mary of Bethany</a:t>
            </a:r>
          </a:p>
          <a:p>
            <a:pPr algn="ctr"/>
            <a:endParaRPr lang="en-GB" sz="800" dirty="0">
              <a:solidFill>
                <a:srgbClr val="C00000"/>
              </a:solidFill>
            </a:endParaRPr>
          </a:p>
          <a:p>
            <a:pPr algn="ctr"/>
            <a:endParaRPr lang="en-GB" sz="800" dirty="0">
              <a:solidFill>
                <a:srgbClr val="C00000"/>
              </a:solidFill>
            </a:endParaRPr>
          </a:p>
          <a:p>
            <a:pPr lvl="0" algn="just" eaLnBrk="0" fontAlgn="base" hangingPunct="0">
              <a:spcBef>
                <a:spcPct val="0"/>
              </a:spcBef>
              <a:spcAft>
                <a:spcPct val="0"/>
              </a:spcAft>
            </a:pPr>
            <a:r>
              <a:rPr lang="en-GB" sz="1900" dirty="0"/>
              <a:t>From the account of Jesus visiting Mary and Martha (Luke 10:38-42) we learn that Mary of Bethany wanted to learn and was focused solely on Jesus’s words rather then what her sister Martha was doing which was perceived as women’s work. </a:t>
            </a:r>
          </a:p>
          <a:p>
            <a:pPr lvl="0" algn="just" eaLnBrk="0" fontAlgn="base" hangingPunct="0">
              <a:spcBef>
                <a:spcPct val="0"/>
              </a:spcBef>
              <a:spcAft>
                <a:spcPct val="0"/>
              </a:spcAft>
            </a:pPr>
            <a:endParaRPr lang="en-GB" sz="1900" dirty="0"/>
          </a:p>
          <a:p>
            <a:pPr algn="just"/>
            <a:r>
              <a:rPr lang="en-GB" sz="1900" dirty="0"/>
              <a:t>For a women to sit at Jesus' feet, and for him to allow her to do so, was itself controversial. By doing this Mary becomes a disciple as she was ‘sitting at the feet of the teacher’. It was unusual for a woman at this time to be accepted by a teacher as a disciple but Jesus welcomed Mary of Bethany and spent time teaching and talking to her, much to the frustration of her sister! However, when Martha complains Jesus says – “…there is need of only one thing. Mary has chosen the better part, which will not be taken away from her.”</a:t>
            </a: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2054" name="Picture 6" descr="File:Jesus, Mary, Martha and Lazarus, St Botolph without Aldersgate.jpg -  Wikimedia Commons">
            <a:extLst>
              <a:ext uri="{FF2B5EF4-FFF2-40B4-BE49-F238E27FC236}">
                <a16:creationId xmlns:a16="http://schemas.microsoft.com/office/drawing/2014/main" id="{211763E4-9579-4BE4-B0E5-4AF3F4E9C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7344" y="0"/>
            <a:ext cx="4814656" cy="600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26681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5"/>
          <a:srcRect t="8906" r="807" b="2095"/>
          <a:stretch/>
        </p:blipFill>
        <p:spPr>
          <a:xfrm>
            <a:off x="-1" y="6007396"/>
            <a:ext cx="12192001" cy="837808"/>
          </a:xfrm>
          <a:prstGeom prst="rect">
            <a:avLst/>
          </a:prstGeom>
        </p:spPr>
      </p:pic>
      <p:sp>
        <p:nvSpPr>
          <p:cNvPr id="6" name="TextBox 5">
            <a:extLst>
              <a:ext uri="{FF2B5EF4-FFF2-40B4-BE49-F238E27FC236}">
                <a16:creationId xmlns:a16="http://schemas.microsoft.com/office/drawing/2014/main" id="{DB8993A5-7747-4800-B7C4-F3023DF640CB}"/>
              </a:ext>
            </a:extLst>
          </p:cNvPr>
          <p:cNvSpPr txBox="1"/>
          <p:nvPr/>
        </p:nvSpPr>
        <p:spPr>
          <a:xfrm>
            <a:off x="96415" y="103450"/>
            <a:ext cx="11999167" cy="1446550"/>
          </a:xfrm>
          <a:prstGeom prst="rect">
            <a:avLst/>
          </a:prstGeom>
          <a:noFill/>
        </p:spPr>
        <p:txBody>
          <a:bodyPr wrap="square">
            <a:spAutoFit/>
          </a:bodyPr>
          <a:lstStyle/>
          <a:p>
            <a:pPr algn="ctr"/>
            <a:r>
              <a:rPr lang="en-GB" sz="4400" dirty="0">
                <a:solidFill>
                  <a:srgbClr val="C00000"/>
                </a:solidFill>
              </a:rPr>
              <a:t>Mary of Bethany – Second Account </a:t>
            </a:r>
          </a:p>
          <a:p>
            <a:pPr algn="ctr"/>
            <a:r>
              <a:rPr lang="en-GB" sz="4400" dirty="0">
                <a:solidFill>
                  <a:srgbClr val="C00000"/>
                </a:solidFill>
              </a:rPr>
              <a:t>Raising of Lazarus (John 11:1- 44)  </a:t>
            </a:r>
          </a:p>
        </p:txBody>
      </p:sp>
      <p:pic>
        <p:nvPicPr>
          <p:cNvPr id="2" name="Online Media 1" title="Jesus Raises Lazarus from the Dead - John 11:1-44">
            <a:hlinkClick r:id="" action="ppaction://media"/>
            <a:extLst>
              <a:ext uri="{FF2B5EF4-FFF2-40B4-BE49-F238E27FC236}">
                <a16:creationId xmlns:a16="http://schemas.microsoft.com/office/drawing/2014/main" id="{9E5CA010-A545-4B85-BF65-757A34CE3831}"/>
              </a:ext>
            </a:extLst>
          </p:cNvPr>
          <p:cNvPicPr>
            <a:picLocks noRot="1" noChangeAspect="1"/>
          </p:cNvPicPr>
          <p:nvPr>
            <a:videoFile r:link="rId1"/>
          </p:nvPr>
        </p:nvPicPr>
        <p:blipFill>
          <a:blip r:embed="rId6"/>
          <a:stretch>
            <a:fillRect/>
          </a:stretch>
        </p:blipFill>
        <p:spPr>
          <a:xfrm>
            <a:off x="2522415" y="1700335"/>
            <a:ext cx="7412893" cy="4188285"/>
          </a:xfrm>
          <a:prstGeom prst="rect">
            <a:avLst/>
          </a:prstGeom>
        </p:spPr>
      </p:pic>
    </p:spTree>
    <p:extLst>
      <p:ext uri="{BB962C8B-B14F-4D97-AF65-F5344CB8AC3E}">
        <p14:creationId xmlns:p14="http://schemas.microsoft.com/office/powerpoint/2010/main" val="684313103"/>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36A46D-77CE-488F-91DF-B4318AB22B3D}"/>
              </a:ext>
            </a:extLst>
          </p:cNvPr>
          <p:cNvSpPr txBox="1"/>
          <p:nvPr/>
        </p:nvSpPr>
        <p:spPr>
          <a:xfrm>
            <a:off x="5308120" y="142053"/>
            <a:ext cx="6581930" cy="5632311"/>
          </a:xfrm>
          <a:prstGeom prst="rect">
            <a:avLst/>
          </a:prstGeom>
          <a:noFill/>
        </p:spPr>
        <p:txBody>
          <a:bodyPr wrap="square">
            <a:spAutoFit/>
          </a:bodyPr>
          <a:lstStyle/>
          <a:p>
            <a:pPr algn="ctr"/>
            <a:r>
              <a:rPr lang="en-GB" sz="4400" dirty="0">
                <a:solidFill>
                  <a:srgbClr val="C00000"/>
                </a:solidFill>
              </a:rPr>
              <a:t>Mary of Bethany</a:t>
            </a:r>
          </a:p>
          <a:p>
            <a:pPr algn="ctr"/>
            <a:endParaRPr lang="en-GB" sz="800" dirty="0">
              <a:solidFill>
                <a:srgbClr val="C00000"/>
              </a:solidFill>
            </a:endParaRPr>
          </a:p>
          <a:p>
            <a:pPr algn="ctr"/>
            <a:endParaRPr lang="en-GB" sz="800" dirty="0">
              <a:solidFill>
                <a:srgbClr val="C00000"/>
              </a:solidFill>
            </a:endParaRPr>
          </a:p>
          <a:p>
            <a:pPr lvl="0" algn="just" eaLnBrk="0" fontAlgn="base" hangingPunct="0">
              <a:spcBef>
                <a:spcPct val="0"/>
              </a:spcBef>
              <a:spcAft>
                <a:spcPct val="0"/>
              </a:spcAft>
            </a:pPr>
            <a:r>
              <a:rPr lang="en-GB" sz="2000" dirty="0"/>
              <a:t>From the account of Jesus raising Lazarus from the dead (John 11:1-44) we find out that Mary of Bethany was good friends with Jesus and had faith in him. The sisters send for Jesus when their brother is ill and when Jesus calls to her, Mary goes to him. She is honest about her frustration with Jesus when she says “Lord, if you had been here, my brother would not have died” and Jesus responses to her grief - </a:t>
            </a:r>
            <a:r>
              <a:rPr lang="en-GB" sz="2000" b="1" baseline="30000" dirty="0"/>
              <a:t>“</a:t>
            </a:r>
            <a:r>
              <a:rPr lang="en-GB" sz="2000" dirty="0"/>
              <a:t>When Jesus saw her weeping, and the Jews who had come along with her also weeping, he was deeply moved in spirit and troubled.”</a:t>
            </a:r>
          </a:p>
          <a:p>
            <a:pPr lvl="0" algn="just" eaLnBrk="0" fontAlgn="base" hangingPunct="0">
              <a:spcBef>
                <a:spcPct val="0"/>
              </a:spcBef>
              <a:spcAft>
                <a:spcPct val="0"/>
              </a:spcAft>
            </a:pPr>
            <a:endParaRPr lang="en-GB" sz="2000" dirty="0"/>
          </a:p>
          <a:p>
            <a:pPr lvl="0" algn="just" eaLnBrk="0" fontAlgn="base" hangingPunct="0">
              <a:spcBef>
                <a:spcPct val="0"/>
              </a:spcBef>
              <a:spcAft>
                <a:spcPct val="0"/>
              </a:spcAft>
            </a:pPr>
            <a:r>
              <a:rPr lang="en-GB" sz="2000" dirty="0"/>
              <a:t>From this second account we learn that Mary was a follower of Jesus and that she had great faith in his power to heal.    </a:t>
            </a:r>
          </a:p>
        </p:txBody>
      </p:sp>
      <p:pic>
        <p:nvPicPr>
          <p:cNvPr id="3" name="Picture 2">
            <a:extLst>
              <a:ext uri="{FF2B5EF4-FFF2-40B4-BE49-F238E27FC236}">
                <a16:creationId xmlns:a16="http://schemas.microsoft.com/office/drawing/2014/main" id="{A9D571B5-FECB-4B5B-ACAE-7572E820D375}"/>
              </a:ext>
            </a:extLst>
          </p:cNvPr>
          <p:cNvPicPr>
            <a:picLocks noChangeAspect="1"/>
          </p:cNvPicPr>
          <p:nvPr/>
        </p:nvPicPr>
        <p:blipFill rotWithShape="1">
          <a:blip r:embed="rId4"/>
          <a:srcRect t="8906" r="807" b="2095"/>
          <a:stretch/>
        </p:blipFill>
        <p:spPr>
          <a:xfrm>
            <a:off x="-1" y="6007396"/>
            <a:ext cx="12192001" cy="837808"/>
          </a:xfrm>
          <a:prstGeom prst="rect">
            <a:avLst/>
          </a:prstGeom>
        </p:spPr>
      </p:pic>
      <p:pic>
        <p:nvPicPr>
          <p:cNvPr id="2052" name="Picture 4" descr="Jesus raises Lazarus | &amp;quot;Many Jews had come to Martha and Mar… | Flickr">
            <a:extLst>
              <a:ext uri="{FF2B5EF4-FFF2-40B4-BE49-F238E27FC236}">
                <a16:creationId xmlns:a16="http://schemas.microsoft.com/office/drawing/2014/main" id="{696BFBB4-4AA9-4DF1-96EF-266CA0AB9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0040"/>
            <a:ext cx="5006172" cy="601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0452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2193</TotalTime>
  <Words>1324</Words>
  <Application>Microsoft Office PowerPoint</Application>
  <PresentationFormat>Widescreen</PresentationFormat>
  <Paragraphs>94</Paragraphs>
  <Slides>17</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Office Theme</vt:lpstr>
      <vt:lpstr>Women in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in the Bible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in the Bible</dc:title>
  <dc:creator>Tony Gorton</dc:creator>
  <cp:lastModifiedBy>Tony Gorton</cp:lastModifiedBy>
  <cp:revision>81</cp:revision>
  <dcterms:created xsi:type="dcterms:W3CDTF">2021-03-29T08:00:15Z</dcterms:created>
  <dcterms:modified xsi:type="dcterms:W3CDTF">2021-06-21T18:14:35Z</dcterms:modified>
</cp:coreProperties>
</file>