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1061" r:id="rId4"/>
    <p:sldId id="1076" r:id="rId5"/>
    <p:sldId id="1085" r:id="rId6"/>
    <p:sldId id="1080" r:id="rId7"/>
    <p:sldId id="1090" r:id="rId8"/>
    <p:sldId id="1098" r:id="rId9"/>
    <p:sldId id="1100" r:id="rId10"/>
    <p:sldId id="1101" r:id="rId11"/>
    <p:sldId id="1097" r:id="rId12"/>
    <p:sldId id="1088" r:id="rId13"/>
    <p:sldId id="1089" r:id="rId14"/>
    <p:sldId id="1102" r:id="rId15"/>
    <p:sldId id="1092" r:id="rId16"/>
    <p:sldId id="1082" r:id="rId17"/>
    <p:sldId id="1103" r:id="rId18"/>
    <p:sldId id="1093" r:id="rId19"/>
    <p:sldId id="10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13794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35898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41069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57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85938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56109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9</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409048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59346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68881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12</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393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08/06/2021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08/06/2021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JydNSlufRIs?feature=oembed" TargetMode="Externa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7564413" y="5074462"/>
            <a:ext cx="4315603"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dirty="0">
                <a:solidFill>
                  <a:srgbClr val="0000FF"/>
                </a:solidFill>
              </a:rPr>
              <a:t>Esther</a:t>
            </a:r>
          </a:p>
          <a:p>
            <a:r>
              <a:rPr lang="en-GB" sz="7200" dirty="0">
                <a:solidFill>
                  <a:srgbClr val="C00000"/>
                </a:solidFill>
              </a:rPr>
              <a:t>‘Star’</a:t>
            </a:r>
            <a:endParaRPr lang="en-GB" sz="4000" dirty="0">
              <a:solidFill>
                <a:srgbClr val="C00000"/>
              </a:solidFill>
            </a:endParaRP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4383238" y="159641"/>
            <a:ext cx="7224044" cy="5847755"/>
          </a:xfrm>
          <a:prstGeom prst="rect">
            <a:avLst/>
          </a:prstGeom>
          <a:noFill/>
        </p:spPr>
        <p:txBody>
          <a:bodyPr wrap="square">
            <a:spAutoFit/>
          </a:bodyPr>
          <a:lstStyle/>
          <a:p>
            <a:pPr algn="just"/>
            <a:r>
              <a:rPr lang="en-GB" sz="3600" dirty="0"/>
              <a:t>Esther, as queen, is the only Jew in a position high enough to try and help her people.  </a:t>
            </a:r>
          </a:p>
          <a:p>
            <a:pPr algn="just"/>
            <a:endParaRPr lang="en-GB" sz="3600" dirty="0"/>
          </a:p>
          <a:p>
            <a:pPr algn="just"/>
            <a:r>
              <a:rPr lang="en-GB" sz="3600" dirty="0"/>
              <a:t>She risked her life by visiting the king’s court as the Persian custom of the time meant that anyone who made an uninvited visit to the king's court would be killed. </a:t>
            </a:r>
          </a:p>
          <a:p>
            <a:pPr algn="just"/>
            <a:endParaRPr lang="en-GB" sz="1400" dirty="0"/>
          </a:p>
        </p:txBody>
      </p:sp>
      <p:pic>
        <p:nvPicPr>
          <p:cNvPr id="5" name="Picture 4">
            <a:extLst>
              <a:ext uri="{FF2B5EF4-FFF2-40B4-BE49-F238E27FC236}">
                <a16:creationId xmlns:a16="http://schemas.microsoft.com/office/drawing/2014/main" id="{4D3F86CF-B170-4E80-8BEB-E04A2B74B05F}"/>
              </a:ext>
            </a:extLst>
          </p:cNvPr>
          <p:cNvPicPr>
            <a:picLocks noChangeAspect="1"/>
          </p:cNvPicPr>
          <p:nvPr/>
        </p:nvPicPr>
        <p:blipFill>
          <a:blip r:embed="rId5"/>
          <a:stretch>
            <a:fillRect/>
          </a:stretch>
        </p:blipFill>
        <p:spPr>
          <a:xfrm>
            <a:off x="499667" y="438538"/>
            <a:ext cx="3390123" cy="5085184"/>
          </a:xfrm>
          <a:prstGeom prst="rect">
            <a:avLst/>
          </a:prstGeom>
        </p:spPr>
      </p:pic>
    </p:spTree>
    <p:extLst>
      <p:ext uri="{BB962C8B-B14F-4D97-AF65-F5344CB8AC3E}">
        <p14:creationId xmlns:p14="http://schemas.microsoft.com/office/powerpoint/2010/main" val="243884854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283817" y="-16495"/>
            <a:ext cx="8161361" cy="5724644"/>
          </a:xfrm>
          <a:prstGeom prst="rect">
            <a:avLst/>
          </a:prstGeom>
          <a:noFill/>
        </p:spPr>
        <p:txBody>
          <a:bodyPr wrap="square">
            <a:spAutoFit/>
          </a:bodyPr>
          <a:lstStyle/>
          <a:p>
            <a:pPr algn="ctr"/>
            <a:endParaRPr lang="en-GB" sz="1400" dirty="0"/>
          </a:p>
          <a:p>
            <a:pPr algn="just"/>
            <a:r>
              <a:rPr lang="en-GB" sz="3200" dirty="0"/>
              <a:t>Whilst visiting the king’s court Esther uncovers that Haman, the wicked court official is plotting to execute her Uncle Mordecai. He wants to kill him because he wouldn’t bow down to him. Esther also learn that he wants to kill all Jews in Persia and she makes this known.</a:t>
            </a:r>
          </a:p>
          <a:p>
            <a:pPr algn="just"/>
            <a:endParaRPr lang="en-GB" sz="3200" dirty="0"/>
          </a:p>
          <a:p>
            <a:pPr algn="just"/>
            <a:r>
              <a:rPr lang="en-GB" sz="3200" dirty="0"/>
              <a:t>In doing so, she not only saves her people but preserves their right to worship God alone.</a:t>
            </a:r>
          </a:p>
        </p:txBody>
      </p:sp>
      <p:pic>
        <p:nvPicPr>
          <p:cNvPr id="3074" name="Picture 2" descr="silhouette of personr">
            <a:extLst>
              <a:ext uri="{FF2B5EF4-FFF2-40B4-BE49-F238E27FC236}">
                <a16:creationId xmlns:a16="http://schemas.microsoft.com/office/drawing/2014/main" id="{6C9FCBE4-BDAE-4CA8-A4C2-1B661BDDE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3097" y="401206"/>
            <a:ext cx="3135086" cy="516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9259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5" name="TextBox 4">
            <a:extLst>
              <a:ext uri="{FF2B5EF4-FFF2-40B4-BE49-F238E27FC236}">
                <a16:creationId xmlns:a16="http://schemas.microsoft.com/office/drawing/2014/main" id="{E04ED55C-A27C-4E57-A27E-728DAE95FF61}"/>
              </a:ext>
            </a:extLst>
          </p:cNvPr>
          <p:cNvSpPr txBox="1"/>
          <p:nvPr/>
        </p:nvSpPr>
        <p:spPr>
          <a:xfrm>
            <a:off x="122830" y="12796"/>
            <a:ext cx="7364382" cy="5909310"/>
          </a:xfrm>
          <a:prstGeom prst="rect">
            <a:avLst/>
          </a:prstGeom>
          <a:noFill/>
        </p:spPr>
        <p:txBody>
          <a:bodyPr wrap="square">
            <a:spAutoFit/>
          </a:bodyPr>
          <a:lstStyle/>
          <a:p>
            <a:pPr algn="ctr"/>
            <a:endParaRPr lang="en-GB" sz="800" dirty="0">
              <a:solidFill>
                <a:srgbClr val="C00000"/>
              </a:solidFill>
            </a:endParaRPr>
          </a:p>
          <a:p>
            <a:pPr lvl="0" algn="ctr" eaLnBrk="0" fontAlgn="base" hangingPunct="0">
              <a:spcBef>
                <a:spcPct val="0"/>
              </a:spcBef>
              <a:spcAft>
                <a:spcPct val="0"/>
              </a:spcAft>
            </a:pPr>
            <a:r>
              <a:rPr lang="en-GB" sz="4800" dirty="0">
                <a:solidFill>
                  <a:srgbClr val="C00000"/>
                </a:solidFill>
                <a:latin typeface="+mn-lt"/>
              </a:rPr>
              <a:t>God is never absent!</a:t>
            </a:r>
          </a:p>
          <a:p>
            <a:pPr lvl="0" algn="ctr" eaLnBrk="0" fontAlgn="base" hangingPunct="0">
              <a:spcBef>
                <a:spcPct val="0"/>
              </a:spcBef>
              <a:spcAft>
                <a:spcPct val="0"/>
              </a:spcAft>
            </a:pPr>
            <a:endParaRPr lang="en-GB" sz="1600" dirty="0">
              <a:solidFill>
                <a:srgbClr val="C00000"/>
              </a:solidFill>
              <a:latin typeface="+mn-lt"/>
            </a:endParaRPr>
          </a:p>
          <a:p>
            <a:pPr lvl="0" algn="just" eaLnBrk="0" fontAlgn="base" hangingPunct="0">
              <a:spcBef>
                <a:spcPct val="0"/>
              </a:spcBef>
              <a:spcAft>
                <a:spcPct val="0"/>
              </a:spcAft>
            </a:pPr>
            <a:r>
              <a:rPr lang="en-GB" sz="3200" dirty="0">
                <a:solidFill>
                  <a:srgbClr val="202124"/>
                </a:solidFill>
                <a:latin typeface="+mn-lt"/>
              </a:rPr>
              <a:t>Esther's willingness to risk her life for God's people is greatly rewarded because her people are saved and their enemies are defeated.</a:t>
            </a:r>
          </a:p>
          <a:p>
            <a:pPr lvl="0" algn="ctr" eaLnBrk="0" fontAlgn="base" hangingPunct="0">
              <a:spcBef>
                <a:spcPct val="0"/>
              </a:spcBef>
              <a:spcAft>
                <a:spcPct val="0"/>
              </a:spcAft>
            </a:pPr>
            <a:endParaRPr lang="en-GB" dirty="0">
              <a:solidFill>
                <a:srgbClr val="202124"/>
              </a:solidFill>
              <a:latin typeface="+mn-lt"/>
            </a:endParaRPr>
          </a:p>
          <a:p>
            <a:pPr lvl="0" algn="just" eaLnBrk="0" fontAlgn="base" hangingPunct="0">
              <a:spcBef>
                <a:spcPct val="0"/>
              </a:spcBef>
              <a:spcAft>
                <a:spcPct val="0"/>
              </a:spcAft>
            </a:pPr>
            <a:r>
              <a:rPr lang="en-GB" sz="3200" dirty="0">
                <a:solidFill>
                  <a:srgbClr val="202124"/>
                </a:solidFill>
                <a:latin typeface="+mn-lt"/>
              </a:rPr>
              <a:t>The characters in the Book of Esther and their struggles teach us that God's mysterious hand is at work for those who love him, even in the most difficult circumstances.</a:t>
            </a:r>
          </a:p>
        </p:txBody>
      </p:sp>
      <p:pic>
        <p:nvPicPr>
          <p:cNvPr id="4" name="Picture 3">
            <a:extLst>
              <a:ext uri="{FF2B5EF4-FFF2-40B4-BE49-F238E27FC236}">
                <a16:creationId xmlns:a16="http://schemas.microsoft.com/office/drawing/2014/main" id="{2F8213C3-EA37-4004-8132-8FDD5E2383D1}"/>
              </a:ext>
            </a:extLst>
          </p:cNvPr>
          <p:cNvPicPr>
            <a:picLocks noChangeAspect="1"/>
          </p:cNvPicPr>
          <p:nvPr/>
        </p:nvPicPr>
        <p:blipFill>
          <a:blip r:embed="rId5"/>
          <a:stretch>
            <a:fillRect/>
          </a:stretch>
        </p:blipFill>
        <p:spPr>
          <a:xfrm>
            <a:off x="7959013" y="130945"/>
            <a:ext cx="3782008" cy="5673012"/>
          </a:xfrm>
          <a:prstGeom prst="rect">
            <a:avLst/>
          </a:prstGeom>
        </p:spPr>
      </p:pic>
    </p:spTree>
    <p:extLst>
      <p:ext uri="{BB962C8B-B14F-4D97-AF65-F5344CB8AC3E}">
        <p14:creationId xmlns:p14="http://schemas.microsoft.com/office/powerpoint/2010/main" val="365814693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99912" y="96384"/>
            <a:ext cx="8175009" cy="5909310"/>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lang="en-GB" sz="4000" dirty="0">
                <a:solidFill>
                  <a:srgbClr val="C00000"/>
                </a:solidFill>
              </a:rPr>
              <a:t>What do we learn from the Book of Esther and her life?</a:t>
            </a:r>
          </a:p>
          <a:p>
            <a:pPr marR="0" lvl="0" algn="ctr" defTabSz="914400" rtl="0" eaLnBrk="0" fontAlgn="base" latinLnBrk="0" hangingPunct="0">
              <a:lnSpc>
                <a:spcPct val="100000"/>
              </a:lnSpc>
              <a:spcBef>
                <a:spcPct val="0"/>
              </a:spcBef>
              <a:spcAft>
                <a:spcPct val="0"/>
              </a:spcAft>
              <a:buClrTx/>
              <a:buSzTx/>
              <a:tabLst/>
            </a:pPr>
            <a:endParaRPr lang="en-GB" sz="2400" dirty="0">
              <a:solidFill>
                <a:srgbClr val="C00000"/>
              </a:solidFill>
            </a:endParaRPr>
          </a:p>
          <a:p>
            <a:pPr marL="285750" indent="-285750" algn="l">
              <a:buFont typeface="Arial" panose="020B0604020202020204" pitchFamily="34" charset="0"/>
              <a:buChar char="•"/>
            </a:pPr>
            <a:r>
              <a:rPr lang="en-GB" sz="3200" b="0" i="0" dirty="0">
                <a:solidFill>
                  <a:srgbClr val="000000"/>
                </a:solidFill>
                <a:effectLst/>
              </a:rPr>
              <a:t>God has a purpose for our lives, and we should be willing to trust and follow God’s plans.</a:t>
            </a:r>
          </a:p>
          <a:p>
            <a:pPr marL="285750" indent="-285750" algn="l">
              <a:buFont typeface="Arial" panose="020B0604020202020204" pitchFamily="34" charset="0"/>
              <a:buChar char="•"/>
            </a:pPr>
            <a:r>
              <a:rPr lang="en-GB" sz="3200" b="0" i="0" dirty="0">
                <a:solidFill>
                  <a:srgbClr val="000000"/>
                </a:solidFill>
                <a:effectLst/>
              </a:rPr>
              <a:t>We must be willing to rise up when God places us in a position of influence and use every opportunity to promote God and protect His people. He has a plan for our lives.</a:t>
            </a:r>
          </a:p>
          <a:p>
            <a:pPr marL="0" marR="0" lvl="0" indent="0" algn="ctr" defTabSz="914400" rtl="0" eaLnBrk="0" fontAlgn="base" latinLnBrk="0" hangingPunct="0">
              <a:lnSpc>
                <a:spcPct val="100000"/>
              </a:lnSpc>
              <a:spcBef>
                <a:spcPct val="0"/>
              </a:spcBef>
              <a:spcAft>
                <a:spcPct val="0"/>
              </a:spcAft>
              <a:buClrTx/>
              <a:buSzTx/>
              <a:buFontTx/>
              <a:buNone/>
              <a:tabLst/>
            </a:pPr>
            <a:endParaRPr lang="en-GB"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7" r="22971"/>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6519" y="228609"/>
            <a:ext cx="8911988" cy="5909310"/>
          </a:xfrm>
          <a:prstGeom prst="rect">
            <a:avLst/>
          </a:prstGeom>
          <a:noFill/>
        </p:spPr>
        <p:txBody>
          <a:bodyPr wrap="square">
            <a:spAutoFit/>
          </a:bodyPr>
          <a:lstStyle/>
          <a:p>
            <a:pPr marL="285750" indent="-285750" algn="l">
              <a:buFont typeface="Arial" panose="020B0604020202020204" pitchFamily="34" charset="0"/>
              <a:buChar char="•"/>
            </a:pPr>
            <a:r>
              <a:rPr lang="en-GB" sz="3600" b="0" i="0" dirty="0">
                <a:solidFill>
                  <a:srgbClr val="000000"/>
                </a:solidFill>
                <a:effectLst/>
              </a:rPr>
              <a:t>We should not remain silent when anyone threatens the safety of other people, especially God’s people.</a:t>
            </a:r>
          </a:p>
          <a:p>
            <a:pPr marL="285750" indent="-285750" algn="l">
              <a:buFont typeface="Arial" panose="020B0604020202020204" pitchFamily="34" charset="0"/>
              <a:buChar char="•"/>
            </a:pPr>
            <a:r>
              <a:rPr lang="en-GB" sz="3600" b="0" i="0" dirty="0">
                <a:solidFill>
                  <a:srgbClr val="000000"/>
                </a:solidFill>
                <a:effectLst/>
              </a:rPr>
              <a:t>Fasting and prayer is important.</a:t>
            </a:r>
          </a:p>
          <a:p>
            <a:pPr marL="285750" indent="-285750" algn="l">
              <a:buFont typeface="Arial" panose="020B0604020202020204" pitchFamily="34" charset="0"/>
              <a:buChar char="•"/>
            </a:pPr>
            <a:r>
              <a:rPr lang="en-GB" sz="3600" b="0" i="0" dirty="0">
                <a:solidFill>
                  <a:srgbClr val="000000"/>
                </a:solidFill>
                <a:effectLst/>
              </a:rPr>
              <a:t>Be courageous and willing to sacrifice your life to help others.</a:t>
            </a:r>
          </a:p>
          <a:p>
            <a:pPr marL="285750" indent="-285750" algn="l">
              <a:buFont typeface="Arial" panose="020B0604020202020204" pitchFamily="34" charset="0"/>
              <a:buChar char="•"/>
            </a:pPr>
            <a:r>
              <a:rPr lang="en-GB" sz="3600" b="0" i="0" dirty="0">
                <a:solidFill>
                  <a:srgbClr val="000000"/>
                </a:solidFill>
                <a:effectLst/>
              </a:rPr>
              <a:t>Do not seek recognition</a:t>
            </a:r>
            <a:r>
              <a:rPr lang="en-GB" sz="3600" dirty="0">
                <a:solidFill>
                  <a:srgbClr val="000000"/>
                </a:solidFill>
              </a:rPr>
              <a:t>; l</a:t>
            </a:r>
            <a:r>
              <a:rPr lang="en-GB" sz="3600" b="0" i="0" dirty="0">
                <a:solidFill>
                  <a:srgbClr val="000000"/>
                </a:solidFill>
                <a:effectLst/>
              </a:rPr>
              <a:t>et God choose how to honour you.</a:t>
            </a:r>
          </a:p>
          <a:p>
            <a:pPr marL="285750" indent="-285750" algn="l">
              <a:buFont typeface="Arial" panose="020B0604020202020204" pitchFamily="34" charset="0"/>
              <a:buChar char="•"/>
            </a:pPr>
            <a:r>
              <a:rPr lang="en-GB" sz="3600" b="0" i="0" dirty="0">
                <a:solidFill>
                  <a:srgbClr val="000000"/>
                </a:solidFill>
                <a:effectLst/>
              </a:rPr>
              <a:t>Trust and obey God in spite of any circumstances.</a:t>
            </a:r>
          </a:p>
          <a:p>
            <a:pPr marL="0" marR="0" lvl="0" indent="0" algn="ctr" defTabSz="914400" rtl="0" eaLnBrk="0" fontAlgn="base" latinLnBrk="0" hangingPunct="0">
              <a:lnSpc>
                <a:spcPct val="100000"/>
              </a:lnSpc>
              <a:spcBef>
                <a:spcPct val="0"/>
              </a:spcBef>
              <a:spcAft>
                <a:spcPct val="0"/>
              </a:spcAft>
              <a:buClrTx/>
              <a:buSzTx/>
              <a:buFontTx/>
              <a:buNone/>
              <a:tabLst/>
            </a:pPr>
            <a:endParaRPr lang="en-GB"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384" r="26227"/>
          <a:stretch/>
        </p:blipFill>
        <p:spPr bwMode="auto">
          <a:xfrm>
            <a:off x="9285027" y="0"/>
            <a:ext cx="2906973"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99261"/>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14850" y="66456"/>
            <a:ext cx="6919416"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Closing Prayer</a:t>
            </a:r>
          </a:p>
          <a:p>
            <a:pPr algn="ctr"/>
            <a:r>
              <a:rPr lang="en-GB" sz="4400" dirty="0">
                <a:solidFill>
                  <a:srgbClr val="C00000"/>
                </a:solidFill>
                <a:latin typeface="Century Gothic" panose="020B0502020202020204" pitchFamily="34" charset="0"/>
              </a:rPr>
              <a:t>Trust in God</a:t>
            </a:r>
          </a:p>
          <a:p>
            <a:pPr algn="ctr"/>
            <a:endParaRPr lang="en-GB" sz="1600" dirty="0">
              <a:solidFill>
                <a:srgbClr val="C00000"/>
              </a:solidFill>
              <a:latin typeface="Century Gothic" panose="020B0502020202020204" pitchFamily="34" charset="0"/>
            </a:endParaRPr>
          </a:p>
          <a:p>
            <a:pPr algn="ctr"/>
            <a:r>
              <a:rPr lang="en-GB" sz="3200" b="0" i="0" dirty="0">
                <a:solidFill>
                  <a:srgbClr val="333333"/>
                </a:solidFill>
                <a:effectLst/>
              </a:rPr>
              <a:t>Lord, you are the God of peace and love in whom I place my trust, just like Esther did. </a:t>
            </a:r>
          </a:p>
          <a:p>
            <a:pPr algn="ctr"/>
            <a:r>
              <a:rPr lang="en-GB" sz="3200" b="0" i="0" dirty="0">
                <a:solidFill>
                  <a:srgbClr val="333333"/>
                </a:solidFill>
                <a:effectLst/>
              </a:rPr>
              <a:t>Give me a peaceful heart that rests in you and a loving spirit that pours fourth your love to others.</a:t>
            </a:r>
          </a:p>
          <a:p>
            <a:pPr algn="ctr"/>
            <a:r>
              <a:rPr lang="en-GB" sz="3200" b="0" i="0" dirty="0">
                <a:solidFill>
                  <a:srgbClr val="333333"/>
                </a:solidFill>
                <a:effectLst/>
              </a:rPr>
              <a:t>Lord, you are the God of comfort and rest in whom I put my hope.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0" y="0"/>
            <a:ext cx="7451679" cy="6124754"/>
          </a:xfrm>
          <a:prstGeom prst="rect">
            <a:avLst/>
          </a:prstGeom>
          <a:noFill/>
        </p:spPr>
        <p:txBody>
          <a:bodyPr wrap="square">
            <a:spAutoFit/>
          </a:bodyPr>
          <a:lstStyle/>
          <a:p>
            <a:pPr algn="ctr"/>
            <a:r>
              <a:rPr lang="en-GB" sz="3200" b="0" i="0" dirty="0">
                <a:solidFill>
                  <a:srgbClr val="333333"/>
                </a:solidFill>
                <a:effectLst/>
              </a:rPr>
              <a:t>Give me a heart that lives in you so that your comfort may stream through me to others who need comfort and strength.</a:t>
            </a:r>
          </a:p>
          <a:p>
            <a:pPr algn="ctr"/>
            <a:r>
              <a:rPr lang="en-GB" sz="3200" b="0" i="0" dirty="0">
                <a:solidFill>
                  <a:srgbClr val="333333"/>
                </a:solidFill>
                <a:effectLst/>
              </a:rPr>
              <a:t>Lord, you are the God of hope and joy in whom I stand secure. </a:t>
            </a:r>
          </a:p>
          <a:p>
            <a:pPr algn="ctr"/>
            <a:r>
              <a:rPr lang="en-GB" sz="3200" b="0" i="0" dirty="0">
                <a:solidFill>
                  <a:srgbClr val="333333"/>
                </a:solidFill>
                <a:effectLst/>
              </a:rPr>
              <a:t>Give me a spirit of devotion that worships only you so that I may be a worthy witness that points to Jesus, for in him is all goodness.</a:t>
            </a:r>
          </a:p>
          <a:p>
            <a:pPr algn="ctr"/>
            <a:r>
              <a:rPr lang="en-GB" sz="3200" b="0" i="0" dirty="0">
                <a:solidFill>
                  <a:srgbClr val="333333"/>
                </a:solidFill>
                <a:effectLst/>
              </a:rPr>
              <a:t> I place my trust in You, Lord.</a:t>
            </a:r>
          </a:p>
          <a:p>
            <a:pPr algn="ctr"/>
            <a:r>
              <a:rPr lang="en-GB" sz="4000" b="0" i="0" dirty="0">
                <a:solidFill>
                  <a:srgbClr val="C00000"/>
                </a:solidFill>
                <a:effectLst/>
              </a:rPr>
              <a:t>Amen.</a:t>
            </a:r>
            <a:endParaRPr lang="en-GB" sz="1400" dirty="0">
              <a:solidFill>
                <a:srgbClr val="C0000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60031114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0"/>
            <a:ext cx="7900535" cy="6155531"/>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r>
              <a:rPr lang="en-GB" sz="2800" dirty="0">
                <a:latin typeface="Century Gothic" panose="020B0502020202020204" pitchFamily="34" charset="0"/>
              </a:rPr>
              <a:t>Esther believed in the power of prayer and in standing up for those in need. Try to remember those people in the world who may need your prayers at the moment.</a:t>
            </a:r>
          </a:p>
          <a:p>
            <a:pPr algn="ctr"/>
            <a:endParaRPr lang="en-GB" sz="1600" dirty="0">
              <a:latin typeface="Century Gothic" panose="020B0502020202020204" pitchFamily="34" charset="0"/>
            </a:endParaRPr>
          </a:p>
          <a:p>
            <a:pPr algn="ctr"/>
            <a:r>
              <a:rPr lang="en-GB" sz="2800" dirty="0">
                <a:latin typeface="Century Gothic" panose="020B0502020202020204" pitchFamily="34" charset="0"/>
              </a:rPr>
              <a:t>Esther put all of her trust in God; how can you show God that you trust him and the plans that he has for you?</a:t>
            </a:r>
          </a:p>
          <a:p>
            <a:pPr algn="ctr"/>
            <a:endParaRPr lang="en-GB" sz="1600" dirty="0">
              <a:latin typeface="Century Gothic" panose="020B0502020202020204" pitchFamily="34" charset="0"/>
            </a:endParaRPr>
          </a:p>
          <a:p>
            <a:pPr algn="ctr"/>
            <a:r>
              <a:rPr lang="en-GB" sz="2800" dirty="0">
                <a:latin typeface="Century Gothic" panose="020B0502020202020204" pitchFamily="34" charset="0"/>
              </a:rPr>
              <a:t>During the festival of Purim, the Book of Esther is read twice; can you find out more about this special day in the Jewish calendar?</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122" name="Picture 2" descr="man praying">
            <a:extLst>
              <a:ext uri="{FF2B5EF4-FFF2-40B4-BE49-F238E27FC236}">
                <a16:creationId xmlns:a16="http://schemas.microsoft.com/office/drawing/2014/main" id="{7FC286DC-2EC4-4320-93DA-6DDD806E9D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7494"/>
          <a:stretch/>
        </p:blipFill>
        <p:spPr bwMode="auto">
          <a:xfrm>
            <a:off x="7900535" y="661136"/>
            <a:ext cx="4030966" cy="483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a:t>
            </a:r>
            <a:r>
              <a:rPr lang="en-GB" sz="7200"/>
              <a:t>Bible </a:t>
            </a:r>
            <a:endParaRPr lang="en-GB" sz="7200" dirty="0"/>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5254388" y="5325283"/>
            <a:ext cx="7129945"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FFFF99"/>
                </a:solidFill>
              </a:rPr>
              <a:t>Next Week:</a:t>
            </a:r>
          </a:p>
          <a:p>
            <a:r>
              <a:rPr lang="en-GB" sz="11500" dirty="0">
                <a:solidFill>
                  <a:srgbClr val="0000FF"/>
                </a:solidFill>
              </a:rPr>
              <a:t>Anna</a:t>
            </a: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07909" y="0"/>
            <a:ext cx="6596743"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p>
          <a:p>
            <a:pPr algn="ctr"/>
            <a:endParaRPr lang="en-GB" sz="800" dirty="0">
              <a:solidFill>
                <a:srgbClr val="7030A0"/>
              </a:solidFill>
              <a:latin typeface="Century Gothic" panose="020B0502020202020204" pitchFamily="34" charset="0"/>
            </a:endParaRPr>
          </a:p>
          <a:p>
            <a:pPr algn="ctr"/>
            <a:r>
              <a:rPr lang="en-GB" sz="2000" dirty="0"/>
              <a:t>Risen Lord, the angel that announced your rising spoke to an audience of but a few women from Galilee. </a:t>
            </a:r>
          </a:p>
          <a:p>
            <a:pPr algn="ctr"/>
            <a:r>
              <a:rPr lang="en-GB" sz="2000" dirty="0"/>
              <a:t>And then you appeared, risen in the body, but first only to Mary of Magdala. </a:t>
            </a:r>
          </a:p>
          <a:p>
            <a:pPr algn="ctr"/>
            <a:r>
              <a:rPr lang="en-GB" sz="2000" dirty="0"/>
              <a:t>We look back on all the centuries of your Church; </a:t>
            </a:r>
          </a:p>
          <a:p>
            <a:pPr algn="ctr"/>
            <a:r>
              <a:rPr lang="en-GB" sz="2000" dirty="0"/>
              <a:t>born of this small, faithful band, nurtured through the ages so often by the special grace given to women. </a:t>
            </a:r>
          </a:p>
          <a:p>
            <a:pPr algn="ctr"/>
            <a:r>
              <a:rPr lang="en-GB" sz="2000" dirty="0"/>
              <a:t>Lord, teach us to honour women, in body and in spirit. </a:t>
            </a:r>
          </a:p>
          <a:p>
            <a:pPr algn="ctr"/>
            <a:r>
              <a:rPr lang="en-GB" sz="2000" dirty="0"/>
              <a:t>For these great disciples have taught us to heal the sick, to feed the poor, to sow mercy and justice and </a:t>
            </a:r>
          </a:p>
          <a:p>
            <a:pPr algn="ctr"/>
            <a:r>
              <a:rPr lang="en-GB" sz="2000" dirty="0"/>
              <a:t>to make peace. </a:t>
            </a:r>
          </a:p>
          <a:p>
            <a:pPr algn="ctr"/>
            <a:r>
              <a:rPr lang="en-GB" sz="2000" dirty="0"/>
              <a:t>And we call on them now to pray for us, As we take up the cross ourselves.</a:t>
            </a:r>
            <a:endParaRPr lang="en-GB" sz="800" b="0" i="0" dirty="0">
              <a:solidFill>
                <a:srgbClr val="000000"/>
              </a:solidFill>
              <a:effectLst/>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Maria, Holy Maria, Mother Of God, Faith, Christianity">
            <a:extLst>
              <a:ext uri="{FF2B5EF4-FFF2-40B4-BE49-F238E27FC236}">
                <a16:creationId xmlns:a16="http://schemas.microsoft.com/office/drawing/2014/main" id="{0520BB61-ACE7-49CC-B5F1-C86BDB9B8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8" t="1783" r="2535" b="2286"/>
          <a:stretch/>
        </p:blipFill>
        <p:spPr bwMode="auto">
          <a:xfrm>
            <a:off x="7056564" y="12797"/>
            <a:ext cx="5135435" cy="6388003"/>
          </a:xfrm>
          <a:prstGeom prst="rect">
            <a:avLst/>
          </a:prstGeom>
          <a:noFill/>
          <a:ln w="25400">
            <a:solidFill>
              <a:srgbClr val="FFFFCC"/>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56751" y="97152"/>
            <a:ext cx="6943062" cy="5825890"/>
          </a:xfrm>
          <a:prstGeom prst="rect">
            <a:avLst/>
          </a:prstGeom>
          <a:noFill/>
        </p:spPr>
        <p:txBody>
          <a:bodyPr wrap="square">
            <a:spAutoFit/>
          </a:bodyPr>
          <a:lstStyle/>
          <a:p>
            <a:pPr algn="ctr"/>
            <a:r>
              <a:rPr lang="en-GB" sz="4400" dirty="0">
                <a:solidFill>
                  <a:srgbClr val="C00000"/>
                </a:solidFill>
              </a:rPr>
              <a:t>Women in the Bible</a:t>
            </a:r>
          </a:p>
          <a:p>
            <a:pPr algn="ctr"/>
            <a:endParaRPr lang="en-GB" sz="800" b="0" i="0" dirty="0">
              <a:solidFill>
                <a:srgbClr val="333333"/>
              </a:solidFill>
              <a:effectLst/>
            </a:endParaRPr>
          </a:p>
          <a:p>
            <a:pPr algn="ctr">
              <a:lnSpc>
                <a:spcPct val="150000"/>
              </a:lnSpc>
            </a:pPr>
            <a:r>
              <a:rPr lang="en-GB" b="0" i="0" dirty="0">
                <a:solidFill>
                  <a:srgbClr val="333333"/>
                </a:solidFill>
                <a:effectLst/>
              </a:rPr>
              <a:t>There are many notable female characters and heroes across scripture. A few, including Ruth, Esther, and Judith, emerge as especially prominent and even have whole books named after them; but there are others that have only a small appearance in the Bible, some as few as one verse. </a:t>
            </a:r>
          </a:p>
          <a:p>
            <a:pPr algn="ctr">
              <a:lnSpc>
                <a:spcPct val="150000"/>
              </a:lnSpc>
            </a:pPr>
            <a:r>
              <a:rPr lang="en-GB" b="0" i="0" dirty="0">
                <a:solidFill>
                  <a:srgbClr val="333333"/>
                </a:solidFill>
                <a:effectLst/>
              </a:rPr>
              <a:t>Many of the women in the Bible were strong, capable women; they didn’t sit around waiting for someone else to get the job done. They feared God and lived faithfully. They did what they needed to do.</a:t>
            </a:r>
          </a:p>
          <a:p>
            <a:pPr algn="ctr">
              <a:lnSpc>
                <a:spcPct val="150000"/>
              </a:lnSpc>
            </a:pPr>
            <a:r>
              <a:rPr lang="en-GB" b="0" i="0" dirty="0">
                <a:solidFill>
                  <a:srgbClr val="333333"/>
                </a:solidFill>
                <a:effectLst/>
              </a:rPr>
              <a:t>God empowered all women to be strong and follow his call, and he used the actions of these women to inspire and teach us years later through the biblical text.</a:t>
            </a:r>
            <a:endParaRPr lang="en-GB" b="0" i="0" dirty="0">
              <a:solidFill>
                <a:srgbClr val="000000"/>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77809968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6096000" y="5188806"/>
            <a:ext cx="6088912"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Esther</a:t>
            </a:r>
          </a:p>
        </p:txBody>
      </p:sp>
    </p:spTree>
    <p:extLst>
      <p:ext uri="{BB962C8B-B14F-4D97-AF65-F5344CB8AC3E}">
        <p14:creationId xmlns:p14="http://schemas.microsoft.com/office/powerpoint/2010/main" val="7126701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21298" y="0"/>
            <a:ext cx="11861435" cy="6555641"/>
          </a:xfrm>
          <a:prstGeom prst="rect">
            <a:avLst/>
          </a:prstGeom>
          <a:noFill/>
        </p:spPr>
        <p:txBody>
          <a:bodyPr wrap="square">
            <a:spAutoFit/>
          </a:bodyPr>
          <a:lstStyle/>
          <a:p>
            <a:pPr algn="ctr"/>
            <a:r>
              <a:rPr lang="en-GB" sz="6000" dirty="0">
                <a:solidFill>
                  <a:srgbClr val="C00000"/>
                </a:solidFill>
              </a:rPr>
              <a:t>The Book of Esther</a:t>
            </a:r>
          </a:p>
          <a:p>
            <a:pPr lvl="0" algn="ctr" eaLnBrk="0" fontAlgn="base" hangingPunct="0">
              <a:spcBef>
                <a:spcPct val="0"/>
              </a:spcBef>
              <a:spcAft>
                <a:spcPct val="0"/>
              </a:spcAft>
            </a:pPr>
            <a:r>
              <a:rPr lang="en-GB" sz="3600" dirty="0">
                <a:solidFill>
                  <a:srgbClr val="202124"/>
                </a:solidFill>
                <a:latin typeface="+mn-lt"/>
              </a:rPr>
              <a:t>Though God is never mentioned in the book of Esther, we can see clearly that he is at work behind the scenes.</a:t>
            </a:r>
          </a:p>
          <a:p>
            <a:pPr lvl="0" algn="ctr" eaLnBrk="0" fontAlgn="base" hangingPunct="0">
              <a:spcBef>
                <a:spcPct val="0"/>
              </a:spcBef>
              <a:spcAft>
                <a:spcPct val="0"/>
              </a:spcAft>
            </a:pPr>
            <a:r>
              <a:rPr lang="en-GB" sz="3600" dirty="0">
                <a:solidFill>
                  <a:srgbClr val="202124"/>
                </a:solidFill>
                <a:latin typeface="+mn-lt"/>
              </a:rPr>
              <a:t>Reading Esther reminds us that even when it seems like God is absent, he is still at work in our lives and will not abandon his promises.</a:t>
            </a:r>
          </a:p>
          <a:p>
            <a:pPr lvl="0" algn="ctr" eaLnBrk="0" fontAlgn="base" hangingPunct="0">
              <a:spcBef>
                <a:spcPct val="0"/>
              </a:spcBef>
              <a:spcAft>
                <a:spcPct val="0"/>
              </a:spcAft>
            </a:pPr>
            <a:r>
              <a:rPr lang="en-GB" sz="3600" dirty="0">
                <a:solidFill>
                  <a:srgbClr val="202124"/>
                </a:solidFill>
                <a:latin typeface="+mn-lt"/>
              </a:rPr>
              <a:t>Esther's drama deals with power, money, intrigue, hatred and murder.  It includes a beauty pageant, a royal household and a deadly rivalry.</a:t>
            </a:r>
          </a:p>
          <a:p>
            <a:pPr lvl="0" algn="ctr" eaLnBrk="0" fontAlgn="base" hangingPunct="0">
              <a:spcBef>
                <a:spcPct val="0"/>
              </a:spcBef>
              <a:spcAft>
                <a:spcPct val="0"/>
              </a:spcAft>
            </a:pPr>
            <a:endParaRPr lang="en-GB" sz="3600" dirty="0">
              <a:solidFill>
                <a:srgbClr val="202124"/>
              </a:solidFill>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61659543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pic>
        <p:nvPicPr>
          <p:cNvPr id="2" name="Online Media 1" title="Overview: Esther">
            <a:hlinkClick r:id="" action="ppaction://media"/>
            <a:extLst>
              <a:ext uri="{FF2B5EF4-FFF2-40B4-BE49-F238E27FC236}">
                <a16:creationId xmlns:a16="http://schemas.microsoft.com/office/drawing/2014/main" id="{D5052EE3-2FA5-4A30-A6AF-FD4FDCAB4971}"/>
              </a:ext>
            </a:extLst>
          </p:cNvPr>
          <p:cNvPicPr>
            <a:picLocks noRot="1" noChangeAspect="1"/>
          </p:cNvPicPr>
          <p:nvPr>
            <a:videoFile r:link="rId1"/>
          </p:nvPr>
        </p:nvPicPr>
        <p:blipFill>
          <a:blip r:embed="rId6"/>
          <a:stretch>
            <a:fillRect/>
          </a:stretch>
        </p:blipFill>
        <p:spPr>
          <a:xfrm>
            <a:off x="2222759" y="1112631"/>
            <a:ext cx="8199535" cy="4632737"/>
          </a:xfrm>
          <a:prstGeom prst="rect">
            <a:avLst/>
          </a:prstGeom>
        </p:spPr>
      </p:pic>
      <p:sp>
        <p:nvSpPr>
          <p:cNvPr id="4" name="TextBox 3">
            <a:extLst>
              <a:ext uri="{FF2B5EF4-FFF2-40B4-BE49-F238E27FC236}">
                <a16:creationId xmlns:a16="http://schemas.microsoft.com/office/drawing/2014/main" id="{95E4B11C-4652-4F0E-9E61-EBCEC6DA4E0D}"/>
              </a:ext>
            </a:extLst>
          </p:cNvPr>
          <p:cNvSpPr txBox="1"/>
          <p:nvPr/>
        </p:nvSpPr>
        <p:spPr>
          <a:xfrm>
            <a:off x="-1" y="12796"/>
            <a:ext cx="12192001" cy="1077218"/>
          </a:xfrm>
          <a:prstGeom prst="rect">
            <a:avLst/>
          </a:prstGeom>
          <a:noFill/>
        </p:spPr>
        <p:txBody>
          <a:bodyPr wrap="square">
            <a:spAutoFit/>
          </a:bodyPr>
          <a:lstStyle/>
          <a:p>
            <a:pPr algn="ctr"/>
            <a:r>
              <a:rPr lang="en-GB" sz="6000" dirty="0">
                <a:solidFill>
                  <a:srgbClr val="C00000"/>
                </a:solidFill>
              </a:rPr>
              <a:t>The Book of Esther</a:t>
            </a:r>
          </a:p>
          <a:p>
            <a:pPr algn="ctr"/>
            <a:endParaRPr lang="en-GB" sz="400" dirty="0">
              <a:solidFill>
                <a:srgbClr val="C00000"/>
              </a:solidFill>
            </a:endParaRPr>
          </a:p>
        </p:txBody>
      </p:sp>
    </p:spTree>
    <p:extLst>
      <p:ext uri="{BB962C8B-B14F-4D97-AF65-F5344CB8AC3E}">
        <p14:creationId xmlns:p14="http://schemas.microsoft.com/office/powerpoint/2010/main" val="2758641132"/>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289251" y="656237"/>
            <a:ext cx="6197164" cy="4955203"/>
          </a:xfrm>
          <a:prstGeom prst="rect">
            <a:avLst/>
          </a:prstGeom>
          <a:noFill/>
        </p:spPr>
        <p:txBody>
          <a:bodyPr wrap="square">
            <a:spAutoFit/>
          </a:bodyPr>
          <a:lstStyle/>
          <a:p>
            <a:pPr algn="ctr"/>
            <a:r>
              <a:rPr lang="en-GB" sz="3600" dirty="0"/>
              <a:t>The Book of Esther also known in Hebrew as ‘the Scroll’ is a book in the third section of the Jewish Tanakh (the Hebrew Bible). </a:t>
            </a:r>
          </a:p>
          <a:p>
            <a:pPr algn="ctr"/>
            <a:endParaRPr lang="en-GB" sz="3600" dirty="0"/>
          </a:p>
          <a:p>
            <a:pPr algn="ctr"/>
            <a:r>
              <a:rPr lang="en-GB" sz="3600" dirty="0"/>
              <a:t>It later became part of the Christian Old Testament.</a:t>
            </a:r>
          </a:p>
          <a:p>
            <a:pPr algn="ctr"/>
            <a:endParaRPr lang="en-GB" sz="2800" dirty="0"/>
          </a:p>
        </p:txBody>
      </p:sp>
      <p:sp>
        <p:nvSpPr>
          <p:cNvPr id="2" name="AutoShape 2" descr="white and brown wooden table">
            <a:extLst>
              <a:ext uri="{FF2B5EF4-FFF2-40B4-BE49-F238E27FC236}">
                <a16:creationId xmlns:a16="http://schemas.microsoft.com/office/drawing/2014/main" id="{EC45E3F6-1DB0-407C-851A-0070E1FBEB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AE70E3EC-F6E9-4F7C-BEDB-3B41485C9590}"/>
              </a:ext>
            </a:extLst>
          </p:cNvPr>
          <p:cNvPicPr>
            <a:picLocks noChangeAspect="1"/>
          </p:cNvPicPr>
          <p:nvPr/>
        </p:nvPicPr>
        <p:blipFill>
          <a:blip r:embed="rId5"/>
          <a:stretch>
            <a:fillRect/>
          </a:stretch>
        </p:blipFill>
        <p:spPr>
          <a:xfrm>
            <a:off x="7007290" y="1283882"/>
            <a:ext cx="4762500" cy="3171825"/>
          </a:xfrm>
          <a:prstGeom prst="rect">
            <a:avLst/>
          </a:prstGeom>
        </p:spPr>
      </p:pic>
    </p:spTree>
    <p:extLst>
      <p:ext uri="{BB962C8B-B14F-4D97-AF65-F5344CB8AC3E}">
        <p14:creationId xmlns:p14="http://schemas.microsoft.com/office/powerpoint/2010/main" val="2302566988"/>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4" name="TextBox 3">
            <a:extLst>
              <a:ext uri="{FF2B5EF4-FFF2-40B4-BE49-F238E27FC236}">
                <a16:creationId xmlns:a16="http://schemas.microsoft.com/office/drawing/2014/main" id="{00EE7A58-822B-4B0B-84A4-701E57FA6DE9}"/>
              </a:ext>
            </a:extLst>
          </p:cNvPr>
          <p:cNvSpPr txBox="1"/>
          <p:nvPr/>
        </p:nvSpPr>
        <p:spPr>
          <a:xfrm>
            <a:off x="373222" y="222682"/>
            <a:ext cx="6941977" cy="5509200"/>
          </a:xfrm>
          <a:prstGeom prst="rect">
            <a:avLst/>
          </a:prstGeom>
          <a:noFill/>
        </p:spPr>
        <p:txBody>
          <a:bodyPr wrap="square">
            <a:spAutoFit/>
          </a:bodyPr>
          <a:lstStyle/>
          <a:p>
            <a:pPr algn="just"/>
            <a:r>
              <a:rPr lang="en-GB" sz="3200" dirty="0"/>
              <a:t>The book relates the story of a Hebrew woman in Persia, born as Hadassah but known as Esther, who becomes queen of Persia and stops her people being killed. </a:t>
            </a:r>
          </a:p>
          <a:p>
            <a:pPr algn="just"/>
            <a:endParaRPr lang="en-GB" sz="3200" dirty="0"/>
          </a:p>
          <a:p>
            <a:pPr algn="just"/>
            <a:r>
              <a:rPr lang="en-GB" sz="3200" dirty="0"/>
              <a:t>The story forms the core of the Jewish festival of Purim, during which it is read aloud twice: once in the evening and again the following morning. </a:t>
            </a:r>
          </a:p>
        </p:txBody>
      </p:sp>
      <p:pic>
        <p:nvPicPr>
          <p:cNvPr id="2" name="Picture 1">
            <a:extLst>
              <a:ext uri="{FF2B5EF4-FFF2-40B4-BE49-F238E27FC236}">
                <a16:creationId xmlns:a16="http://schemas.microsoft.com/office/drawing/2014/main" id="{894273EC-52B3-46B1-BC4D-2F7E2AF5CD29}"/>
              </a:ext>
            </a:extLst>
          </p:cNvPr>
          <p:cNvPicPr>
            <a:picLocks noChangeAspect="1"/>
          </p:cNvPicPr>
          <p:nvPr/>
        </p:nvPicPr>
        <p:blipFill rotWithShape="1">
          <a:blip r:embed="rId5"/>
          <a:srcRect l="31322"/>
          <a:stretch/>
        </p:blipFill>
        <p:spPr>
          <a:xfrm>
            <a:off x="7912359" y="518666"/>
            <a:ext cx="3813113" cy="4917232"/>
          </a:xfrm>
          <a:prstGeom prst="rect">
            <a:avLst/>
          </a:prstGeom>
        </p:spPr>
      </p:pic>
    </p:spTree>
    <p:extLst>
      <p:ext uri="{BB962C8B-B14F-4D97-AF65-F5344CB8AC3E}">
        <p14:creationId xmlns:p14="http://schemas.microsoft.com/office/powerpoint/2010/main" val="1996820245"/>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3317</TotalTime>
  <Words>970</Words>
  <Application>Microsoft Office PowerPoint</Application>
  <PresentationFormat>Widescreen</PresentationFormat>
  <Paragraphs>88</Paragraphs>
  <Slides>19</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Linette Blackmore</cp:lastModifiedBy>
  <cp:revision>64</cp:revision>
  <dcterms:created xsi:type="dcterms:W3CDTF">2021-03-29T08:00:15Z</dcterms:created>
  <dcterms:modified xsi:type="dcterms:W3CDTF">2021-06-08T13:10:24Z</dcterms:modified>
</cp:coreProperties>
</file>