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2"/>
  </p:notesMasterIdLst>
  <p:sldIdLst>
    <p:sldId id="484" r:id="rId5"/>
    <p:sldId id="2636" r:id="rId6"/>
    <p:sldId id="2601" r:id="rId7"/>
    <p:sldId id="2604" r:id="rId8"/>
    <p:sldId id="2603" r:id="rId9"/>
    <p:sldId id="2631" r:id="rId10"/>
    <p:sldId id="2605" r:id="rId11"/>
    <p:sldId id="2630" r:id="rId12"/>
    <p:sldId id="2607" r:id="rId13"/>
    <p:sldId id="2608" r:id="rId14"/>
    <p:sldId id="2609" r:id="rId15"/>
    <p:sldId id="2632" r:id="rId16"/>
    <p:sldId id="2611" r:id="rId17"/>
    <p:sldId id="2627" r:id="rId18"/>
    <p:sldId id="2613" r:id="rId19"/>
    <p:sldId id="2629" r:id="rId20"/>
    <p:sldId id="2615" r:id="rId21"/>
    <p:sldId id="2628" r:id="rId22"/>
    <p:sldId id="2617" r:id="rId23"/>
    <p:sldId id="2634" r:id="rId24"/>
    <p:sldId id="2619" r:id="rId25"/>
    <p:sldId id="2633" r:id="rId26"/>
    <p:sldId id="2621" r:id="rId27"/>
    <p:sldId id="2635" r:id="rId28"/>
    <p:sldId id="2623" r:id="rId29"/>
    <p:sldId id="2625" r:id="rId30"/>
    <p:sldId id="25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338C9-16A7-428A-B3C8-F5506DC2DF94}" v="4" dt="2020-05-19T14:35:5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58" d="100"/>
          <a:sy n="58" d="100"/>
        </p:scale>
        <p:origin x="64" y="2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urphy" userId="S::patrickmurphy@rcdow.org.uk::a88b4b5f-09c2-4885-a95f-b474567c14de" providerId="AD" clId="Web-{203338C9-16A7-428A-B3C8-F5506DC2DF94}"/>
    <pc:docChg chg="modSld">
      <pc:chgData name="Patrick Murphy" userId="S::patrickmurphy@rcdow.org.uk::a88b4b5f-09c2-4885-a95f-b474567c14de" providerId="AD" clId="Web-{203338C9-16A7-428A-B3C8-F5506DC2DF94}" dt="2020-05-19T14:35:50.755" v="3" actId="20577"/>
      <pc:docMkLst>
        <pc:docMk/>
      </pc:docMkLst>
      <pc:sldChg chg="modSp">
        <pc:chgData name="Patrick Murphy" userId="S::patrickmurphy@rcdow.org.uk::a88b4b5f-09c2-4885-a95f-b474567c14de" providerId="AD" clId="Web-{203338C9-16A7-428A-B3C8-F5506DC2DF94}" dt="2020-05-19T14:35:50.755" v="2" actId="20577"/>
        <pc:sldMkLst>
          <pc:docMk/>
          <pc:sldMk cId="281167665" sldId="2609"/>
        </pc:sldMkLst>
        <pc:spChg chg="mod">
          <ac:chgData name="Patrick Murphy" userId="S::patrickmurphy@rcdow.org.uk::a88b4b5f-09c2-4885-a95f-b474567c14de" providerId="AD" clId="Web-{203338C9-16A7-428A-B3C8-F5506DC2DF94}" dt="2020-05-19T14:35:50.755" v="2" actId="20577"/>
          <ac:spMkLst>
            <pc:docMk/>
            <pc:sldMk cId="281167665" sldId="2609"/>
            <ac:spMk id="2" creationId="{64F171AF-D9B7-4CC8-8013-869D674470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646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90632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41640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138512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131406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1050078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03920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18217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35992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19/05/2020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19/05/2020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19/05/2020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a:solidFill>
                  <a:srgbClr val="FFFF00"/>
                </a:solidFill>
                <a:latin typeface="Candara" panose="020E0502030303020204" pitchFamily="34" charset="0"/>
              </a:rPr>
              <a:t>Proclamation of the Kingdom Friday 5</a:t>
            </a:r>
            <a:r>
              <a:rPr lang="en-GB" sz="3200" baseline="30000" dirty="0">
                <a:solidFill>
                  <a:srgbClr val="FFFF00"/>
                </a:solidFill>
                <a:latin typeface="Candara" panose="020E0502030303020204" pitchFamily="34" charset="0"/>
              </a:rPr>
              <a:t>th</a:t>
            </a:r>
            <a:r>
              <a:rPr lang="en-GB" sz="3200" dirty="0">
                <a:solidFill>
                  <a:srgbClr val="FFFF00"/>
                </a:solidFill>
                <a:latin typeface="Candara" panose="020E0502030303020204" pitchFamily="34" charset="0"/>
              </a:rPr>
              <a:t> June</a:t>
            </a:r>
            <a:endPar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endParaRP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46197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88489" y="237213"/>
            <a:ext cx="5844249" cy="6340197"/>
          </a:xfrm>
          <a:prstGeom prst="rect">
            <a:avLst/>
          </a:prstGeom>
          <a:noFill/>
        </p:spPr>
        <p:txBody>
          <a:bodyPr wrap="square" rtlCol="0" anchor="t">
            <a:spAutoFit/>
          </a:bodyPr>
          <a:lstStyle/>
          <a:p>
            <a:pPr lvl="0"/>
            <a:r>
              <a:rPr lang="en-GB" sz="3200" dirty="0">
                <a:solidFill>
                  <a:srgbClr val="FF0000"/>
                </a:solidFill>
                <a:latin typeface="Candara" panose="020E0502030303020204" pitchFamily="34" charset="0"/>
              </a:rPr>
              <a:t>4.  </a:t>
            </a:r>
            <a:r>
              <a:rPr lang="en-GB" sz="3200" dirty="0">
                <a:solidFill>
                  <a:srgbClr val="FF0000"/>
                </a:solidFill>
              </a:rPr>
              <a:t>“Whoever does not accept the kingdom of God as a little child will not enter into it.”</a:t>
            </a:r>
          </a:p>
          <a:p>
            <a:pPr lvl="0"/>
            <a:endParaRPr lang="en-GB" sz="3200" dirty="0">
              <a:solidFill>
                <a:srgbClr val="FF0000"/>
              </a:solidFill>
            </a:endParaRPr>
          </a:p>
          <a:p>
            <a:endParaRPr lang="en-GB" sz="3200" dirty="0">
              <a:latin typeface="Candara" panose="020E0502030303020204" pitchFamily="34" charset="0"/>
            </a:endParaRPr>
          </a:p>
          <a:p>
            <a:r>
              <a:rPr lang="en-GB" sz="2800" dirty="0">
                <a:solidFill>
                  <a:srgbClr val="0070C0"/>
                </a:solidFill>
                <a:latin typeface="+mj-lt"/>
              </a:rPr>
              <a:t>Be with all children and young </a:t>
            </a:r>
            <a:r>
              <a:rPr lang="en-GB" sz="2800">
                <a:solidFill>
                  <a:srgbClr val="0070C0"/>
                </a:solidFill>
                <a:latin typeface="+mj-lt"/>
              </a:rPr>
              <a:t>people, especially those of the </a:t>
            </a:r>
            <a:r>
              <a:rPr lang="en-GB" sz="2800" dirty="0">
                <a:solidFill>
                  <a:srgbClr val="0070C0"/>
                </a:solidFill>
                <a:latin typeface="+mj-lt"/>
              </a:rPr>
              <a:t>Diocese of Westminster.  </a:t>
            </a:r>
          </a:p>
          <a:p>
            <a:r>
              <a:rPr lang="en-GB" sz="2800" dirty="0">
                <a:solidFill>
                  <a:srgbClr val="0070C0"/>
                </a:solidFill>
                <a:latin typeface="+mj-lt"/>
              </a:rPr>
              <a:t>Be with them with comfort and guidance; in their own fear and anxiety at this time. Let them know and feel your eternal presence</a:t>
            </a:r>
            <a:r>
              <a:rPr lang="en-GB" sz="2400" dirty="0">
                <a:solidFill>
                  <a:srgbClr val="0070C0"/>
                </a:solidFill>
                <a:latin typeface="+mj-lt"/>
              </a:rPr>
              <a:t>. </a:t>
            </a:r>
          </a:p>
          <a:p>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Sermon on the Mount by I.Makarov.jp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5436" y="540327"/>
            <a:ext cx="3809197" cy="577734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95134" y="6317673"/>
            <a:ext cx="2209800" cy="615553"/>
          </a:xfrm>
          <a:prstGeom prst="rect">
            <a:avLst/>
          </a:prstGeom>
          <a:noFill/>
        </p:spPr>
        <p:txBody>
          <a:bodyPr wrap="square" rtlCol="0">
            <a:spAutoFit/>
          </a:bodyPr>
          <a:lstStyle/>
          <a:p>
            <a:r>
              <a:rPr lang="en-GB" sz="1600" i="1" dirty="0">
                <a:latin typeface="+mj-lt"/>
              </a:rPr>
              <a:t>(Image: </a:t>
            </a:r>
            <a:r>
              <a:rPr lang="en-US" sz="1600" i="1" dirty="0" err="1">
                <a:latin typeface="+mj-lt"/>
              </a:rPr>
              <a:t>I.Makarov</a:t>
            </a:r>
            <a:r>
              <a:rPr lang="en-US" sz="1600" i="1" dirty="0">
                <a:latin typeface="+mj-lt"/>
              </a:rPr>
              <a:t>)</a:t>
            </a:r>
          </a:p>
          <a:p>
            <a:endParaRPr lang="en-US" dirty="0"/>
          </a:p>
        </p:txBody>
      </p:sp>
    </p:spTree>
    <p:extLst>
      <p:ext uri="{BB962C8B-B14F-4D97-AF65-F5344CB8AC3E}">
        <p14:creationId xmlns:p14="http://schemas.microsoft.com/office/powerpoint/2010/main" val="281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7689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52263" y="523975"/>
            <a:ext cx="5744500" cy="3046988"/>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5.  </a:t>
            </a:r>
            <a:r>
              <a:rPr lang="en-GB" sz="3200" dirty="0">
                <a:solidFill>
                  <a:srgbClr val="FF0000"/>
                </a:solidFill>
              </a:rPr>
              <a:t>“I have come to call sinners, not the just.”</a:t>
            </a:r>
          </a:p>
          <a:p>
            <a:pPr lvl="0"/>
            <a:endParaRPr lang="en-GB" sz="3200" dirty="0">
              <a:solidFill>
                <a:srgbClr val="FF0000"/>
              </a:solidFill>
            </a:endParaRPr>
          </a:p>
          <a:p>
            <a:pPr lvl="0"/>
            <a:endParaRPr lang="en-GB" sz="3200" dirty="0">
              <a:solidFill>
                <a:srgbClr val="FF0000"/>
              </a:solidFill>
            </a:endParaRPr>
          </a:p>
          <a:p>
            <a:pPr lvl="0"/>
            <a:endParaRPr lang="en-US" sz="3200" dirty="0">
              <a:solidFill>
                <a:srgbClr val="FF0000"/>
              </a:solidFill>
            </a:endParaRP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592017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5170613-3091-433B-A251-EDDEDAE09721}"/>
              </a:ext>
            </a:extLst>
          </p:cNvPr>
          <p:cNvSpPr/>
          <p:nvPr/>
        </p:nvSpPr>
        <p:spPr>
          <a:xfrm>
            <a:off x="252263" y="2305614"/>
            <a:ext cx="5500837" cy="2246769"/>
          </a:xfrm>
          <a:prstGeom prst="rect">
            <a:avLst/>
          </a:prstGeom>
        </p:spPr>
        <p:txBody>
          <a:bodyPr wrap="square">
            <a:spAutoFit/>
          </a:bodyPr>
          <a:lstStyle/>
          <a:p>
            <a:r>
              <a:rPr lang="en-GB" sz="2800" dirty="0">
                <a:solidFill>
                  <a:srgbClr val="0070C0"/>
                </a:solidFill>
              </a:rPr>
              <a:t>Good Lord, healer of all, Be at the side of those who feel isolated and alone during these uncertain times.  Let them feel your strength and love.</a:t>
            </a:r>
          </a:p>
        </p:txBody>
      </p:sp>
      <p:pic>
        <p:nvPicPr>
          <p:cNvPr id="4" name="Picture 3"/>
          <p:cNvPicPr>
            <a:picLocks noChangeAspect="1"/>
          </p:cNvPicPr>
          <p:nvPr/>
        </p:nvPicPr>
        <p:blipFill>
          <a:blip r:embed="rId4"/>
          <a:stretch>
            <a:fillRect/>
          </a:stretch>
        </p:blipFill>
        <p:spPr>
          <a:xfrm>
            <a:off x="6258265" y="586455"/>
            <a:ext cx="5553937" cy="5706351"/>
          </a:xfrm>
          <a:prstGeom prst="rect">
            <a:avLst/>
          </a:prstGeom>
          <a:ln w="25400">
            <a:solidFill>
              <a:schemeClr val="tx1"/>
            </a:solidFill>
          </a:ln>
        </p:spPr>
      </p:pic>
      <p:sp>
        <p:nvSpPr>
          <p:cNvPr id="5" name="TextBox 4"/>
          <p:cNvSpPr txBox="1"/>
          <p:nvPr/>
        </p:nvSpPr>
        <p:spPr>
          <a:xfrm>
            <a:off x="7330319" y="6282175"/>
            <a:ext cx="3813865" cy="338554"/>
          </a:xfrm>
          <a:prstGeom prst="rect">
            <a:avLst/>
          </a:prstGeom>
          <a:noFill/>
        </p:spPr>
        <p:txBody>
          <a:bodyPr wrap="none" rtlCol="0">
            <a:spAutoFit/>
          </a:bodyPr>
          <a:lstStyle/>
          <a:p>
            <a:r>
              <a:rPr lang="en-GB" sz="1600" i="1" dirty="0"/>
              <a:t>(Image: </a:t>
            </a:r>
            <a:r>
              <a:rPr lang="en-US" sz="1600" i="1" dirty="0">
                <a:solidFill>
                  <a:srgbClr val="202122"/>
                </a:solidFill>
              </a:rPr>
              <a:t>Michelangelo </a:t>
            </a:r>
            <a:r>
              <a:rPr lang="en-US" sz="1600" i="1" dirty="0" err="1">
                <a:solidFill>
                  <a:srgbClr val="202122"/>
                </a:solidFill>
              </a:rPr>
              <a:t>Merisi</a:t>
            </a:r>
            <a:r>
              <a:rPr lang="en-US" sz="1600" i="1" dirty="0">
                <a:solidFill>
                  <a:srgbClr val="202122"/>
                </a:solidFill>
              </a:rPr>
              <a:t> da Caravaggio)</a:t>
            </a:r>
            <a:endParaRPr lang="en-US" sz="1600" i="1" dirty="0"/>
          </a:p>
        </p:txBody>
      </p:sp>
    </p:spTree>
    <p:extLst>
      <p:ext uri="{BB962C8B-B14F-4D97-AF65-F5344CB8AC3E}">
        <p14:creationId xmlns:p14="http://schemas.microsoft.com/office/powerpoint/2010/main" val="36342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75554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83926" y="415056"/>
            <a:ext cx="5737412" cy="5078313"/>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6. </a:t>
            </a:r>
            <a:r>
              <a:rPr lang="en-GB" sz="3200" dirty="0">
                <a:solidFill>
                  <a:srgbClr val="FF0000"/>
                </a:solidFill>
              </a:rPr>
              <a:t>“Love your enemies, pray for those who persecute you.”</a:t>
            </a:r>
          </a:p>
          <a:p>
            <a:pPr lvl="0"/>
            <a:endParaRPr lang="en-GB" sz="3200" dirty="0">
              <a:solidFill>
                <a:srgbClr val="FF0000"/>
              </a:solidFill>
            </a:endParaRPr>
          </a:p>
          <a:p>
            <a:pPr lvl="0"/>
            <a:endParaRPr lang="en-US" sz="3200" dirty="0">
              <a:solidFill>
                <a:srgbClr val="FF0000"/>
              </a:solidFill>
            </a:endParaRPr>
          </a:p>
          <a:p>
            <a:r>
              <a:rPr lang="en-GB" sz="2800" dirty="0">
                <a:solidFill>
                  <a:srgbClr val="0070C0"/>
                </a:solidFill>
                <a:latin typeface="+mj-lt"/>
              </a:rPr>
              <a:t>Be with the leaders of all nations. Give them the foresight to act with charity and true concern for the well-being of the people they are meant to serve. May they know your peace, as they work together to achieve it on earth.</a:t>
            </a: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213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La conversion de Saint Paul Giordano Nancy 3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203" y="1772271"/>
            <a:ext cx="5597197" cy="363118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29965" y="5493369"/>
            <a:ext cx="2215671" cy="615553"/>
          </a:xfrm>
          <a:prstGeom prst="rect">
            <a:avLst/>
          </a:prstGeom>
          <a:noFill/>
        </p:spPr>
        <p:txBody>
          <a:bodyPr wrap="none" rtlCol="0">
            <a:spAutoFit/>
          </a:bodyPr>
          <a:lstStyle/>
          <a:p>
            <a:r>
              <a:rPr lang="en-GB" sz="1600" i="1" dirty="0">
                <a:latin typeface="+mj-lt"/>
              </a:rPr>
              <a:t>(Image: </a:t>
            </a:r>
            <a:r>
              <a:rPr lang="en-US" sz="1600" i="1" dirty="0">
                <a:latin typeface="+mj-lt"/>
              </a:rPr>
              <a:t>Luca Giordano)</a:t>
            </a:r>
          </a:p>
          <a:p>
            <a:endParaRPr lang="en-US" dirty="0"/>
          </a:p>
        </p:txBody>
      </p:sp>
    </p:spTree>
    <p:extLst>
      <p:ext uri="{BB962C8B-B14F-4D97-AF65-F5344CB8AC3E}">
        <p14:creationId xmlns:p14="http://schemas.microsoft.com/office/powerpoint/2010/main" val="17277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50356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16058" y="247528"/>
            <a:ext cx="5618006" cy="5047536"/>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7. </a:t>
            </a:r>
            <a:r>
              <a:rPr lang="en-GB" sz="3200" dirty="0">
                <a:solidFill>
                  <a:srgbClr val="FF0000"/>
                </a:solidFill>
              </a:rPr>
              <a:t>“Blessed are the poor in spirit, for theirs is the kingdom of heaven.”</a:t>
            </a:r>
            <a:endParaRPr lang="en-US" sz="3200" dirty="0">
              <a:solidFill>
                <a:srgbClr val="FF0000"/>
              </a:solidFill>
            </a:endParaRPr>
          </a:p>
          <a:p>
            <a:endParaRPr lang="en-GB" sz="3200" dirty="0">
              <a:latin typeface="Candara" panose="020E0502030303020204" pitchFamily="34" charset="0"/>
            </a:endParaRPr>
          </a:p>
          <a:p>
            <a:r>
              <a:rPr lang="en-GB" sz="2800" i="1" dirty="0">
                <a:solidFill>
                  <a:srgbClr val="0070C0"/>
                </a:solidFill>
                <a:latin typeface="+mj-lt"/>
              </a:rPr>
              <a:t>Be with those who face hardships such as poverty and homelessness. Strengthen them with courage and the knowledge that they are loved. </a:t>
            </a:r>
            <a:endParaRPr lang="en-GB" sz="4400" dirty="0">
              <a:solidFill>
                <a:srgbClr val="0070C0"/>
              </a:solidFill>
              <a:latin typeface="+mj-lt"/>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595021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Bloch-SermonOnTheMount.jp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448" y="576262"/>
            <a:ext cx="5086350" cy="570547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4873" y="6281738"/>
            <a:ext cx="2095500" cy="615553"/>
          </a:xfrm>
          <a:prstGeom prst="rect">
            <a:avLst/>
          </a:prstGeom>
          <a:noFill/>
        </p:spPr>
        <p:txBody>
          <a:bodyPr wrap="square" rtlCol="0">
            <a:spAutoFit/>
          </a:bodyPr>
          <a:lstStyle/>
          <a:p>
            <a:r>
              <a:rPr lang="en-GB" sz="1600" i="1" dirty="0"/>
              <a:t>(Image: Carl Bloch)</a:t>
            </a:r>
            <a:endParaRPr lang="en-US" sz="1600" i="1" dirty="0"/>
          </a:p>
          <a:p>
            <a:endParaRPr lang="en-US" dirty="0"/>
          </a:p>
        </p:txBody>
      </p:sp>
    </p:spTree>
    <p:extLst>
      <p:ext uri="{BB962C8B-B14F-4D97-AF65-F5344CB8AC3E}">
        <p14:creationId xmlns:p14="http://schemas.microsoft.com/office/powerpoint/2010/main" val="359434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30681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01092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2339102"/>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8. </a:t>
            </a:r>
            <a:r>
              <a:rPr lang="en-GB" sz="3200" dirty="0">
                <a:solidFill>
                  <a:srgbClr val="FF0000"/>
                </a:solidFill>
              </a:rPr>
              <a:t>“Blessed are they who hunger and thirst for justice, for they shall be satisfied.”</a:t>
            </a:r>
          </a:p>
          <a:p>
            <a:endParaRPr lang="en-GB" sz="3200" dirty="0">
              <a:latin typeface="Candara" panose="020E0502030303020204" pitchFamily="34" charset="0"/>
            </a:endParaRPr>
          </a:p>
          <a:p>
            <a:endParaRPr lang="en-GB" dirty="0"/>
          </a:p>
        </p:txBody>
      </p:sp>
      <p:sp>
        <p:nvSpPr>
          <p:cNvPr id="2" name="Rectangle 1">
            <a:extLst>
              <a:ext uri="{FF2B5EF4-FFF2-40B4-BE49-F238E27FC236}">
                <a16:creationId xmlns:a16="http://schemas.microsoft.com/office/drawing/2014/main" id="{8CBC95E4-7BB8-4422-A7C6-AB62E0982444}"/>
              </a:ext>
            </a:extLst>
          </p:cNvPr>
          <p:cNvSpPr/>
          <p:nvPr/>
        </p:nvSpPr>
        <p:spPr>
          <a:xfrm>
            <a:off x="397333" y="2340014"/>
            <a:ext cx="4835067" cy="3108543"/>
          </a:xfrm>
          <a:prstGeom prst="rect">
            <a:avLst/>
          </a:prstGeom>
        </p:spPr>
        <p:txBody>
          <a:bodyPr wrap="square">
            <a:spAutoFit/>
          </a:bodyPr>
          <a:lstStyle/>
          <a:p>
            <a:r>
              <a:rPr lang="en-GB" sz="2800" i="1" dirty="0">
                <a:solidFill>
                  <a:srgbClr val="0070C0"/>
                </a:solidFill>
              </a:rPr>
              <a:t>Be with those  who are searching for a vaccine for the Coronavirus. Give them your wisdom and insight. May they know your peace  as they strive to help to protect millions of people across the world. </a:t>
            </a:r>
            <a:endParaRPr lang="en-GB" sz="2800" dirty="0">
              <a:solidFill>
                <a:srgbClr val="0070C0"/>
              </a:solidFill>
            </a:endParaRPr>
          </a:p>
        </p:txBody>
      </p:sp>
      <p:pic>
        <p:nvPicPr>
          <p:cNvPr id="5" name="Picture 2" descr="File:Enrique Simonet - Flevit super illam - 1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30" y="2148363"/>
            <a:ext cx="5755691" cy="307210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30282" y="5334000"/>
            <a:ext cx="3344185" cy="615553"/>
          </a:xfrm>
          <a:prstGeom prst="rect">
            <a:avLst/>
          </a:prstGeom>
          <a:noFill/>
        </p:spPr>
        <p:txBody>
          <a:bodyPr wrap="none" rtlCol="0">
            <a:spAutoFit/>
          </a:bodyPr>
          <a:lstStyle/>
          <a:p>
            <a:r>
              <a:rPr lang="en-GB" sz="1600" i="1" dirty="0"/>
              <a:t>(Image: </a:t>
            </a:r>
            <a:r>
              <a:rPr lang="en-US" sz="1600" i="1" dirty="0"/>
              <a:t>Enrique </a:t>
            </a:r>
            <a:r>
              <a:rPr lang="en-US" sz="1600" i="1" dirty="0" err="1"/>
              <a:t>Simonet</a:t>
            </a:r>
            <a:r>
              <a:rPr lang="en-US" sz="1600" i="1" dirty="0"/>
              <a:t> Lombardo)</a:t>
            </a:r>
          </a:p>
          <a:p>
            <a:endParaRPr lang="en-US" dirty="0"/>
          </a:p>
        </p:txBody>
      </p:sp>
    </p:spTree>
    <p:extLst>
      <p:ext uri="{BB962C8B-B14F-4D97-AF65-F5344CB8AC3E}">
        <p14:creationId xmlns:p14="http://schemas.microsoft.com/office/powerpoint/2010/main" val="37571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124601" y="208758"/>
            <a:ext cx="8877300" cy="4955203"/>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a:t>‘The Rosary is the prayer of the humble and of the saints. In its mysteries, they contemplate, along with Mary, the life of Jesus, the merciful face of the Father. O, how much we all need to be truly comforted, to be wrapped in loving presence!</a:t>
            </a:r>
            <a:br>
              <a:rPr lang="en-GB" sz="3600" dirty="0"/>
            </a:br>
            <a:endParaRPr lang="en-GB" sz="3600" dirty="0"/>
          </a:p>
          <a:p>
            <a:pPr algn="r"/>
            <a:r>
              <a:rPr lang="en-GB" sz="2800" dirty="0">
                <a:solidFill>
                  <a:srgbClr val="0000FF"/>
                </a:solidFill>
              </a:rPr>
              <a:t>Pope Francis (April 2020)</a:t>
            </a:r>
            <a:endParaRPr lang="en-GB" sz="1600" dirty="0">
              <a:solidFill>
                <a:srgbClr val="0000FF"/>
              </a:solidFill>
            </a:endParaRPr>
          </a:p>
        </p:txBody>
      </p:sp>
    </p:spTree>
    <p:extLst>
      <p:ext uri="{BB962C8B-B14F-4D97-AF65-F5344CB8AC3E}">
        <p14:creationId xmlns:p14="http://schemas.microsoft.com/office/powerpoint/2010/main" val="35187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626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319983"/>
            <a:ext cx="5542482" cy="5940088"/>
          </a:xfrm>
          <a:prstGeom prst="rect">
            <a:avLst/>
          </a:prstGeom>
          <a:noFill/>
        </p:spPr>
        <p:txBody>
          <a:bodyPr wrap="square" rtlCol="0">
            <a:spAutoFit/>
          </a:bodyPr>
          <a:lstStyle/>
          <a:p>
            <a:pPr lvl="0"/>
            <a:r>
              <a:rPr lang="en-GB" sz="3200" i="1" dirty="0">
                <a:solidFill>
                  <a:srgbClr val="FF0000"/>
                </a:solidFill>
                <a:latin typeface="Candara" panose="020E0502030303020204" pitchFamily="34" charset="0"/>
              </a:rPr>
              <a:t>9. </a:t>
            </a:r>
            <a:r>
              <a:rPr lang="en-GB" sz="3200" dirty="0">
                <a:solidFill>
                  <a:srgbClr val="FF0000"/>
                </a:solidFill>
              </a:rPr>
              <a:t>“Blessed are they who suffer persecution for justice’ sake, for theirs is the kingdom of heaven.”</a:t>
            </a:r>
          </a:p>
          <a:p>
            <a:pPr lvl="0"/>
            <a:endParaRPr lang="en-GB" sz="2400" dirty="0">
              <a:solidFill>
                <a:srgbClr val="FF0000"/>
              </a:solidFill>
            </a:endParaRPr>
          </a:p>
          <a:p>
            <a:r>
              <a:rPr lang="en-GB" sz="2800" dirty="0">
                <a:solidFill>
                  <a:srgbClr val="0070C0"/>
                </a:solidFill>
              </a:rPr>
              <a:t>Be with the doctors, nurses, researchers and all medical professionals who seek to heal and help those affected and who put themselves at risk in the process. May they know your protection and peace.</a:t>
            </a: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01089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Jan Brueghel the Elder - The Sermon on the Mount - Google Art Proje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378" y="1628627"/>
            <a:ext cx="5234998" cy="384118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86270" y="5469807"/>
            <a:ext cx="3517900" cy="615553"/>
          </a:xfrm>
          <a:prstGeom prst="rect">
            <a:avLst/>
          </a:prstGeom>
          <a:noFill/>
        </p:spPr>
        <p:txBody>
          <a:bodyPr wrap="square" rtlCol="0">
            <a:spAutoFit/>
          </a:bodyPr>
          <a:lstStyle/>
          <a:p>
            <a:r>
              <a:rPr lang="en-GB" sz="1600" i="1" dirty="0"/>
              <a:t>(Image: </a:t>
            </a:r>
            <a:r>
              <a:rPr lang="en-US" sz="1600" i="1" dirty="0"/>
              <a:t>Jan Brueghel the Elder)</a:t>
            </a:r>
          </a:p>
          <a:p>
            <a:endParaRPr lang="en-US" dirty="0"/>
          </a:p>
        </p:txBody>
      </p:sp>
    </p:spTree>
    <p:extLst>
      <p:ext uri="{BB962C8B-B14F-4D97-AF65-F5344CB8AC3E}">
        <p14:creationId xmlns:p14="http://schemas.microsoft.com/office/powerpoint/2010/main" val="16953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35255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5979032" y="-1"/>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340232" y="445412"/>
            <a:ext cx="5638800" cy="5693866"/>
          </a:xfrm>
          <a:prstGeom prst="rect">
            <a:avLst/>
          </a:prstGeom>
          <a:noFill/>
        </p:spPr>
        <p:txBody>
          <a:bodyPr wrap="square" rtlCol="0">
            <a:spAutoFit/>
          </a:bodyPr>
          <a:lstStyle/>
          <a:p>
            <a:pPr lvl="0"/>
            <a:r>
              <a:rPr lang="en-GB" sz="3200" i="1" dirty="0">
                <a:solidFill>
                  <a:srgbClr val="FF0000"/>
                </a:solidFill>
                <a:latin typeface="Candara" panose="020E0502030303020204" pitchFamily="34" charset="0"/>
              </a:rPr>
              <a:t>10. </a:t>
            </a:r>
            <a:r>
              <a:rPr lang="en-GB" sz="3200" dirty="0">
                <a:solidFill>
                  <a:srgbClr val="FF0000"/>
                </a:solidFill>
              </a:rPr>
              <a:t>“You are Peter, and upon this rock I will build My church… I will give you the keys of the kingdom of heaven.”</a:t>
            </a:r>
          </a:p>
          <a:p>
            <a:pPr lvl="0"/>
            <a:endParaRPr lang="en-GB" sz="3200" dirty="0">
              <a:solidFill>
                <a:srgbClr val="FF0000"/>
              </a:solidFill>
            </a:endParaRPr>
          </a:p>
          <a:p>
            <a:pPr lvl="0"/>
            <a:endParaRPr lang="en-GB" sz="3200" dirty="0">
              <a:solidFill>
                <a:srgbClr val="FF0000"/>
              </a:solidFill>
            </a:endParaRPr>
          </a:p>
          <a:p>
            <a:pPr lvl="0"/>
            <a:r>
              <a:rPr lang="en-GB" sz="2800" dirty="0">
                <a:solidFill>
                  <a:srgbClr val="0070C0"/>
                </a:solidFill>
              </a:rPr>
              <a:t>Be with Pope Francis and all the clergy. May they know your protection and peace on earth  as they continue to selflessly devote themselves to Your work.</a:t>
            </a:r>
            <a:endParaRPr lang="en-GB" sz="2800" dirty="0">
              <a:solidFill>
                <a:srgbClr val="0070C0"/>
              </a:solidFill>
              <a:latin typeface="Candara" panose="020E0502030303020204" pitchFamily="34" charset="0"/>
            </a:endParaRPr>
          </a:p>
        </p:txBody>
      </p:sp>
      <p:pic>
        <p:nvPicPr>
          <p:cNvPr id="4" name="Picture 2" descr="https://upload.wikimedia.org/wikipedia/commons/4/45/Saint_Peter_A334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10" y="347869"/>
            <a:ext cx="3779006" cy="616225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0464" y="6510128"/>
            <a:ext cx="2047355" cy="615553"/>
          </a:xfrm>
          <a:prstGeom prst="rect">
            <a:avLst/>
          </a:prstGeom>
          <a:noFill/>
        </p:spPr>
        <p:txBody>
          <a:bodyPr wrap="none" rtlCol="0">
            <a:spAutoFit/>
          </a:bodyPr>
          <a:lstStyle/>
          <a:p>
            <a:r>
              <a:rPr lang="en-GB" sz="1600" i="1" dirty="0"/>
              <a:t>(Image: </a:t>
            </a:r>
            <a:r>
              <a:rPr lang="en-US" sz="1600" i="1" dirty="0"/>
              <a:t>Marco </a:t>
            </a:r>
            <a:r>
              <a:rPr lang="en-US" sz="1600" i="1" dirty="0" err="1"/>
              <a:t>Zoppo</a:t>
            </a:r>
            <a:r>
              <a:rPr lang="en-US" sz="1600" i="1" dirty="0"/>
              <a:t>)</a:t>
            </a:r>
          </a:p>
          <a:p>
            <a:endParaRPr lang="en-US" dirty="0"/>
          </a:p>
        </p:txBody>
      </p:sp>
    </p:spTree>
    <p:extLst>
      <p:ext uri="{BB962C8B-B14F-4D97-AF65-F5344CB8AC3E}">
        <p14:creationId xmlns:p14="http://schemas.microsoft.com/office/powerpoint/2010/main" val="249695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94568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212872" cy="5786199"/>
          </a:xfrm>
          <a:prstGeom prst="rect">
            <a:avLst/>
          </a:prstGeom>
          <a:noFill/>
        </p:spPr>
        <p:txBody>
          <a:bodyPr wrap="square" rtlCol="0">
            <a:spAutoFit/>
          </a:bodyPr>
          <a:lstStyle/>
          <a:p>
            <a:r>
              <a:rPr lang="en-GB" sz="3200" dirty="0">
                <a:latin typeface="Candara" panose="020E0502030303020204" pitchFamily="34" charset="0"/>
              </a:rPr>
              <a:t>We trust that God who is </a:t>
            </a:r>
            <a:br>
              <a:rPr lang="en-GB" sz="3200" dirty="0">
                <a:latin typeface="Candara" panose="020E0502030303020204" pitchFamily="34" charset="0"/>
              </a:rPr>
            </a:br>
            <a:r>
              <a:rPr lang="en-GB" sz="3200" dirty="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59046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oly Trinity | A fine copy of the Rublev icon at Holy Trinit…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352039"/>
            <a:ext cx="5102225" cy="615392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80747" y="6519446"/>
            <a:ext cx="3177280" cy="338554"/>
          </a:xfrm>
          <a:prstGeom prst="rect">
            <a:avLst/>
          </a:prstGeom>
          <a:noFill/>
        </p:spPr>
        <p:txBody>
          <a:bodyPr wrap="none" rtlCol="0">
            <a:spAutoFit/>
          </a:bodyPr>
          <a:lstStyle/>
          <a:p>
            <a:r>
              <a:rPr lang="en-GB" sz="1600" i="1" dirty="0"/>
              <a:t>Fr Bradley, Holy Trinity, Winchester)</a:t>
            </a:r>
            <a:endParaRPr lang="en-US" sz="1600" i="1" dirty="0"/>
          </a:p>
        </p:txBody>
      </p:sp>
    </p:spTree>
    <p:extLst>
      <p:ext uri="{BB962C8B-B14F-4D97-AF65-F5344CB8AC3E}">
        <p14:creationId xmlns:p14="http://schemas.microsoft.com/office/powerpoint/2010/main" val="1453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75321" y="922848"/>
            <a:ext cx="5617429" cy="4801314"/>
          </a:xfrm>
          <a:prstGeom prst="rect">
            <a:avLst/>
          </a:prstGeom>
          <a:noFill/>
        </p:spPr>
        <p:txBody>
          <a:bodyPr wrap="square" rtlCol="0">
            <a:spAutoFit/>
          </a:bodyPr>
          <a:lstStyle/>
          <a:p>
            <a:r>
              <a:rPr lang="en-GB" sz="3200" i="1" dirty="0">
                <a:latin typeface="Candara" panose="020E0502030303020204" pitchFamily="34" charset="0"/>
              </a:rPr>
              <a:t>(Optional: The Prayer of Fatima)</a:t>
            </a:r>
          </a:p>
          <a:p>
            <a:endParaRPr lang="en-GB" sz="3200" dirty="0">
              <a:latin typeface="Candara" panose="020E0502030303020204" pitchFamily="34" charset="0"/>
            </a:endParaRPr>
          </a:p>
          <a:p>
            <a:pPr algn="ctr"/>
            <a:r>
              <a:rPr lang="en-GB" sz="3200" i="1" dirty="0">
                <a:solidFill>
                  <a:srgbClr val="0070C0"/>
                </a:solidFill>
                <a:latin typeface="Candara" panose="020E0502030303020204" pitchFamily="34" charset="0"/>
              </a:rPr>
              <a:t>Let us pray:</a:t>
            </a:r>
          </a:p>
          <a:p>
            <a:endParaRPr lang="en-GB" sz="3200" dirty="0">
              <a:latin typeface="Candara" panose="020E0502030303020204" pitchFamily="34" charset="0"/>
            </a:endParaRPr>
          </a:p>
          <a:p>
            <a:r>
              <a:rPr lang="en-GB" sz="3200" i="1" dirty="0">
                <a:latin typeface="Candara" panose="020E0502030303020204" pitchFamily="34" charset="0"/>
              </a:rPr>
              <a:t>O my Jesus, forgive us our sins and save us from the fires of hell. Lead all souls to heaven, especially those who are in most need of your mercy.</a:t>
            </a:r>
          </a:p>
          <a:p>
            <a:endParaRPr lang="en-GB" dirty="0"/>
          </a:p>
        </p:txBody>
      </p:sp>
      <p:cxnSp>
        <p:nvCxnSpPr>
          <p:cNvPr id="8" name="Straight Connector 7">
            <a:extLst>
              <a:ext uri="{FF2B5EF4-FFF2-40B4-BE49-F238E27FC236}">
                <a16:creationId xmlns:a16="http://schemas.microsoft.com/office/drawing/2014/main" id="{E836C756-80C9-44B9-A7BC-B500FBD2D446}"/>
              </a:ext>
            </a:extLst>
          </p:cNvPr>
          <p:cNvCxnSpPr/>
          <p:nvPr/>
        </p:nvCxnSpPr>
        <p:spPr>
          <a:xfrm>
            <a:off x="586717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159915" y="5935151"/>
            <a:ext cx="4014240" cy="338554"/>
          </a:xfrm>
          <a:prstGeom prst="rect">
            <a:avLst/>
          </a:prstGeom>
        </p:spPr>
        <p:txBody>
          <a:bodyPr wrap="none">
            <a:spAutoFit/>
          </a:bodyPr>
          <a:lstStyle/>
          <a:p>
            <a:r>
              <a:rPr lang="en-US" sz="1600" i="1" dirty="0">
                <a:solidFill>
                  <a:srgbClr val="202122"/>
                </a:solidFill>
              </a:rPr>
              <a:t>(Image: </a:t>
            </a:r>
            <a:r>
              <a:rPr lang="en-US" sz="1600" i="1" dirty="0"/>
              <a:t>Johann George Melchior </a:t>
            </a:r>
            <a:r>
              <a:rPr lang="en-US" sz="1600" i="1" dirty="0" err="1"/>
              <a:t>Schmidtner</a:t>
            </a:r>
            <a:r>
              <a:rPr lang="en-US" sz="1600" i="1" dirty="0">
                <a:solidFill>
                  <a:srgbClr val="202122"/>
                </a:solidFill>
              </a:rPr>
              <a:t> )</a:t>
            </a:r>
            <a:endParaRPr lang="en-US" sz="1600" i="1" dirty="0"/>
          </a:p>
        </p:txBody>
      </p:sp>
      <p:pic>
        <p:nvPicPr>
          <p:cNvPr id="9220" name="Picture 4" descr="en:Mary Untier of Kn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774" y="922848"/>
            <a:ext cx="2917825" cy="501230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8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dirty="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spTree>
    <p:extLst>
      <p:ext uri="{BB962C8B-B14F-4D97-AF65-F5344CB8AC3E}">
        <p14:creationId xmlns:p14="http://schemas.microsoft.com/office/powerpoint/2010/main" val="17383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dirty="0">
              <a:solidFill>
                <a:schemeClr val="bg1"/>
              </a:solidFill>
              <a:latin typeface="Candara" panose="020E0502030303020204" pitchFamily="34" charset="0"/>
            </a:endParaRPr>
          </a:p>
          <a:p>
            <a:r>
              <a:rPr lang="en-GB" sz="2800" i="1" dirty="0">
                <a:solidFill>
                  <a:schemeClr val="bg1"/>
                </a:solidFill>
                <a:latin typeface="Candara" panose="020E0502030303020204" pitchFamily="34" charset="0"/>
              </a:rPr>
              <a:t>Our Father</a:t>
            </a:r>
          </a:p>
          <a:p>
            <a:r>
              <a:rPr lang="en-GB" sz="2800" i="1" dirty="0">
                <a:solidFill>
                  <a:schemeClr val="bg1"/>
                </a:solidFill>
                <a:latin typeface="Candara" panose="020E0502030303020204" pitchFamily="34" charset="0"/>
              </a:rPr>
              <a:t>Who art in heaven</a:t>
            </a:r>
          </a:p>
          <a:p>
            <a:r>
              <a:rPr lang="en-GB" sz="2800" i="1" dirty="0">
                <a:solidFill>
                  <a:schemeClr val="bg1"/>
                </a:solidFill>
                <a:latin typeface="Candara" panose="020E0502030303020204" pitchFamily="34" charset="0"/>
              </a:rPr>
              <a:t>Hallowed be thy name</a:t>
            </a:r>
          </a:p>
          <a:p>
            <a:r>
              <a:rPr lang="en-GB" sz="2800" i="1" dirty="0">
                <a:solidFill>
                  <a:schemeClr val="bg1"/>
                </a:solidFill>
                <a:latin typeface="Candara" panose="020E0502030303020204" pitchFamily="34" charset="0"/>
              </a:rPr>
              <a:t>Thy kingdom come</a:t>
            </a:r>
          </a:p>
          <a:p>
            <a:r>
              <a:rPr lang="en-GB" sz="2800" i="1" dirty="0">
                <a:solidFill>
                  <a:schemeClr val="bg1"/>
                </a:solidFill>
                <a:latin typeface="Candara" panose="020E0502030303020204" pitchFamily="34" charset="0"/>
              </a:rPr>
              <a:t>Thy will be done </a:t>
            </a:r>
          </a:p>
          <a:p>
            <a:r>
              <a:rPr lang="en-GB" sz="2800" i="1" dirty="0">
                <a:solidFill>
                  <a:schemeClr val="bg1"/>
                </a:solidFill>
                <a:latin typeface="Candara" panose="020E0502030303020204" pitchFamily="34" charset="0"/>
              </a:rPr>
              <a:t>On earth as it is in heaven</a:t>
            </a:r>
          </a:p>
          <a:p>
            <a:r>
              <a:rPr lang="en-GB" sz="2800" i="1" dirty="0">
                <a:solidFill>
                  <a:schemeClr val="bg1"/>
                </a:solidFill>
                <a:latin typeface="Candara" panose="020E0502030303020204" pitchFamily="34" charset="0"/>
              </a:rPr>
              <a:t>Give us this day our daily bread</a:t>
            </a:r>
          </a:p>
          <a:p>
            <a:r>
              <a:rPr lang="en-GB" sz="2800" i="1" dirty="0">
                <a:solidFill>
                  <a:schemeClr val="bg1"/>
                </a:solidFill>
                <a:latin typeface="Candara" panose="020E0502030303020204" pitchFamily="34" charset="0"/>
              </a:rPr>
              <a:t>And forgive us our trespasses</a:t>
            </a:r>
          </a:p>
          <a:p>
            <a:r>
              <a:rPr lang="en-GB" sz="2800" i="1" dirty="0">
                <a:solidFill>
                  <a:schemeClr val="bg1"/>
                </a:solidFill>
                <a:latin typeface="Candara" panose="020E0502030303020204" pitchFamily="34" charset="0"/>
              </a:rPr>
              <a:t>As we forgive those </a:t>
            </a:r>
          </a:p>
          <a:p>
            <a:r>
              <a:rPr lang="en-GB" sz="2800" i="1" dirty="0">
                <a:solidFill>
                  <a:schemeClr val="bg1"/>
                </a:solidFill>
                <a:latin typeface="Candara" panose="020E0502030303020204" pitchFamily="34" charset="0"/>
              </a:rPr>
              <a:t>who trespass against us</a:t>
            </a:r>
          </a:p>
          <a:p>
            <a:r>
              <a:rPr lang="en-GB" sz="2800" i="1" dirty="0">
                <a:solidFill>
                  <a:schemeClr val="bg1"/>
                </a:solidFill>
                <a:latin typeface="Candara" panose="020E0502030303020204" pitchFamily="34" charset="0"/>
              </a:rPr>
              <a:t>And lead us not into temptation</a:t>
            </a:r>
          </a:p>
          <a:p>
            <a:r>
              <a:rPr lang="en-GB" sz="2800" i="1" dirty="0">
                <a:solidFill>
                  <a:schemeClr val="bg1"/>
                </a:solidFill>
                <a:latin typeface="Candara" panose="020E0502030303020204" pitchFamily="34" charset="0"/>
              </a:rPr>
              <a:t>But deliver us from evil. </a:t>
            </a:r>
          </a:p>
          <a:p>
            <a:r>
              <a:rPr lang="en-GB" sz="28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94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1077218"/>
          </a:xfrm>
          <a:prstGeom prst="rect">
            <a:avLst/>
          </a:prstGeom>
          <a:noFill/>
        </p:spPr>
        <p:txBody>
          <a:bodyPr wrap="square" rtlCol="0">
            <a:spAutoFit/>
          </a:bodyPr>
          <a:lstStyle/>
          <a:p>
            <a:r>
              <a:rPr lang="en-GB" sz="3200" dirty="0">
                <a:solidFill>
                  <a:srgbClr val="FF0000"/>
                </a:solidFill>
              </a:rPr>
              <a:t>1. “Repent, for the kingdom of God is at hand.”</a:t>
            </a: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597345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FDB3579-F56D-476B-94E9-A4A2E54423C7}"/>
              </a:ext>
            </a:extLst>
          </p:cNvPr>
          <p:cNvSpPr/>
          <p:nvPr/>
        </p:nvSpPr>
        <p:spPr>
          <a:xfrm>
            <a:off x="339864" y="2176901"/>
            <a:ext cx="5529761" cy="3108543"/>
          </a:xfrm>
          <a:prstGeom prst="rect">
            <a:avLst/>
          </a:prstGeom>
        </p:spPr>
        <p:txBody>
          <a:bodyPr wrap="square">
            <a:spAutoFit/>
          </a:bodyPr>
          <a:lstStyle/>
          <a:p>
            <a:r>
              <a:rPr lang="en-GB" sz="2800" dirty="0">
                <a:solidFill>
                  <a:srgbClr val="0070C0"/>
                </a:solidFill>
              </a:rPr>
              <a:t>Whether we are home or abroad, surrounded by many people suffering from this illness or only a few, Jesus Christ, be with us as we endure and mourn, persist and prepare, and look towards the future. </a:t>
            </a:r>
          </a:p>
        </p:txBody>
      </p:sp>
      <p:pic>
        <p:nvPicPr>
          <p:cNvPr id="6" name="Picture 5"/>
          <p:cNvPicPr>
            <a:picLocks noChangeAspect="1"/>
          </p:cNvPicPr>
          <p:nvPr/>
        </p:nvPicPr>
        <p:blipFill>
          <a:blip r:embed="rId4"/>
          <a:stretch>
            <a:fillRect/>
          </a:stretch>
        </p:blipFill>
        <p:spPr>
          <a:xfrm>
            <a:off x="6449890" y="1409010"/>
            <a:ext cx="5361110" cy="4039980"/>
          </a:xfrm>
          <a:prstGeom prst="rect">
            <a:avLst/>
          </a:prstGeom>
          <a:ln w="25400">
            <a:solidFill>
              <a:schemeClr val="tx1"/>
            </a:solidFill>
          </a:ln>
        </p:spPr>
      </p:pic>
      <p:sp>
        <p:nvSpPr>
          <p:cNvPr id="4" name="TextBox 3"/>
          <p:cNvSpPr txBox="1"/>
          <p:nvPr/>
        </p:nvSpPr>
        <p:spPr>
          <a:xfrm>
            <a:off x="8164219" y="5448990"/>
            <a:ext cx="1932452" cy="338554"/>
          </a:xfrm>
          <a:prstGeom prst="rect">
            <a:avLst/>
          </a:prstGeom>
          <a:noFill/>
        </p:spPr>
        <p:txBody>
          <a:bodyPr wrap="none" rtlCol="0">
            <a:spAutoFit/>
          </a:bodyPr>
          <a:lstStyle/>
          <a:p>
            <a:r>
              <a:rPr lang="en-GB" sz="1600" i="1" dirty="0"/>
              <a:t>(Image: Rudolf </a:t>
            </a:r>
            <a:r>
              <a:rPr lang="en-GB" sz="1600" i="1" dirty="0" err="1"/>
              <a:t>Yelin</a:t>
            </a:r>
            <a:r>
              <a:rPr lang="en-GB" sz="1600" i="1" dirty="0"/>
              <a:t>)</a:t>
            </a:r>
            <a:endParaRPr lang="en-US" sz="1600" i="1" dirty="0"/>
          </a:p>
        </p:txBody>
      </p:sp>
    </p:spTree>
    <p:extLst>
      <p:ext uri="{BB962C8B-B14F-4D97-AF65-F5344CB8AC3E}">
        <p14:creationId xmlns:p14="http://schemas.microsoft.com/office/powerpoint/2010/main" val="5718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7147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1077218"/>
          </a:xfrm>
          <a:prstGeom prst="rect">
            <a:avLst/>
          </a:prstGeom>
          <a:noFill/>
        </p:spPr>
        <p:txBody>
          <a:bodyPr wrap="square" rtlCol="0">
            <a:spAutoFit/>
          </a:bodyPr>
          <a:lstStyle/>
          <a:p>
            <a:r>
              <a:rPr lang="en-GB" sz="3200" dirty="0">
                <a:solidFill>
                  <a:srgbClr val="FF0000"/>
                </a:solidFill>
              </a:rPr>
              <a:t>2. “My kingdom is not of this world.”</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58293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Carlo Innocenzo Carlone - The Glorification of St. Felix and St. Adauctus - Google Art Proje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837" y="1548030"/>
            <a:ext cx="5544114" cy="388088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8375" y="5428911"/>
            <a:ext cx="2945037" cy="615553"/>
          </a:xfrm>
          <a:prstGeom prst="rect">
            <a:avLst/>
          </a:prstGeom>
          <a:noFill/>
        </p:spPr>
        <p:txBody>
          <a:bodyPr wrap="none" rtlCol="0">
            <a:spAutoFit/>
          </a:bodyPr>
          <a:lstStyle/>
          <a:p>
            <a:r>
              <a:rPr lang="en-US" sz="1600" i="1" dirty="0"/>
              <a:t>(Image: Carlo </a:t>
            </a:r>
            <a:r>
              <a:rPr lang="en-US" sz="1600" i="1" dirty="0" err="1"/>
              <a:t>Innocenzo</a:t>
            </a:r>
            <a:r>
              <a:rPr lang="en-US" sz="1600" i="1" dirty="0"/>
              <a:t> </a:t>
            </a:r>
            <a:r>
              <a:rPr lang="en-US" sz="1600" i="1" dirty="0" err="1"/>
              <a:t>Carlone</a:t>
            </a:r>
            <a:r>
              <a:rPr lang="en-US" sz="1600" i="1" dirty="0"/>
              <a:t>)</a:t>
            </a:r>
          </a:p>
          <a:p>
            <a:endParaRPr lang="en-US" dirty="0"/>
          </a:p>
        </p:txBody>
      </p:sp>
      <p:sp>
        <p:nvSpPr>
          <p:cNvPr id="5" name="TextBox 4"/>
          <p:cNvSpPr txBox="1"/>
          <p:nvPr/>
        </p:nvSpPr>
        <p:spPr>
          <a:xfrm>
            <a:off x="508000" y="2260600"/>
            <a:ext cx="5321300" cy="1815882"/>
          </a:xfrm>
          <a:prstGeom prst="rect">
            <a:avLst/>
          </a:prstGeom>
          <a:noFill/>
        </p:spPr>
        <p:txBody>
          <a:bodyPr wrap="square" rtlCol="0">
            <a:spAutoFit/>
          </a:bodyPr>
          <a:lstStyle/>
          <a:p>
            <a:r>
              <a:rPr lang="en-GB" sz="2800" dirty="0">
                <a:solidFill>
                  <a:srgbClr val="0070C0"/>
                </a:solidFill>
              </a:rPr>
              <a:t>Be with those who have died from the virus. May they be at rest with you in your eternal peace</a:t>
            </a:r>
            <a:r>
              <a:rPr lang="en-GB" dirty="0">
                <a:solidFill>
                  <a:srgbClr val="0070C0"/>
                </a:solidFill>
              </a:rPr>
              <a:t>.</a:t>
            </a:r>
          </a:p>
        </p:txBody>
      </p:sp>
    </p:spTree>
    <p:extLst>
      <p:ext uri="{BB962C8B-B14F-4D97-AF65-F5344CB8AC3E}">
        <p14:creationId xmlns:p14="http://schemas.microsoft.com/office/powerpoint/2010/main" val="15042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6579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2831544"/>
          </a:xfrm>
          <a:prstGeom prst="rect">
            <a:avLst/>
          </a:prstGeom>
          <a:noFill/>
        </p:spPr>
        <p:txBody>
          <a:bodyPr wrap="square" rtlCol="0">
            <a:spAutoFit/>
          </a:bodyPr>
          <a:lstStyle/>
          <a:p>
            <a:r>
              <a:rPr lang="en-GB" sz="3200" dirty="0">
                <a:solidFill>
                  <a:srgbClr val="FF0000"/>
                </a:solidFill>
                <a:latin typeface="Candara" panose="020E0502030303020204" pitchFamily="34" charset="0"/>
              </a:rPr>
              <a:t>3.  </a:t>
            </a:r>
            <a:r>
              <a:rPr lang="en-GB" sz="3200" dirty="0">
                <a:solidFill>
                  <a:srgbClr val="FF0000"/>
                </a:solidFill>
              </a:rPr>
              <a:t>“Unless a man be born again of water and the Spirit, he cannot enter the kingdom of heaven.”</a:t>
            </a:r>
          </a:p>
          <a:p>
            <a:endParaRPr lang="en-GB" sz="3200" dirty="0">
              <a:solidFill>
                <a:srgbClr val="FF0000"/>
              </a:solidFill>
            </a:endParaRPr>
          </a:p>
          <a:p>
            <a:endParaRPr lang="en-GB" dirty="0"/>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59971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4BA55D1-C499-482B-9FD8-5C2C17355DF3}"/>
              </a:ext>
            </a:extLst>
          </p:cNvPr>
          <p:cNvSpPr/>
          <p:nvPr/>
        </p:nvSpPr>
        <p:spPr>
          <a:xfrm>
            <a:off x="358588" y="2946045"/>
            <a:ext cx="4696012" cy="1815882"/>
          </a:xfrm>
          <a:prstGeom prst="rect">
            <a:avLst/>
          </a:prstGeom>
        </p:spPr>
        <p:txBody>
          <a:bodyPr wrap="square">
            <a:spAutoFit/>
          </a:bodyPr>
          <a:lstStyle/>
          <a:p>
            <a:r>
              <a:rPr lang="en-GB" sz="2800" dirty="0">
                <a:solidFill>
                  <a:srgbClr val="0070C0"/>
                </a:solidFill>
                <a:latin typeface="Candara" panose="020E0502030303020204" pitchFamily="34" charset="0"/>
              </a:rPr>
              <a:t>Heal those who are sick with the virus. May they regain their strength and health through quality medical care.</a:t>
            </a:r>
          </a:p>
        </p:txBody>
      </p:sp>
      <p:pic>
        <p:nvPicPr>
          <p:cNvPr id="5" name="Picture 2" descr="File:Joachim Patinir - The Baptism of Christ - Google Art Project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41" y="1387763"/>
            <a:ext cx="5266391" cy="40824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68312" y="5470237"/>
            <a:ext cx="2481770" cy="615553"/>
          </a:xfrm>
          <a:prstGeom prst="rect">
            <a:avLst/>
          </a:prstGeom>
          <a:noFill/>
        </p:spPr>
        <p:txBody>
          <a:bodyPr wrap="none" rtlCol="0">
            <a:spAutoFit/>
          </a:bodyPr>
          <a:lstStyle/>
          <a:p>
            <a:r>
              <a:rPr lang="en-GB" sz="1600" i="1" dirty="0"/>
              <a:t>(Image: </a:t>
            </a:r>
            <a:r>
              <a:rPr lang="en-GB" sz="1600" i="1" dirty="0">
                <a:solidFill>
                  <a:srgbClr val="202122"/>
                </a:solidFill>
              </a:rPr>
              <a:t>Joachim </a:t>
            </a:r>
            <a:r>
              <a:rPr lang="en-GB" sz="1600" i="1" dirty="0" err="1">
                <a:solidFill>
                  <a:srgbClr val="202122"/>
                </a:solidFill>
              </a:rPr>
              <a:t>Patenier</a:t>
            </a:r>
            <a:r>
              <a:rPr lang="en-GB" sz="1600" i="1" dirty="0">
                <a:solidFill>
                  <a:srgbClr val="202122"/>
                </a:solidFill>
              </a:rPr>
              <a:t>) </a:t>
            </a:r>
            <a:endParaRPr lang="en-US" sz="1600" i="1" dirty="0"/>
          </a:p>
          <a:p>
            <a:endParaRPr lang="en-US" dirty="0"/>
          </a:p>
        </p:txBody>
      </p:sp>
    </p:spTree>
    <p:extLst>
      <p:ext uri="{BB962C8B-B14F-4D97-AF65-F5344CB8AC3E}">
        <p14:creationId xmlns:p14="http://schemas.microsoft.com/office/powerpoint/2010/main" val="36616557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CA466-BE02-45A5-B7F1-9536EA40384B}">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c8f9b87a-6b54-4568-9ed5-8475f8e7335a"/>
    <ds:schemaRef ds:uri="http://schemas.microsoft.com/office/infopath/2007/PartnerControls"/>
    <ds:schemaRef ds:uri="http://schemas.openxmlformats.org/package/2006/metadata/core-properties"/>
    <ds:schemaRef ds:uri="4b059342-3a0e-4d21-af66-c3938e0b4bcc"/>
    <ds:schemaRef ds:uri="http://www.w3.org/XML/1998/namespace"/>
  </ds:schemaRefs>
</ds:datastoreItem>
</file>

<file path=customXml/itemProps2.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3.xml><?xml version="1.0" encoding="utf-8"?>
<ds:datastoreItem xmlns:ds="http://schemas.openxmlformats.org/officeDocument/2006/customXml" ds:itemID="{DD1E2196-4371-4FEB-9A3A-D8A77945D731}"/>
</file>

<file path=docProps/app.xml><?xml version="1.0" encoding="utf-8"?>
<Properties xmlns="http://schemas.openxmlformats.org/officeDocument/2006/extended-properties" xmlns:vt="http://schemas.openxmlformats.org/officeDocument/2006/docPropsVTypes">
  <Template>TM03457475[[fn=Frame]]</Template>
  <TotalTime>2795</TotalTime>
  <Words>789</Words>
  <Application>Microsoft Office PowerPoint</Application>
  <PresentationFormat>Widescreen</PresentationFormat>
  <Paragraphs>200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Patrick Murphy</cp:lastModifiedBy>
  <cp:revision>94</cp:revision>
  <dcterms:created xsi:type="dcterms:W3CDTF">2020-04-02T15:09:21Z</dcterms:created>
  <dcterms:modified xsi:type="dcterms:W3CDTF">2020-05-19T14:35:55Z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