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19"/>
  </p:notesMasterIdLst>
  <p:sldIdLst>
    <p:sldId id="263" r:id="rId6"/>
    <p:sldId id="312" r:id="rId7"/>
    <p:sldId id="319" r:id="rId8"/>
    <p:sldId id="274" r:id="rId9"/>
    <p:sldId id="315" r:id="rId10"/>
    <p:sldId id="322" r:id="rId11"/>
    <p:sldId id="276" r:id="rId12"/>
    <p:sldId id="318" r:id="rId13"/>
    <p:sldId id="278" r:id="rId14"/>
    <p:sldId id="313" r:id="rId15"/>
    <p:sldId id="321" r:id="rId16"/>
    <p:sldId id="320" r:id="rId17"/>
    <p:sldId id="311"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9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7B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0E6BE4-2E47-4EE8-861B-422CFD2A6DEB}" v="6" dt="2022-12-09T10:18:48.6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0118" autoAdjust="0"/>
  </p:normalViewPr>
  <p:slideViewPr>
    <p:cSldViewPr snapToGrid="0" snapToObjects="1" showGuides="1">
      <p:cViewPr varScale="1">
        <p:scale>
          <a:sx n="87" d="100"/>
          <a:sy n="87" d="100"/>
        </p:scale>
        <p:origin x="282" y="66"/>
      </p:cViewPr>
      <p:guideLst>
        <p:guide orient="horz" pos="1620"/>
        <p:guide pos="963"/>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 Kent" userId="7b75f1f2-8379-441d-abb5-467dc495bf59" providerId="ADAL" clId="{7E0E6BE4-2E47-4EE8-861B-422CFD2A6DEB}"/>
    <pc:docChg chg="custSel addSld delSld modSld">
      <pc:chgData name="Jon Kent" userId="7b75f1f2-8379-441d-abb5-467dc495bf59" providerId="ADAL" clId="{7E0E6BE4-2E47-4EE8-861B-422CFD2A6DEB}" dt="2022-12-09T10:32:09.501" v="390" actId="20577"/>
      <pc:docMkLst>
        <pc:docMk/>
      </pc:docMkLst>
      <pc:sldChg chg="addSp delSp modSp mod">
        <pc:chgData name="Jon Kent" userId="7b75f1f2-8379-441d-abb5-467dc495bf59" providerId="ADAL" clId="{7E0E6BE4-2E47-4EE8-861B-422CFD2A6DEB}" dt="2022-12-09T10:20:43.222" v="50" actId="20577"/>
        <pc:sldMkLst>
          <pc:docMk/>
          <pc:sldMk cId="1076515183" sldId="263"/>
        </pc:sldMkLst>
        <pc:spChg chg="mod">
          <ac:chgData name="Jon Kent" userId="7b75f1f2-8379-441d-abb5-467dc495bf59" providerId="ADAL" clId="{7E0E6BE4-2E47-4EE8-861B-422CFD2A6DEB}" dt="2022-12-09T10:20:43.222" v="50" actId="20577"/>
          <ac:spMkLst>
            <pc:docMk/>
            <pc:sldMk cId="1076515183" sldId="263"/>
            <ac:spMk id="6" creationId="{B8202101-D455-4A96-AB09-18333EE560D2}"/>
          </ac:spMkLst>
        </pc:spChg>
        <pc:picChg chg="add del mod">
          <ac:chgData name="Jon Kent" userId="7b75f1f2-8379-441d-abb5-467dc495bf59" providerId="ADAL" clId="{7E0E6BE4-2E47-4EE8-861B-422CFD2A6DEB}" dt="2022-12-09T10:16:54.361" v="14" actId="478"/>
          <ac:picMkLst>
            <pc:docMk/>
            <pc:sldMk cId="1076515183" sldId="263"/>
            <ac:picMk id="2" creationId="{E7DB95E8-A4B2-7BEF-7738-252D7E7F14EA}"/>
          </ac:picMkLst>
        </pc:picChg>
        <pc:picChg chg="add mod">
          <ac:chgData name="Jon Kent" userId="7b75f1f2-8379-441d-abb5-467dc495bf59" providerId="ADAL" clId="{7E0E6BE4-2E47-4EE8-861B-422CFD2A6DEB}" dt="2022-12-09T10:18:42.761" v="15"/>
          <ac:picMkLst>
            <pc:docMk/>
            <pc:sldMk cId="1076515183" sldId="263"/>
            <ac:picMk id="3" creationId="{DFC57E67-0761-8AA4-B1F8-A0B3D984DC62}"/>
          </ac:picMkLst>
        </pc:picChg>
      </pc:sldChg>
      <pc:sldChg chg="addSp delSp modSp mod">
        <pc:chgData name="Jon Kent" userId="7b75f1f2-8379-441d-abb5-467dc495bf59" providerId="ADAL" clId="{7E0E6BE4-2E47-4EE8-861B-422CFD2A6DEB}" dt="2022-12-09T10:29:23.569" v="376" actId="1076"/>
        <pc:sldMkLst>
          <pc:docMk/>
          <pc:sldMk cId="671756831" sldId="274"/>
        </pc:sldMkLst>
        <pc:spChg chg="mod">
          <ac:chgData name="Jon Kent" userId="7b75f1f2-8379-441d-abb5-467dc495bf59" providerId="ADAL" clId="{7E0E6BE4-2E47-4EE8-861B-422CFD2A6DEB}" dt="2022-12-09T10:29:14.929" v="375" actId="14100"/>
          <ac:spMkLst>
            <pc:docMk/>
            <pc:sldMk cId="671756831" sldId="274"/>
            <ac:spMk id="10" creationId="{FB4DFFD4-FE2C-405E-AB7C-6DA95303B1BF}"/>
          </ac:spMkLst>
        </pc:spChg>
        <pc:picChg chg="add del mod">
          <ac:chgData name="Jon Kent" userId="7b75f1f2-8379-441d-abb5-467dc495bf59" providerId="ADAL" clId="{7E0E6BE4-2E47-4EE8-861B-422CFD2A6DEB}" dt="2022-12-09T10:19:14.967" v="21" actId="478"/>
          <ac:picMkLst>
            <pc:docMk/>
            <pc:sldMk cId="671756831" sldId="274"/>
            <ac:picMk id="3" creationId="{68C300F0-447D-CF44-D3F8-A3B35B2AB298}"/>
          </ac:picMkLst>
        </pc:picChg>
        <pc:picChg chg="add mod">
          <ac:chgData name="Jon Kent" userId="7b75f1f2-8379-441d-abb5-467dc495bf59" providerId="ADAL" clId="{7E0E6BE4-2E47-4EE8-861B-422CFD2A6DEB}" dt="2022-12-09T10:29:23.569" v="376" actId="1076"/>
          <ac:picMkLst>
            <pc:docMk/>
            <pc:sldMk cId="671756831" sldId="274"/>
            <ac:picMk id="4" creationId="{C4CE3A38-1F64-B08B-56D2-09982EC8DADB}"/>
          </ac:picMkLst>
        </pc:picChg>
        <pc:picChg chg="mod">
          <ac:chgData name="Jon Kent" userId="7b75f1f2-8379-441d-abb5-467dc495bf59" providerId="ADAL" clId="{7E0E6BE4-2E47-4EE8-861B-422CFD2A6DEB}" dt="2022-12-09T10:22:33.797" v="72" actId="1076"/>
          <ac:picMkLst>
            <pc:docMk/>
            <pc:sldMk cId="671756831" sldId="274"/>
            <ac:picMk id="5" creationId="{D5CE8FF1-7A84-4E2D-9AD9-0A2B6FAD0F05}"/>
          </ac:picMkLst>
        </pc:picChg>
        <pc:picChg chg="del mod">
          <ac:chgData name="Jon Kent" userId="7b75f1f2-8379-441d-abb5-467dc495bf59" providerId="ADAL" clId="{7E0E6BE4-2E47-4EE8-861B-422CFD2A6DEB}" dt="2022-12-09T10:22:11.339" v="64" actId="478"/>
          <ac:picMkLst>
            <pc:docMk/>
            <pc:sldMk cId="671756831" sldId="274"/>
            <ac:picMk id="11" creationId="{4B24FF58-6C76-4C8E-8898-16A4541C963A}"/>
          </ac:picMkLst>
        </pc:picChg>
        <pc:picChg chg="mod">
          <ac:chgData name="Jon Kent" userId="7b75f1f2-8379-441d-abb5-467dc495bf59" providerId="ADAL" clId="{7E0E6BE4-2E47-4EE8-861B-422CFD2A6DEB}" dt="2022-12-09T10:22:24.893" v="68" actId="1076"/>
          <ac:picMkLst>
            <pc:docMk/>
            <pc:sldMk cId="671756831" sldId="274"/>
            <ac:picMk id="12" creationId="{0A125C9B-5408-17E9-7719-30A320BC8893}"/>
          </ac:picMkLst>
        </pc:picChg>
        <pc:cxnChg chg="add mod">
          <ac:chgData name="Jon Kent" userId="7b75f1f2-8379-441d-abb5-467dc495bf59" providerId="ADAL" clId="{7E0E6BE4-2E47-4EE8-861B-422CFD2A6DEB}" dt="2022-12-09T10:24:25.934" v="142" actId="14100"/>
          <ac:cxnSpMkLst>
            <pc:docMk/>
            <pc:sldMk cId="671756831" sldId="274"/>
            <ac:cxnSpMk id="8" creationId="{837A1B71-4788-94F9-1266-EF843962F4F2}"/>
          </ac:cxnSpMkLst>
        </pc:cxnChg>
        <pc:cxnChg chg="add mod">
          <ac:chgData name="Jon Kent" userId="7b75f1f2-8379-441d-abb5-467dc495bf59" providerId="ADAL" clId="{7E0E6BE4-2E47-4EE8-861B-422CFD2A6DEB}" dt="2022-12-09T10:24:19.330" v="140" actId="14100"/>
          <ac:cxnSpMkLst>
            <pc:docMk/>
            <pc:sldMk cId="671756831" sldId="274"/>
            <ac:cxnSpMk id="13" creationId="{108EA72F-36F4-F953-65D9-FDCB6FFE4CA9}"/>
          </ac:cxnSpMkLst>
        </pc:cxnChg>
      </pc:sldChg>
      <pc:sldChg chg="addSp delSp modSp mod">
        <pc:chgData name="Jon Kent" userId="7b75f1f2-8379-441d-abb5-467dc495bf59" providerId="ADAL" clId="{7E0E6BE4-2E47-4EE8-861B-422CFD2A6DEB}" dt="2022-12-09T10:31:50.754" v="387" actId="20577"/>
        <pc:sldMkLst>
          <pc:docMk/>
          <pc:sldMk cId="2134988919" sldId="276"/>
        </pc:sldMkLst>
        <pc:spChg chg="mod">
          <ac:chgData name="Jon Kent" userId="7b75f1f2-8379-441d-abb5-467dc495bf59" providerId="ADAL" clId="{7E0E6BE4-2E47-4EE8-861B-422CFD2A6DEB}" dt="2022-12-09T10:31:50.754" v="387" actId="20577"/>
          <ac:spMkLst>
            <pc:docMk/>
            <pc:sldMk cId="2134988919" sldId="276"/>
            <ac:spMk id="10" creationId="{FB4DFFD4-FE2C-405E-AB7C-6DA95303B1BF}"/>
          </ac:spMkLst>
        </pc:spChg>
        <pc:picChg chg="add mod">
          <ac:chgData name="Jon Kent" userId="7b75f1f2-8379-441d-abb5-467dc495bf59" providerId="ADAL" clId="{7E0E6BE4-2E47-4EE8-861B-422CFD2A6DEB}" dt="2022-12-09T10:19:35.128" v="28"/>
          <ac:picMkLst>
            <pc:docMk/>
            <pc:sldMk cId="2134988919" sldId="276"/>
            <ac:picMk id="2" creationId="{321C0B7F-E85C-9C71-8D92-5B616A053403}"/>
          </ac:picMkLst>
        </pc:picChg>
        <pc:picChg chg="del">
          <ac:chgData name="Jon Kent" userId="7b75f1f2-8379-441d-abb5-467dc495bf59" providerId="ADAL" clId="{7E0E6BE4-2E47-4EE8-861B-422CFD2A6DEB}" dt="2022-12-09T10:04:56.339" v="2" actId="478"/>
          <ac:picMkLst>
            <pc:docMk/>
            <pc:sldMk cId="2134988919" sldId="276"/>
            <ac:picMk id="3" creationId="{6E042A0A-771E-6F38-8C65-E91C9339CEEA}"/>
          </ac:picMkLst>
        </pc:picChg>
      </pc:sldChg>
      <pc:sldChg chg="addSp delSp modSp mod">
        <pc:chgData name="Jon Kent" userId="7b75f1f2-8379-441d-abb5-467dc495bf59" providerId="ADAL" clId="{7E0E6BE4-2E47-4EE8-861B-422CFD2A6DEB}" dt="2022-12-09T10:19:49.439" v="32"/>
        <pc:sldMkLst>
          <pc:docMk/>
          <pc:sldMk cId="3264407595" sldId="278"/>
        </pc:sldMkLst>
        <pc:picChg chg="add mod">
          <ac:chgData name="Jon Kent" userId="7b75f1f2-8379-441d-abb5-467dc495bf59" providerId="ADAL" clId="{7E0E6BE4-2E47-4EE8-861B-422CFD2A6DEB}" dt="2022-12-09T10:19:49.439" v="32"/>
          <ac:picMkLst>
            <pc:docMk/>
            <pc:sldMk cId="3264407595" sldId="278"/>
            <ac:picMk id="2" creationId="{5040AFA6-00CD-14E2-8B2B-95E180D7C152}"/>
          </ac:picMkLst>
        </pc:picChg>
        <pc:picChg chg="del">
          <ac:chgData name="Jon Kent" userId="7b75f1f2-8379-441d-abb5-467dc495bf59" providerId="ADAL" clId="{7E0E6BE4-2E47-4EE8-861B-422CFD2A6DEB}" dt="2022-12-09T10:19:48.681" v="31" actId="478"/>
          <ac:picMkLst>
            <pc:docMk/>
            <pc:sldMk cId="3264407595" sldId="278"/>
            <ac:picMk id="3" creationId="{2B49D8DF-A51B-2F13-A533-C27DB58544BB}"/>
          </ac:picMkLst>
        </pc:picChg>
      </pc:sldChg>
      <pc:sldChg chg="addSp delSp modSp mod">
        <pc:chgData name="Jon Kent" userId="7b75f1f2-8379-441d-abb5-467dc495bf59" providerId="ADAL" clId="{7E0E6BE4-2E47-4EE8-861B-422CFD2A6DEB}" dt="2022-12-09T10:20:21.575" v="42"/>
        <pc:sldMkLst>
          <pc:docMk/>
          <pc:sldMk cId="3676644705" sldId="311"/>
        </pc:sldMkLst>
        <pc:picChg chg="add mod">
          <ac:chgData name="Jon Kent" userId="7b75f1f2-8379-441d-abb5-467dc495bf59" providerId="ADAL" clId="{7E0E6BE4-2E47-4EE8-861B-422CFD2A6DEB}" dt="2022-12-09T10:20:21.575" v="42"/>
          <ac:picMkLst>
            <pc:docMk/>
            <pc:sldMk cId="3676644705" sldId="311"/>
            <ac:picMk id="3" creationId="{5B06DEEC-639E-7836-34ED-5A09B0042DAA}"/>
          </ac:picMkLst>
        </pc:picChg>
        <pc:picChg chg="del">
          <ac:chgData name="Jon Kent" userId="7b75f1f2-8379-441d-abb5-467dc495bf59" providerId="ADAL" clId="{7E0E6BE4-2E47-4EE8-861B-422CFD2A6DEB}" dt="2022-12-09T10:20:20.791" v="41" actId="478"/>
          <ac:picMkLst>
            <pc:docMk/>
            <pc:sldMk cId="3676644705" sldId="311"/>
            <ac:picMk id="5" creationId="{D12DAB47-FC77-E28E-50A9-1E714E9A7A45}"/>
          </ac:picMkLst>
        </pc:picChg>
      </pc:sldChg>
      <pc:sldChg chg="addSp delSp modSp mod">
        <pc:chgData name="Jon Kent" userId="7b75f1f2-8379-441d-abb5-467dc495bf59" providerId="ADAL" clId="{7E0E6BE4-2E47-4EE8-861B-422CFD2A6DEB}" dt="2022-12-09T10:20:36.617" v="46" actId="20577"/>
        <pc:sldMkLst>
          <pc:docMk/>
          <pc:sldMk cId="1463311331" sldId="312"/>
        </pc:sldMkLst>
        <pc:spChg chg="mod">
          <ac:chgData name="Jon Kent" userId="7b75f1f2-8379-441d-abb5-467dc495bf59" providerId="ADAL" clId="{7E0E6BE4-2E47-4EE8-861B-422CFD2A6DEB}" dt="2022-12-09T10:20:36.617" v="46" actId="20577"/>
          <ac:spMkLst>
            <pc:docMk/>
            <pc:sldMk cId="1463311331" sldId="312"/>
            <ac:spMk id="17" creationId="{85877AD1-0680-4026-B03E-369BE556F503}"/>
          </ac:spMkLst>
        </pc:spChg>
        <pc:picChg chg="add del mod">
          <ac:chgData name="Jon Kent" userId="7b75f1f2-8379-441d-abb5-467dc495bf59" providerId="ADAL" clId="{7E0E6BE4-2E47-4EE8-861B-422CFD2A6DEB}" dt="2022-12-09T10:18:47.767" v="16" actId="478"/>
          <ac:picMkLst>
            <pc:docMk/>
            <pc:sldMk cId="1463311331" sldId="312"/>
            <ac:picMk id="2" creationId="{45E431CF-001B-A22A-BDDD-C4713D7DFB3E}"/>
          </ac:picMkLst>
        </pc:picChg>
        <pc:picChg chg="add mod">
          <ac:chgData name="Jon Kent" userId="7b75f1f2-8379-441d-abb5-467dc495bf59" providerId="ADAL" clId="{7E0E6BE4-2E47-4EE8-861B-422CFD2A6DEB}" dt="2022-12-09T10:18:48.609" v="17"/>
          <ac:picMkLst>
            <pc:docMk/>
            <pc:sldMk cId="1463311331" sldId="312"/>
            <ac:picMk id="4" creationId="{FC505003-49ED-C8B2-05EF-28C6968E99F7}"/>
          </ac:picMkLst>
        </pc:picChg>
      </pc:sldChg>
      <pc:sldChg chg="addSp delSp modSp mod">
        <pc:chgData name="Jon Kent" userId="7b75f1f2-8379-441d-abb5-467dc495bf59" providerId="ADAL" clId="{7E0E6BE4-2E47-4EE8-861B-422CFD2A6DEB}" dt="2022-12-09T10:19:57.836" v="34" actId="1076"/>
        <pc:sldMkLst>
          <pc:docMk/>
          <pc:sldMk cId="2212657491" sldId="313"/>
        </pc:sldMkLst>
        <pc:picChg chg="add mod">
          <ac:chgData name="Jon Kent" userId="7b75f1f2-8379-441d-abb5-467dc495bf59" providerId="ADAL" clId="{7E0E6BE4-2E47-4EE8-861B-422CFD2A6DEB}" dt="2022-12-09T10:19:57.836" v="34" actId="1076"/>
          <ac:picMkLst>
            <pc:docMk/>
            <pc:sldMk cId="2212657491" sldId="313"/>
            <ac:picMk id="2" creationId="{855BF848-72B0-F834-F3BD-6187A558C7AD}"/>
          </ac:picMkLst>
        </pc:picChg>
        <pc:picChg chg="del">
          <ac:chgData name="Jon Kent" userId="7b75f1f2-8379-441d-abb5-467dc495bf59" providerId="ADAL" clId="{7E0E6BE4-2E47-4EE8-861B-422CFD2A6DEB}" dt="2022-12-09T10:05:02.016" v="3" actId="478"/>
          <ac:picMkLst>
            <pc:docMk/>
            <pc:sldMk cId="2212657491" sldId="313"/>
            <ac:picMk id="3" creationId="{07C752F5-824B-6458-B7EA-37A7F1C14EE7}"/>
          </ac:picMkLst>
        </pc:picChg>
      </pc:sldChg>
      <pc:sldChg chg="addSp delSp modSp mod">
        <pc:chgData name="Jon Kent" userId="7b75f1f2-8379-441d-abb5-467dc495bf59" providerId="ADAL" clId="{7E0E6BE4-2E47-4EE8-861B-422CFD2A6DEB}" dt="2022-12-09T10:29:49.094" v="382" actId="20577"/>
        <pc:sldMkLst>
          <pc:docMk/>
          <pc:sldMk cId="694458113" sldId="315"/>
        </pc:sldMkLst>
        <pc:spChg chg="mod">
          <ac:chgData name="Jon Kent" userId="7b75f1f2-8379-441d-abb5-467dc495bf59" providerId="ADAL" clId="{7E0E6BE4-2E47-4EE8-861B-422CFD2A6DEB}" dt="2022-12-09T10:29:49.094" v="382" actId="20577"/>
          <ac:spMkLst>
            <pc:docMk/>
            <pc:sldMk cId="694458113" sldId="315"/>
            <ac:spMk id="10" creationId="{FB4DFFD4-FE2C-405E-AB7C-6DA95303B1BF}"/>
          </ac:spMkLst>
        </pc:spChg>
        <pc:picChg chg="add mod">
          <ac:chgData name="Jon Kent" userId="7b75f1f2-8379-441d-abb5-467dc495bf59" providerId="ADAL" clId="{7E0E6BE4-2E47-4EE8-861B-422CFD2A6DEB}" dt="2022-12-09T10:19:25.010" v="25" actId="1076"/>
          <ac:picMkLst>
            <pc:docMk/>
            <pc:sldMk cId="694458113" sldId="315"/>
            <ac:picMk id="2" creationId="{AD4A48A4-E33A-F863-1D53-A8A5F33BE0CB}"/>
          </ac:picMkLst>
        </pc:picChg>
        <pc:picChg chg="del">
          <ac:chgData name="Jon Kent" userId="7b75f1f2-8379-441d-abb5-467dc495bf59" providerId="ADAL" clId="{7E0E6BE4-2E47-4EE8-861B-422CFD2A6DEB}" dt="2022-12-09T10:04:50.497" v="0" actId="478"/>
          <ac:picMkLst>
            <pc:docMk/>
            <pc:sldMk cId="694458113" sldId="315"/>
            <ac:picMk id="3" creationId="{ACDEB339-477F-38F5-A074-4E669B21A65A}"/>
          </ac:picMkLst>
        </pc:picChg>
      </pc:sldChg>
      <pc:sldChg chg="addSp delSp modSp del mod">
        <pc:chgData name="Jon Kent" userId="7b75f1f2-8379-441d-abb5-467dc495bf59" providerId="ADAL" clId="{7E0E6BE4-2E47-4EE8-861B-422CFD2A6DEB}" dt="2022-12-09T10:31:38.113" v="384" actId="47"/>
        <pc:sldMkLst>
          <pc:docMk/>
          <pc:sldMk cId="2862849776" sldId="317"/>
        </pc:sldMkLst>
        <pc:picChg chg="add mod">
          <ac:chgData name="Jon Kent" userId="7b75f1f2-8379-441d-abb5-467dc495bf59" providerId="ADAL" clId="{7E0E6BE4-2E47-4EE8-861B-422CFD2A6DEB}" dt="2022-12-09T10:19:31.667" v="27" actId="1076"/>
          <ac:picMkLst>
            <pc:docMk/>
            <pc:sldMk cId="2862849776" sldId="317"/>
            <ac:picMk id="2" creationId="{8CCA2D1E-2FE2-4CF5-A449-1A487654E240}"/>
          </ac:picMkLst>
        </pc:picChg>
        <pc:picChg chg="del">
          <ac:chgData name="Jon Kent" userId="7b75f1f2-8379-441d-abb5-467dc495bf59" providerId="ADAL" clId="{7E0E6BE4-2E47-4EE8-861B-422CFD2A6DEB}" dt="2022-12-09T10:04:53.215" v="1" actId="478"/>
          <ac:picMkLst>
            <pc:docMk/>
            <pc:sldMk cId="2862849776" sldId="317"/>
            <ac:picMk id="11" creationId="{6423CF77-DB90-8A0F-BFF8-14F7383F3BE2}"/>
          </ac:picMkLst>
        </pc:picChg>
      </pc:sldChg>
      <pc:sldChg chg="addSp modSp mod">
        <pc:chgData name="Jon Kent" userId="7b75f1f2-8379-441d-abb5-467dc495bf59" providerId="ADAL" clId="{7E0E6BE4-2E47-4EE8-861B-422CFD2A6DEB}" dt="2022-12-09T10:32:09.501" v="390" actId="20577"/>
        <pc:sldMkLst>
          <pc:docMk/>
          <pc:sldMk cId="3557172953" sldId="318"/>
        </pc:sldMkLst>
        <pc:spChg chg="mod">
          <ac:chgData name="Jon Kent" userId="7b75f1f2-8379-441d-abb5-467dc495bf59" providerId="ADAL" clId="{7E0E6BE4-2E47-4EE8-861B-422CFD2A6DEB}" dt="2022-12-09T10:32:09.501" v="390" actId="20577"/>
          <ac:spMkLst>
            <pc:docMk/>
            <pc:sldMk cId="3557172953" sldId="318"/>
            <ac:spMk id="10" creationId="{FB4DFFD4-FE2C-405E-AB7C-6DA95303B1BF}"/>
          </ac:spMkLst>
        </pc:spChg>
        <pc:picChg chg="add mod">
          <ac:chgData name="Jon Kent" userId="7b75f1f2-8379-441d-abb5-467dc495bf59" providerId="ADAL" clId="{7E0E6BE4-2E47-4EE8-861B-422CFD2A6DEB}" dt="2022-12-09T10:19:43.439" v="30" actId="1076"/>
          <ac:picMkLst>
            <pc:docMk/>
            <pc:sldMk cId="3557172953" sldId="318"/>
            <ac:picMk id="2" creationId="{D0E7B223-79BE-9CC2-FDE2-CDE490338BAA}"/>
          </ac:picMkLst>
        </pc:picChg>
      </pc:sldChg>
      <pc:sldChg chg="addSp delSp modSp mod">
        <pc:chgData name="Jon Kent" userId="7b75f1f2-8379-441d-abb5-467dc495bf59" providerId="ADAL" clId="{7E0E6BE4-2E47-4EE8-861B-422CFD2A6DEB}" dt="2022-12-09T10:28:46.793" v="359" actId="1076"/>
        <pc:sldMkLst>
          <pc:docMk/>
          <pc:sldMk cId="3492212744" sldId="319"/>
        </pc:sldMkLst>
        <pc:spChg chg="del mod">
          <ac:chgData name="Jon Kent" userId="7b75f1f2-8379-441d-abb5-467dc495bf59" providerId="ADAL" clId="{7E0E6BE4-2E47-4EE8-861B-422CFD2A6DEB}" dt="2022-12-09T10:28:37.369" v="357" actId="478"/>
          <ac:spMkLst>
            <pc:docMk/>
            <pc:sldMk cId="3492212744" sldId="319"/>
            <ac:spMk id="12" creationId="{1B76ACD4-2877-AE47-252E-854CDAAF265C}"/>
          </ac:spMkLst>
        </pc:spChg>
        <pc:spChg chg="mod">
          <ac:chgData name="Jon Kent" userId="7b75f1f2-8379-441d-abb5-467dc495bf59" providerId="ADAL" clId="{7E0E6BE4-2E47-4EE8-861B-422CFD2A6DEB}" dt="2022-12-09T10:27:56.382" v="191" actId="14100"/>
          <ac:spMkLst>
            <pc:docMk/>
            <pc:sldMk cId="3492212744" sldId="319"/>
            <ac:spMk id="14" creationId="{6304F9FC-0F38-6DA1-1C54-4AF445FBBB54}"/>
          </ac:spMkLst>
        </pc:spChg>
        <pc:picChg chg="add del mod">
          <ac:chgData name="Jon Kent" userId="7b75f1f2-8379-441d-abb5-467dc495bf59" providerId="ADAL" clId="{7E0E6BE4-2E47-4EE8-861B-422CFD2A6DEB}" dt="2022-12-09T10:19:07.143" v="18" actId="478"/>
          <ac:picMkLst>
            <pc:docMk/>
            <pc:sldMk cId="3492212744" sldId="319"/>
            <ac:picMk id="3" creationId="{E80A324C-0E6E-ADAE-3F3E-CD27BF115209}"/>
          </ac:picMkLst>
        </pc:picChg>
        <pc:picChg chg="add mod">
          <ac:chgData name="Jon Kent" userId="7b75f1f2-8379-441d-abb5-467dc495bf59" providerId="ADAL" clId="{7E0E6BE4-2E47-4EE8-861B-422CFD2A6DEB}" dt="2022-12-09T10:19:11.212" v="20" actId="1076"/>
          <ac:picMkLst>
            <pc:docMk/>
            <pc:sldMk cId="3492212744" sldId="319"/>
            <ac:picMk id="5" creationId="{AA123BA8-5D55-9BBB-3CE9-84CD9072CA41}"/>
          </ac:picMkLst>
        </pc:picChg>
        <pc:picChg chg="mod">
          <ac:chgData name="Jon Kent" userId="7b75f1f2-8379-441d-abb5-467dc495bf59" providerId="ADAL" clId="{7E0E6BE4-2E47-4EE8-861B-422CFD2A6DEB}" dt="2022-12-09T10:28:46.793" v="359" actId="1076"/>
          <ac:picMkLst>
            <pc:docMk/>
            <pc:sldMk cId="3492212744" sldId="319"/>
            <ac:picMk id="8" creationId="{B5C0455D-8636-DF23-6DEF-886E6F0C3C3F}"/>
          </ac:picMkLst>
        </pc:picChg>
      </pc:sldChg>
      <pc:sldChg chg="addSp modSp mod">
        <pc:chgData name="Jon Kent" userId="7b75f1f2-8379-441d-abb5-467dc495bf59" providerId="ADAL" clId="{7E0E6BE4-2E47-4EE8-861B-422CFD2A6DEB}" dt="2022-12-09T10:20:18.047" v="40" actId="1076"/>
        <pc:sldMkLst>
          <pc:docMk/>
          <pc:sldMk cId="3213454606" sldId="320"/>
        </pc:sldMkLst>
        <pc:picChg chg="add mod">
          <ac:chgData name="Jon Kent" userId="7b75f1f2-8379-441d-abb5-467dc495bf59" providerId="ADAL" clId="{7E0E6BE4-2E47-4EE8-861B-422CFD2A6DEB}" dt="2022-12-09T10:20:18.047" v="40" actId="1076"/>
          <ac:picMkLst>
            <pc:docMk/>
            <pc:sldMk cId="3213454606" sldId="320"/>
            <ac:picMk id="3" creationId="{AF9DA783-9D7C-8D89-B124-B59A97E110CF}"/>
          </ac:picMkLst>
        </pc:picChg>
      </pc:sldChg>
      <pc:sldChg chg="addSp modSp mod">
        <pc:chgData name="Jon Kent" userId="7b75f1f2-8379-441d-abb5-467dc495bf59" providerId="ADAL" clId="{7E0E6BE4-2E47-4EE8-861B-422CFD2A6DEB}" dt="2022-12-09T10:20:10.804" v="38" actId="1076"/>
        <pc:sldMkLst>
          <pc:docMk/>
          <pc:sldMk cId="877340287" sldId="321"/>
        </pc:sldMkLst>
        <pc:picChg chg="add mod">
          <ac:chgData name="Jon Kent" userId="7b75f1f2-8379-441d-abb5-467dc495bf59" providerId="ADAL" clId="{7E0E6BE4-2E47-4EE8-861B-422CFD2A6DEB}" dt="2022-12-09T10:20:10.804" v="38" actId="1076"/>
          <ac:picMkLst>
            <pc:docMk/>
            <pc:sldMk cId="877340287" sldId="321"/>
            <ac:picMk id="3" creationId="{6403668A-0604-6E5E-5549-AC79E84AB0BA}"/>
          </ac:picMkLst>
        </pc:picChg>
      </pc:sldChg>
      <pc:sldChg chg="add">
        <pc:chgData name="Jon Kent" userId="7b75f1f2-8379-441d-abb5-467dc495bf59" providerId="ADAL" clId="{7E0E6BE4-2E47-4EE8-861B-422CFD2A6DEB}" dt="2022-12-09T10:31:31.245" v="383"/>
        <pc:sldMkLst>
          <pc:docMk/>
          <pc:sldMk cId="27600871" sldId="3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791080-3BA1-40C5-8D8A-587887A70F03}" type="datetimeFigureOut">
              <a:rPr lang="en-GB" smtClean="0"/>
              <a:t>14/12/2022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421FA6-8FCF-40BB-8672-3A98148EAC87}" type="slidenum">
              <a:rPr lang="en-GB" smtClean="0"/>
              <a:t>‹#›</a:t>
            </a:fld>
            <a:endParaRPr lang="en-GB" dirty="0"/>
          </a:p>
        </p:txBody>
      </p:sp>
    </p:spTree>
    <p:extLst>
      <p:ext uri="{BB962C8B-B14F-4D97-AF65-F5344CB8AC3E}">
        <p14:creationId xmlns:p14="http://schemas.microsoft.com/office/powerpoint/2010/main" val="2755108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421FA6-8FCF-40BB-8672-3A98148EAC87}" type="slidenum">
              <a:rPr lang="en-GB" smtClean="0"/>
              <a:t>9</a:t>
            </a:fld>
            <a:endParaRPr lang="en-GB" dirty="0"/>
          </a:p>
        </p:txBody>
      </p:sp>
    </p:spTree>
    <p:extLst>
      <p:ext uri="{BB962C8B-B14F-4D97-AF65-F5344CB8AC3E}">
        <p14:creationId xmlns:p14="http://schemas.microsoft.com/office/powerpoint/2010/main" val="2526865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5421FA6-8FCF-40BB-8672-3A98148EAC87}" type="slidenum">
              <a:rPr lang="en-GB" smtClean="0"/>
              <a:t>10</a:t>
            </a:fld>
            <a:endParaRPr lang="en-GB" dirty="0"/>
          </a:p>
        </p:txBody>
      </p:sp>
    </p:spTree>
    <p:extLst>
      <p:ext uri="{BB962C8B-B14F-4D97-AF65-F5344CB8AC3E}">
        <p14:creationId xmlns:p14="http://schemas.microsoft.com/office/powerpoint/2010/main" val="40146660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zeco powerpoint 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564"/>
            <a:ext cx="9194646" cy="5139936"/>
          </a:xfrm>
          <a:prstGeom prst="rect">
            <a:avLst/>
          </a:prstGeom>
        </p:spPr>
      </p:pic>
      <p:sp>
        <p:nvSpPr>
          <p:cNvPr id="2" name="Title 1"/>
          <p:cNvSpPr>
            <a:spLocks noGrp="1"/>
          </p:cNvSpPr>
          <p:nvPr>
            <p:ph type="ctrTitle"/>
          </p:nvPr>
        </p:nvSpPr>
        <p:spPr>
          <a:xfrm>
            <a:off x="1528763" y="1305471"/>
            <a:ext cx="6846887" cy="1102519"/>
          </a:xfrm>
        </p:spPr>
        <p:txBody>
          <a:bodyPr/>
          <a:lstStyle/>
          <a:p>
            <a:r>
              <a:rPr lang="en-GB" dirty="0"/>
              <a:t>Click to edit Master title style</a:t>
            </a:r>
            <a:endParaRPr lang="en-US" dirty="0"/>
          </a:p>
        </p:txBody>
      </p:sp>
      <p:sp>
        <p:nvSpPr>
          <p:cNvPr id="3" name="Subtitle 2"/>
          <p:cNvSpPr>
            <a:spLocks noGrp="1"/>
          </p:cNvSpPr>
          <p:nvPr>
            <p:ph type="subTitle" idx="1"/>
          </p:nvPr>
        </p:nvSpPr>
        <p:spPr>
          <a:xfrm>
            <a:off x="1528762" y="2581190"/>
            <a:ext cx="6846887" cy="131445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1833225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ics blank slide">
    <p:spTree>
      <p:nvGrpSpPr>
        <p:cNvPr id="1" name=""/>
        <p:cNvGrpSpPr/>
        <p:nvPr/>
      </p:nvGrpSpPr>
      <p:grpSpPr>
        <a:xfrm>
          <a:off x="0" y="0"/>
          <a:ext cx="0" cy="0"/>
          <a:chOff x="0" y="0"/>
          <a:chExt cx="0" cy="0"/>
        </a:xfrm>
      </p:grpSpPr>
      <p:pic>
        <p:nvPicPr>
          <p:cNvPr id="3" name="Picture 2" descr="zeco powerpoints .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72"/>
            <a:ext cx="9210989" cy="5149072"/>
          </a:xfrm>
          <a:prstGeom prst="rect">
            <a:avLst/>
          </a:prstGeom>
        </p:spPr>
      </p:pic>
    </p:spTree>
    <p:extLst>
      <p:ext uri="{BB962C8B-B14F-4D97-AF65-F5344CB8AC3E}">
        <p14:creationId xmlns:p14="http://schemas.microsoft.com/office/powerpoint/2010/main" val="2379599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375F4-76E5-53E2-E2B1-024A838D4D9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E20C67C5-7937-E3BE-B30B-DCF903DA67C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5E50EDA-A087-8BF0-6E9A-D2D306F8DCC6}"/>
              </a:ext>
            </a:extLst>
          </p:cNvPr>
          <p:cNvSpPr>
            <a:spLocks noGrp="1"/>
          </p:cNvSpPr>
          <p:nvPr>
            <p:ph type="dt" sz="half" idx="10"/>
          </p:nvPr>
        </p:nvSpPr>
        <p:spPr/>
        <p:txBody>
          <a:bodyPr/>
          <a:lstStyle/>
          <a:p>
            <a:fld id="{FBD8797D-2F2A-4C86-B597-3216BC70EE7E}" type="datetime1">
              <a:rPr lang="en-GB" smtClean="0"/>
              <a:t>14/12/2022</a:t>
            </a:fld>
            <a:endParaRPr lang="en-GB" dirty="0"/>
          </a:p>
        </p:txBody>
      </p:sp>
      <p:sp>
        <p:nvSpPr>
          <p:cNvPr id="5" name="Footer Placeholder 4">
            <a:extLst>
              <a:ext uri="{FF2B5EF4-FFF2-40B4-BE49-F238E27FC236}">
                <a16:creationId xmlns:a16="http://schemas.microsoft.com/office/drawing/2014/main" id="{E1FF1027-CDFE-D45B-911E-89C9EC83A15E}"/>
              </a:ext>
            </a:extLst>
          </p:cNvPr>
          <p:cNvSpPr>
            <a:spLocks noGrp="1"/>
          </p:cNvSpPr>
          <p:nvPr>
            <p:ph type="ftr" sz="quarter" idx="11"/>
          </p:nvPr>
        </p:nvSpPr>
        <p:spPr/>
        <p:txBody>
          <a:bodyPr/>
          <a:lstStyle/>
          <a:p>
            <a:r>
              <a:rPr lang="en-GB" dirty="0"/>
              <a:t>Zeco Energy Dobson House, Regent Centre, Newcastle upon Tyne NE3 3PF Tel: 0333 5779414 Email: operations@zecoenergy.com VAT: 137709202 Company Registration 07917924</a:t>
            </a:r>
          </a:p>
        </p:txBody>
      </p:sp>
      <p:sp>
        <p:nvSpPr>
          <p:cNvPr id="6" name="Slide Number Placeholder 5">
            <a:extLst>
              <a:ext uri="{FF2B5EF4-FFF2-40B4-BE49-F238E27FC236}">
                <a16:creationId xmlns:a16="http://schemas.microsoft.com/office/drawing/2014/main" id="{30A5C58A-F2BC-12BD-1CCD-61F8D8A2B109}"/>
              </a:ext>
            </a:extLst>
          </p:cNvPr>
          <p:cNvSpPr>
            <a:spLocks noGrp="1"/>
          </p:cNvSpPr>
          <p:nvPr>
            <p:ph type="sldNum" sz="quarter" idx="12"/>
          </p:nvPr>
        </p:nvSpPr>
        <p:spPr/>
        <p:txBody>
          <a:bodyPr/>
          <a:lstStyle/>
          <a:p>
            <a:fld id="{3C8E27D1-C024-42C3-95E5-D34B505C119D}" type="slidenum">
              <a:rPr lang="en-GB" smtClean="0"/>
              <a:t>‹#›</a:t>
            </a:fld>
            <a:endParaRPr lang="en-GB" dirty="0"/>
          </a:p>
        </p:txBody>
      </p:sp>
    </p:spTree>
    <p:extLst>
      <p:ext uri="{BB962C8B-B14F-4D97-AF65-F5344CB8AC3E}">
        <p14:creationId xmlns:p14="http://schemas.microsoft.com/office/powerpoint/2010/main" val="1043618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38161-A659-57EC-B81D-C383F981C6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F2C1F4-155C-DEE8-1E65-566CD23FD9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5435A7-4F7C-073D-7336-F53C27382BF5}"/>
              </a:ext>
            </a:extLst>
          </p:cNvPr>
          <p:cNvSpPr>
            <a:spLocks noGrp="1"/>
          </p:cNvSpPr>
          <p:nvPr>
            <p:ph type="dt" sz="half" idx="10"/>
          </p:nvPr>
        </p:nvSpPr>
        <p:spPr/>
        <p:txBody>
          <a:bodyPr/>
          <a:lstStyle/>
          <a:p>
            <a:fld id="{DC4206FD-E1E8-412D-B4F6-C623987EB444}" type="datetime1">
              <a:rPr lang="en-GB" smtClean="0"/>
              <a:t>14/12/2022</a:t>
            </a:fld>
            <a:endParaRPr lang="en-GB" dirty="0"/>
          </a:p>
        </p:txBody>
      </p:sp>
      <p:sp>
        <p:nvSpPr>
          <p:cNvPr id="5" name="Footer Placeholder 4">
            <a:extLst>
              <a:ext uri="{FF2B5EF4-FFF2-40B4-BE49-F238E27FC236}">
                <a16:creationId xmlns:a16="http://schemas.microsoft.com/office/drawing/2014/main" id="{04243F5E-B9D6-175D-8BF6-629850BED010}"/>
              </a:ext>
            </a:extLst>
          </p:cNvPr>
          <p:cNvSpPr>
            <a:spLocks noGrp="1"/>
          </p:cNvSpPr>
          <p:nvPr>
            <p:ph type="ftr" sz="quarter" idx="11"/>
          </p:nvPr>
        </p:nvSpPr>
        <p:spPr/>
        <p:txBody>
          <a:bodyPr/>
          <a:lstStyle/>
          <a:p>
            <a:r>
              <a:rPr lang="en-GB" dirty="0"/>
              <a:t>Zeco Energy Dobson House, Regent Centre, Newcastle upon Tyne NE3 3PF Tel: 0333 5779414 Email: operations@zecoenergy.com VAT: 137709202 Company Registration 07917924</a:t>
            </a:r>
          </a:p>
        </p:txBody>
      </p:sp>
      <p:sp>
        <p:nvSpPr>
          <p:cNvPr id="6" name="Slide Number Placeholder 5">
            <a:extLst>
              <a:ext uri="{FF2B5EF4-FFF2-40B4-BE49-F238E27FC236}">
                <a16:creationId xmlns:a16="http://schemas.microsoft.com/office/drawing/2014/main" id="{AEB0EC3D-CB8B-9650-D9FE-7DB71B3BF2F6}"/>
              </a:ext>
            </a:extLst>
          </p:cNvPr>
          <p:cNvSpPr>
            <a:spLocks noGrp="1"/>
          </p:cNvSpPr>
          <p:nvPr>
            <p:ph type="sldNum" sz="quarter" idx="12"/>
          </p:nvPr>
        </p:nvSpPr>
        <p:spPr/>
        <p:txBody>
          <a:bodyPr/>
          <a:lstStyle/>
          <a:p>
            <a:fld id="{3C8E27D1-C024-42C3-95E5-D34B505C119D}" type="slidenum">
              <a:rPr lang="en-GB" smtClean="0"/>
              <a:t>‹#›</a:t>
            </a:fld>
            <a:endParaRPr lang="en-GB" dirty="0"/>
          </a:p>
        </p:txBody>
      </p:sp>
    </p:spTree>
    <p:extLst>
      <p:ext uri="{BB962C8B-B14F-4D97-AF65-F5344CB8AC3E}">
        <p14:creationId xmlns:p14="http://schemas.microsoft.com/office/powerpoint/2010/main" val="2961890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86744-AB0B-7A64-822D-A9D0B374762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6CD6175-9571-A1F0-178F-A9EFCD7E01E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1BC4A0-4A66-4F0F-33DA-AE60510B5890}"/>
              </a:ext>
            </a:extLst>
          </p:cNvPr>
          <p:cNvSpPr>
            <a:spLocks noGrp="1"/>
          </p:cNvSpPr>
          <p:nvPr>
            <p:ph type="dt" sz="half" idx="10"/>
          </p:nvPr>
        </p:nvSpPr>
        <p:spPr/>
        <p:txBody>
          <a:bodyPr/>
          <a:lstStyle/>
          <a:p>
            <a:fld id="{9687CE8D-7613-474F-8993-A5C7E8F44BE3}" type="datetime1">
              <a:rPr lang="en-GB" smtClean="0"/>
              <a:t>14/12/2022</a:t>
            </a:fld>
            <a:endParaRPr lang="en-GB" dirty="0"/>
          </a:p>
        </p:txBody>
      </p:sp>
      <p:sp>
        <p:nvSpPr>
          <p:cNvPr id="5" name="Footer Placeholder 4">
            <a:extLst>
              <a:ext uri="{FF2B5EF4-FFF2-40B4-BE49-F238E27FC236}">
                <a16:creationId xmlns:a16="http://schemas.microsoft.com/office/drawing/2014/main" id="{91398323-37D7-8E75-A1C4-D8B5EB417683}"/>
              </a:ext>
            </a:extLst>
          </p:cNvPr>
          <p:cNvSpPr>
            <a:spLocks noGrp="1"/>
          </p:cNvSpPr>
          <p:nvPr>
            <p:ph type="ftr" sz="quarter" idx="11"/>
          </p:nvPr>
        </p:nvSpPr>
        <p:spPr/>
        <p:txBody>
          <a:bodyPr/>
          <a:lstStyle/>
          <a:p>
            <a:r>
              <a:rPr lang="en-GB" dirty="0"/>
              <a:t>Zeco Energy Dobson House, Regent Centre, Newcastle upon Tyne NE3 3PF Tel: 0333 5779414 Email: operations@zecoenergy.com VAT: 137709202 Company Registration 07917924</a:t>
            </a:r>
          </a:p>
        </p:txBody>
      </p:sp>
      <p:sp>
        <p:nvSpPr>
          <p:cNvPr id="6" name="Slide Number Placeholder 5">
            <a:extLst>
              <a:ext uri="{FF2B5EF4-FFF2-40B4-BE49-F238E27FC236}">
                <a16:creationId xmlns:a16="http://schemas.microsoft.com/office/drawing/2014/main" id="{FA1ED0B1-0577-DDD5-6D95-089587D35DAC}"/>
              </a:ext>
            </a:extLst>
          </p:cNvPr>
          <p:cNvSpPr>
            <a:spLocks noGrp="1"/>
          </p:cNvSpPr>
          <p:nvPr>
            <p:ph type="sldNum" sz="quarter" idx="12"/>
          </p:nvPr>
        </p:nvSpPr>
        <p:spPr/>
        <p:txBody>
          <a:bodyPr/>
          <a:lstStyle/>
          <a:p>
            <a:fld id="{3C8E27D1-C024-42C3-95E5-D34B505C119D}" type="slidenum">
              <a:rPr lang="en-GB" smtClean="0"/>
              <a:t>‹#›</a:t>
            </a:fld>
            <a:endParaRPr lang="en-GB" dirty="0"/>
          </a:p>
        </p:txBody>
      </p:sp>
    </p:spTree>
    <p:extLst>
      <p:ext uri="{BB962C8B-B14F-4D97-AF65-F5344CB8AC3E}">
        <p14:creationId xmlns:p14="http://schemas.microsoft.com/office/powerpoint/2010/main" val="2151186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A14C4-9D08-CBEB-CF7E-B9E87F270F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0EF099-EE10-38A3-822F-FBCFC74AF45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94848D4-ED04-F68E-77D8-B3B033A8DCD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B509924-5C78-6C38-AE3E-766237AC5A7B}"/>
              </a:ext>
            </a:extLst>
          </p:cNvPr>
          <p:cNvSpPr>
            <a:spLocks noGrp="1"/>
          </p:cNvSpPr>
          <p:nvPr>
            <p:ph type="dt" sz="half" idx="10"/>
          </p:nvPr>
        </p:nvSpPr>
        <p:spPr/>
        <p:txBody>
          <a:bodyPr/>
          <a:lstStyle/>
          <a:p>
            <a:fld id="{E91240AA-34D9-4F04-A28F-7E6CC2076C43}" type="datetime1">
              <a:rPr lang="en-GB" smtClean="0"/>
              <a:t>14/12/2022</a:t>
            </a:fld>
            <a:endParaRPr lang="en-GB" dirty="0"/>
          </a:p>
        </p:txBody>
      </p:sp>
      <p:sp>
        <p:nvSpPr>
          <p:cNvPr id="6" name="Footer Placeholder 5">
            <a:extLst>
              <a:ext uri="{FF2B5EF4-FFF2-40B4-BE49-F238E27FC236}">
                <a16:creationId xmlns:a16="http://schemas.microsoft.com/office/drawing/2014/main" id="{AEA00D99-A35A-6232-E415-F1C1E6F6C087}"/>
              </a:ext>
            </a:extLst>
          </p:cNvPr>
          <p:cNvSpPr>
            <a:spLocks noGrp="1"/>
          </p:cNvSpPr>
          <p:nvPr>
            <p:ph type="ftr" sz="quarter" idx="11"/>
          </p:nvPr>
        </p:nvSpPr>
        <p:spPr/>
        <p:txBody>
          <a:bodyPr/>
          <a:lstStyle/>
          <a:p>
            <a:r>
              <a:rPr lang="en-GB" dirty="0"/>
              <a:t>Zeco Energy Dobson House, Regent Centre, Newcastle upon Tyne NE3 3PF Tel: 0333 5779414 Email: operations@zecoenergy.com VAT: 137709202 Company Registration 07917924</a:t>
            </a:r>
          </a:p>
        </p:txBody>
      </p:sp>
      <p:sp>
        <p:nvSpPr>
          <p:cNvPr id="7" name="Slide Number Placeholder 6">
            <a:extLst>
              <a:ext uri="{FF2B5EF4-FFF2-40B4-BE49-F238E27FC236}">
                <a16:creationId xmlns:a16="http://schemas.microsoft.com/office/drawing/2014/main" id="{8F850161-9F1D-F7D4-E7AC-25B15533D5C0}"/>
              </a:ext>
            </a:extLst>
          </p:cNvPr>
          <p:cNvSpPr>
            <a:spLocks noGrp="1"/>
          </p:cNvSpPr>
          <p:nvPr>
            <p:ph type="sldNum" sz="quarter" idx="12"/>
          </p:nvPr>
        </p:nvSpPr>
        <p:spPr/>
        <p:txBody>
          <a:bodyPr/>
          <a:lstStyle/>
          <a:p>
            <a:fld id="{3C8E27D1-C024-42C3-95E5-D34B505C119D}" type="slidenum">
              <a:rPr lang="en-GB" smtClean="0"/>
              <a:t>‹#›</a:t>
            </a:fld>
            <a:endParaRPr lang="en-GB" dirty="0"/>
          </a:p>
        </p:txBody>
      </p:sp>
    </p:spTree>
    <p:extLst>
      <p:ext uri="{BB962C8B-B14F-4D97-AF65-F5344CB8AC3E}">
        <p14:creationId xmlns:p14="http://schemas.microsoft.com/office/powerpoint/2010/main" val="1673165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EDE0-CC59-D6F3-8119-66DB976499D9}"/>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DD5F8A-2C09-B7C8-D7CD-25A97B5E823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DB85BD8-4C6C-5106-308C-8154FB9C063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EA9F92E-1F80-CD68-15BE-4C50331477F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EA85696-858F-9666-10C7-D35037142CE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1E169BB-43D3-65F8-7F5C-0407298CA982}"/>
              </a:ext>
            </a:extLst>
          </p:cNvPr>
          <p:cNvSpPr>
            <a:spLocks noGrp="1"/>
          </p:cNvSpPr>
          <p:nvPr>
            <p:ph type="dt" sz="half" idx="10"/>
          </p:nvPr>
        </p:nvSpPr>
        <p:spPr/>
        <p:txBody>
          <a:bodyPr/>
          <a:lstStyle/>
          <a:p>
            <a:fld id="{41B9037B-031C-47FF-B360-4606D99CC05F}" type="datetime1">
              <a:rPr lang="en-GB" smtClean="0"/>
              <a:t>14/12/2022</a:t>
            </a:fld>
            <a:endParaRPr lang="en-GB" dirty="0"/>
          </a:p>
        </p:txBody>
      </p:sp>
      <p:sp>
        <p:nvSpPr>
          <p:cNvPr id="8" name="Footer Placeholder 7">
            <a:extLst>
              <a:ext uri="{FF2B5EF4-FFF2-40B4-BE49-F238E27FC236}">
                <a16:creationId xmlns:a16="http://schemas.microsoft.com/office/drawing/2014/main" id="{EB0FD1CB-5F55-9AD7-804C-4AC212065D49}"/>
              </a:ext>
            </a:extLst>
          </p:cNvPr>
          <p:cNvSpPr>
            <a:spLocks noGrp="1"/>
          </p:cNvSpPr>
          <p:nvPr>
            <p:ph type="ftr" sz="quarter" idx="11"/>
          </p:nvPr>
        </p:nvSpPr>
        <p:spPr/>
        <p:txBody>
          <a:bodyPr/>
          <a:lstStyle/>
          <a:p>
            <a:r>
              <a:rPr lang="en-GB" dirty="0"/>
              <a:t>Zeco Energy Dobson House, Regent Centre, Newcastle upon Tyne NE3 3PF Tel: 0333 5779414 Email: operations@zecoenergy.com VAT: 137709202 Company Registration 07917924</a:t>
            </a:r>
          </a:p>
        </p:txBody>
      </p:sp>
      <p:sp>
        <p:nvSpPr>
          <p:cNvPr id="9" name="Slide Number Placeholder 8">
            <a:extLst>
              <a:ext uri="{FF2B5EF4-FFF2-40B4-BE49-F238E27FC236}">
                <a16:creationId xmlns:a16="http://schemas.microsoft.com/office/drawing/2014/main" id="{802D6D03-789D-1E38-F5C5-C838B7067BA9}"/>
              </a:ext>
            </a:extLst>
          </p:cNvPr>
          <p:cNvSpPr>
            <a:spLocks noGrp="1"/>
          </p:cNvSpPr>
          <p:nvPr>
            <p:ph type="sldNum" sz="quarter" idx="12"/>
          </p:nvPr>
        </p:nvSpPr>
        <p:spPr/>
        <p:txBody>
          <a:bodyPr/>
          <a:lstStyle/>
          <a:p>
            <a:fld id="{3C8E27D1-C024-42C3-95E5-D34B505C119D}" type="slidenum">
              <a:rPr lang="en-GB" smtClean="0"/>
              <a:t>‹#›</a:t>
            </a:fld>
            <a:endParaRPr lang="en-GB" dirty="0"/>
          </a:p>
        </p:txBody>
      </p:sp>
    </p:spTree>
    <p:extLst>
      <p:ext uri="{BB962C8B-B14F-4D97-AF65-F5344CB8AC3E}">
        <p14:creationId xmlns:p14="http://schemas.microsoft.com/office/powerpoint/2010/main" val="3660443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CD7D-1EFC-3ED5-E13E-FDEFD05D241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CD7773D-23CC-AB20-279F-6B6124B67B7B}"/>
              </a:ext>
            </a:extLst>
          </p:cNvPr>
          <p:cNvSpPr>
            <a:spLocks noGrp="1"/>
          </p:cNvSpPr>
          <p:nvPr>
            <p:ph type="dt" sz="half" idx="10"/>
          </p:nvPr>
        </p:nvSpPr>
        <p:spPr/>
        <p:txBody>
          <a:bodyPr/>
          <a:lstStyle/>
          <a:p>
            <a:fld id="{250E582E-33CB-4FAE-943F-4D1E1CF17D2E}" type="datetime1">
              <a:rPr lang="en-GB" smtClean="0"/>
              <a:t>14/12/2022</a:t>
            </a:fld>
            <a:endParaRPr lang="en-GB" dirty="0"/>
          </a:p>
        </p:txBody>
      </p:sp>
      <p:sp>
        <p:nvSpPr>
          <p:cNvPr id="4" name="Footer Placeholder 3">
            <a:extLst>
              <a:ext uri="{FF2B5EF4-FFF2-40B4-BE49-F238E27FC236}">
                <a16:creationId xmlns:a16="http://schemas.microsoft.com/office/drawing/2014/main" id="{B901B5C3-CBBF-5E4A-10C2-3331CDE82F77}"/>
              </a:ext>
            </a:extLst>
          </p:cNvPr>
          <p:cNvSpPr>
            <a:spLocks noGrp="1"/>
          </p:cNvSpPr>
          <p:nvPr>
            <p:ph type="ftr" sz="quarter" idx="11"/>
          </p:nvPr>
        </p:nvSpPr>
        <p:spPr/>
        <p:txBody>
          <a:bodyPr/>
          <a:lstStyle/>
          <a:p>
            <a:r>
              <a:rPr lang="en-GB" dirty="0"/>
              <a:t>Zeco Energy Dobson House, Regent Centre, Newcastle upon Tyne NE3 3PF Tel: 0333 5779414 Email: operations@zecoenergy.com VAT: 137709202 Company Registration 07917924</a:t>
            </a:r>
          </a:p>
        </p:txBody>
      </p:sp>
      <p:sp>
        <p:nvSpPr>
          <p:cNvPr id="5" name="Slide Number Placeholder 4">
            <a:extLst>
              <a:ext uri="{FF2B5EF4-FFF2-40B4-BE49-F238E27FC236}">
                <a16:creationId xmlns:a16="http://schemas.microsoft.com/office/drawing/2014/main" id="{84062D9C-8E7B-1936-7BBE-7BB0329A9DC3}"/>
              </a:ext>
            </a:extLst>
          </p:cNvPr>
          <p:cNvSpPr>
            <a:spLocks noGrp="1"/>
          </p:cNvSpPr>
          <p:nvPr>
            <p:ph type="sldNum" sz="quarter" idx="12"/>
          </p:nvPr>
        </p:nvSpPr>
        <p:spPr/>
        <p:txBody>
          <a:bodyPr/>
          <a:lstStyle/>
          <a:p>
            <a:fld id="{3C8E27D1-C024-42C3-95E5-D34B505C119D}" type="slidenum">
              <a:rPr lang="en-GB" smtClean="0"/>
              <a:t>‹#›</a:t>
            </a:fld>
            <a:endParaRPr lang="en-GB" dirty="0"/>
          </a:p>
        </p:txBody>
      </p:sp>
    </p:spTree>
    <p:extLst>
      <p:ext uri="{BB962C8B-B14F-4D97-AF65-F5344CB8AC3E}">
        <p14:creationId xmlns:p14="http://schemas.microsoft.com/office/powerpoint/2010/main" val="2966239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9442E9-38E4-F79A-2B1A-FE32363AA6E6}"/>
              </a:ext>
            </a:extLst>
          </p:cNvPr>
          <p:cNvSpPr>
            <a:spLocks noGrp="1"/>
          </p:cNvSpPr>
          <p:nvPr>
            <p:ph type="dt" sz="half" idx="10"/>
          </p:nvPr>
        </p:nvSpPr>
        <p:spPr/>
        <p:txBody>
          <a:bodyPr/>
          <a:lstStyle/>
          <a:p>
            <a:fld id="{671134FC-6890-409A-901B-B61BAD9A4DD5}" type="datetime1">
              <a:rPr lang="en-GB" smtClean="0"/>
              <a:t>14/12/2022</a:t>
            </a:fld>
            <a:endParaRPr lang="en-GB" dirty="0"/>
          </a:p>
        </p:txBody>
      </p:sp>
      <p:sp>
        <p:nvSpPr>
          <p:cNvPr id="3" name="Footer Placeholder 2">
            <a:extLst>
              <a:ext uri="{FF2B5EF4-FFF2-40B4-BE49-F238E27FC236}">
                <a16:creationId xmlns:a16="http://schemas.microsoft.com/office/drawing/2014/main" id="{CE173387-E28F-3967-EA73-82179125559C}"/>
              </a:ext>
            </a:extLst>
          </p:cNvPr>
          <p:cNvSpPr>
            <a:spLocks noGrp="1"/>
          </p:cNvSpPr>
          <p:nvPr>
            <p:ph type="ftr" sz="quarter" idx="11"/>
          </p:nvPr>
        </p:nvSpPr>
        <p:spPr/>
        <p:txBody>
          <a:bodyPr/>
          <a:lstStyle/>
          <a:p>
            <a:r>
              <a:rPr lang="en-GB" dirty="0"/>
              <a:t>Zeco Energy Dobson House, Regent Centre, Newcastle upon Tyne NE3 3PF Tel: 0333 5779414 Email: operations@zecoenergy.com VAT: 137709202 Company Registration 07917924</a:t>
            </a:r>
          </a:p>
        </p:txBody>
      </p:sp>
      <p:sp>
        <p:nvSpPr>
          <p:cNvPr id="4" name="Slide Number Placeholder 3">
            <a:extLst>
              <a:ext uri="{FF2B5EF4-FFF2-40B4-BE49-F238E27FC236}">
                <a16:creationId xmlns:a16="http://schemas.microsoft.com/office/drawing/2014/main" id="{C3F23D78-D3AE-5942-0CDC-9BCF87DA23AB}"/>
              </a:ext>
            </a:extLst>
          </p:cNvPr>
          <p:cNvSpPr>
            <a:spLocks noGrp="1"/>
          </p:cNvSpPr>
          <p:nvPr>
            <p:ph type="sldNum" sz="quarter" idx="12"/>
          </p:nvPr>
        </p:nvSpPr>
        <p:spPr/>
        <p:txBody>
          <a:bodyPr/>
          <a:lstStyle/>
          <a:p>
            <a:fld id="{3C8E27D1-C024-42C3-95E5-D34B505C119D}" type="slidenum">
              <a:rPr lang="en-GB" smtClean="0"/>
              <a:t>‹#›</a:t>
            </a:fld>
            <a:endParaRPr lang="en-GB" dirty="0"/>
          </a:p>
        </p:txBody>
      </p:sp>
    </p:spTree>
    <p:extLst>
      <p:ext uri="{BB962C8B-B14F-4D97-AF65-F5344CB8AC3E}">
        <p14:creationId xmlns:p14="http://schemas.microsoft.com/office/powerpoint/2010/main" val="2546031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9F04B-6357-CF2A-D703-AF023A3340B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E16B0CD-2E1D-5249-7E99-4B8975311CA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F5EAC53-5DB5-4D6D-74AC-0952111CA00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0D5E590-ED68-B178-1BFE-9303C6CF88A5}"/>
              </a:ext>
            </a:extLst>
          </p:cNvPr>
          <p:cNvSpPr>
            <a:spLocks noGrp="1"/>
          </p:cNvSpPr>
          <p:nvPr>
            <p:ph type="dt" sz="half" idx="10"/>
          </p:nvPr>
        </p:nvSpPr>
        <p:spPr/>
        <p:txBody>
          <a:bodyPr/>
          <a:lstStyle/>
          <a:p>
            <a:fld id="{AA8ED509-87FD-4436-952F-468F757E894B}" type="datetime1">
              <a:rPr lang="en-GB" smtClean="0"/>
              <a:t>14/12/2022</a:t>
            </a:fld>
            <a:endParaRPr lang="en-GB" dirty="0"/>
          </a:p>
        </p:txBody>
      </p:sp>
      <p:sp>
        <p:nvSpPr>
          <p:cNvPr id="6" name="Footer Placeholder 5">
            <a:extLst>
              <a:ext uri="{FF2B5EF4-FFF2-40B4-BE49-F238E27FC236}">
                <a16:creationId xmlns:a16="http://schemas.microsoft.com/office/drawing/2014/main" id="{8DC853D3-C3E1-7836-A0D0-DB024BB173A5}"/>
              </a:ext>
            </a:extLst>
          </p:cNvPr>
          <p:cNvSpPr>
            <a:spLocks noGrp="1"/>
          </p:cNvSpPr>
          <p:nvPr>
            <p:ph type="ftr" sz="quarter" idx="11"/>
          </p:nvPr>
        </p:nvSpPr>
        <p:spPr/>
        <p:txBody>
          <a:bodyPr/>
          <a:lstStyle/>
          <a:p>
            <a:r>
              <a:rPr lang="en-GB" dirty="0"/>
              <a:t>Zeco Energy Dobson House, Regent Centre, Newcastle upon Tyne NE3 3PF Tel: 0333 5779414 Email: operations@zecoenergy.com VAT: 137709202 Company Registration 07917924</a:t>
            </a:r>
          </a:p>
        </p:txBody>
      </p:sp>
      <p:sp>
        <p:nvSpPr>
          <p:cNvPr id="7" name="Slide Number Placeholder 6">
            <a:extLst>
              <a:ext uri="{FF2B5EF4-FFF2-40B4-BE49-F238E27FC236}">
                <a16:creationId xmlns:a16="http://schemas.microsoft.com/office/drawing/2014/main" id="{A45C2319-7C60-E53F-FD49-38382FDA98F3}"/>
              </a:ext>
            </a:extLst>
          </p:cNvPr>
          <p:cNvSpPr>
            <a:spLocks noGrp="1"/>
          </p:cNvSpPr>
          <p:nvPr>
            <p:ph type="sldNum" sz="quarter" idx="12"/>
          </p:nvPr>
        </p:nvSpPr>
        <p:spPr/>
        <p:txBody>
          <a:bodyPr/>
          <a:lstStyle/>
          <a:p>
            <a:fld id="{3C8E27D1-C024-42C3-95E5-D34B505C119D}" type="slidenum">
              <a:rPr lang="en-GB" smtClean="0"/>
              <a:t>‹#›</a:t>
            </a:fld>
            <a:endParaRPr lang="en-GB" dirty="0"/>
          </a:p>
        </p:txBody>
      </p:sp>
    </p:spTree>
    <p:extLst>
      <p:ext uri="{BB962C8B-B14F-4D97-AF65-F5344CB8AC3E}">
        <p14:creationId xmlns:p14="http://schemas.microsoft.com/office/powerpoint/2010/main" val="242084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6044F-E48F-ACC0-CD85-048F0A301FF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C815C08-974A-4676-51E1-C35E0C17F4A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a:extLst>
              <a:ext uri="{FF2B5EF4-FFF2-40B4-BE49-F238E27FC236}">
                <a16:creationId xmlns:a16="http://schemas.microsoft.com/office/drawing/2014/main" id="{1C799A48-9A3D-34D9-2FDF-DE1E2AC59C0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C61E9CE-814E-CCE4-B6BE-A611BE84988A}"/>
              </a:ext>
            </a:extLst>
          </p:cNvPr>
          <p:cNvSpPr>
            <a:spLocks noGrp="1"/>
          </p:cNvSpPr>
          <p:nvPr>
            <p:ph type="dt" sz="half" idx="10"/>
          </p:nvPr>
        </p:nvSpPr>
        <p:spPr/>
        <p:txBody>
          <a:bodyPr/>
          <a:lstStyle/>
          <a:p>
            <a:fld id="{2274EEA7-11D4-4A2F-92B8-864480C0FE91}" type="datetime1">
              <a:rPr lang="en-GB" smtClean="0"/>
              <a:t>14/12/2022</a:t>
            </a:fld>
            <a:endParaRPr lang="en-GB" dirty="0"/>
          </a:p>
        </p:txBody>
      </p:sp>
      <p:sp>
        <p:nvSpPr>
          <p:cNvPr id="6" name="Footer Placeholder 5">
            <a:extLst>
              <a:ext uri="{FF2B5EF4-FFF2-40B4-BE49-F238E27FC236}">
                <a16:creationId xmlns:a16="http://schemas.microsoft.com/office/drawing/2014/main" id="{07A8BEB9-E54F-E93C-35AB-BCA354DABA4B}"/>
              </a:ext>
            </a:extLst>
          </p:cNvPr>
          <p:cNvSpPr>
            <a:spLocks noGrp="1"/>
          </p:cNvSpPr>
          <p:nvPr>
            <p:ph type="ftr" sz="quarter" idx="11"/>
          </p:nvPr>
        </p:nvSpPr>
        <p:spPr/>
        <p:txBody>
          <a:bodyPr/>
          <a:lstStyle/>
          <a:p>
            <a:r>
              <a:rPr lang="en-GB" dirty="0"/>
              <a:t>Zeco Energy Dobson House, Regent Centre, Newcastle upon Tyne NE3 3PF Tel: 0333 5779414 Email: operations@zecoenergy.com VAT: 137709202 Company Registration 07917924</a:t>
            </a:r>
          </a:p>
        </p:txBody>
      </p:sp>
      <p:sp>
        <p:nvSpPr>
          <p:cNvPr id="7" name="Slide Number Placeholder 6">
            <a:extLst>
              <a:ext uri="{FF2B5EF4-FFF2-40B4-BE49-F238E27FC236}">
                <a16:creationId xmlns:a16="http://schemas.microsoft.com/office/drawing/2014/main" id="{74B5AEB1-4BEA-789A-0DC5-FD760C8BB4DF}"/>
              </a:ext>
            </a:extLst>
          </p:cNvPr>
          <p:cNvSpPr>
            <a:spLocks noGrp="1"/>
          </p:cNvSpPr>
          <p:nvPr>
            <p:ph type="sldNum" sz="quarter" idx="12"/>
          </p:nvPr>
        </p:nvSpPr>
        <p:spPr/>
        <p:txBody>
          <a:bodyPr/>
          <a:lstStyle/>
          <a:p>
            <a:fld id="{3C8E27D1-C024-42C3-95E5-D34B505C119D}" type="slidenum">
              <a:rPr lang="en-GB" smtClean="0"/>
              <a:t>‹#›</a:t>
            </a:fld>
            <a:endParaRPr lang="en-GB" dirty="0"/>
          </a:p>
        </p:txBody>
      </p:sp>
    </p:spTree>
    <p:extLst>
      <p:ext uri="{BB962C8B-B14F-4D97-AF65-F5344CB8AC3E}">
        <p14:creationId xmlns:p14="http://schemas.microsoft.com/office/powerpoint/2010/main" val="3022070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zeco powerpoint with dotted line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72"/>
            <a:ext cx="9210989" cy="5149072"/>
          </a:xfrm>
          <a:prstGeom prst="rect">
            <a:avLst/>
          </a:prstGeom>
        </p:spPr>
      </p:pic>
      <p:sp>
        <p:nvSpPr>
          <p:cNvPr id="2" name="Title 1"/>
          <p:cNvSpPr>
            <a:spLocks noGrp="1"/>
          </p:cNvSpPr>
          <p:nvPr>
            <p:ph type="title"/>
          </p:nvPr>
        </p:nvSpPr>
        <p:spPr>
          <a:xfrm>
            <a:off x="1528764" y="453260"/>
            <a:ext cx="7158036" cy="857250"/>
          </a:xfrm>
        </p:spPr>
        <p:txBody>
          <a:bodyPr>
            <a:normAutofit/>
          </a:bodyPr>
          <a:lstStyle>
            <a:lvl1pPr>
              <a:defRPr sz="3600"/>
            </a:lvl1pPr>
          </a:lstStyle>
          <a:p>
            <a:r>
              <a:rPr lang="en-GB" dirty="0"/>
              <a:t>Click to edit Master title style</a:t>
            </a:r>
            <a:endParaRPr lang="en-US" dirty="0"/>
          </a:p>
        </p:txBody>
      </p:sp>
      <p:sp>
        <p:nvSpPr>
          <p:cNvPr id="3" name="Content Placeholder 2"/>
          <p:cNvSpPr>
            <a:spLocks noGrp="1"/>
          </p:cNvSpPr>
          <p:nvPr>
            <p:ph idx="1"/>
          </p:nvPr>
        </p:nvSpPr>
        <p:spPr>
          <a:xfrm>
            <a:off x="1528764" y="1494713"/>
            <a:ext cx="7075487" cy="28053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US" dirty="0"/>
          </a:p>
        </p:txBody>
      </p:sp>
    </p:spTree>
    <p:extLst>
      <p:ext uri="{BB962C8B-B14F-4D97-AF65-F5344CB8AC3E}">
        <p14:creationId xmlns:p14="http://schemas.microsoft.com/office/powerpoint/2010/main" val="2674648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6E935-4E79-1F2C-E6F1-76C4A613B60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94D6F1-53AE-501A-9C07-E17D099CA2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A3AD59-07E8-8194-C356-567380712A2E}"/>
              </a:ext>
            </a:extLst>
          </p:cNvPr>
          <p:cNvSpPr>
            <a:spLocks noGrp="1"/>
          </p:cNvSpPr>
          <p:nvPr>
            <p:ph type="dt" sz="half" idx="10"/>
          </p:nvPr>
        </p:nvSpPr>
        <p:spPr/>
        <p:txBody>
          <a:bodyPr/>
          <a:lstStyle/>
          <a:p>
            <a:fld id="{B18DD85A-C982-43E9-A36A-806C985CB258}" type="datetime1">
              <a:rPr lang="en-GB" smtClean="0"/>
              <a:t>14/12/2022</a:t>
            </a:fld>
            <a:endParaRPr lang="en-GB" dirty="0"/>
          </a:p>
        </p:txBody>
      </p:sp>
      <p:sp>
        <p:nvSpPr>
          <p:cNvPr id="5" name="Footer Placeholder 4">
            <a:extLst>
              <a:ext uri="{FF2B5EF4-FFF2-40B4-BE49-F238E27FC236}">
                <a16:creationId xmlns:a16="http://schemas.microsoft.com/office/drawing/2014/main" id="{ACEDA409-B99B-6E1F-D342-4DCFB678E596}"/>
              </a:ext>
            </a:extLst>
          </p:cNvPr>
          <p:cNvSpPr>
            <a:spLocks noGrp="1"/>
          </p:cNvSpPr>
          <p:nvPr>
            <p:ph type="ftr" sz="quarter" idx="11"/>
          </p:nvPr>
        </p:nvSpPr>
        <p:spPr/>
        <p:txBody>
          <a:bodyPr/>
          <a:lstStyle/>
          <a:p>
            <a:r>
              <a:rPr lang="en-GB" dirty="0"/>
              <a:t>Zeco Energy Dobson House, Regent Centre, Newcastle upon Tyne NE3 3PF Tel: 0333 5779414 Email: operations@zecoenergy.com VAT: 137709202 Company Registration 07917924</a:t>
            </a:r>
          </a:p>
        </p:txBody>
      </p:sp>
      <p:sp>
        <p:nvSpPr>
          <p:cNvPr id="6" name="Slide Number Placeholder 5">
            <a:extLst>
              <a:ext uri="{FF2B5EF4-FFF2-40B4-BE49-F238E27FC236}">
                <a16:creationId xmlns:a16="http://schemas.microsoft.com/office/drawing/2014/main" id="{4AEDC1F0-41AB-934F-E73F-4760DAA06B8C}"/>
              </a:ext>
            </a:extLst>
          </p:cNvPr>
          <p:cNvSpPr>
            <a:spLocks noGrp="1"/>
          </p:cNvSpPr>
          <p:nvPr>
            <p:ph type="sldNum" sz="quarter" idx="12"/>
          </p:nvPr>
        </p:nvSpPr>
        <p:spPr/>
        <p:txBody>
          <a:bodyPr/>
          <a:lstStyle/>
          <a:p>
            <a:fld id="{3C8E27D1-C024-42C3-95E5-D34B505C119D}" type="slidenum">
              <a:rPr lang="en-GB" smtClean="0"/>
              <a:t>‹#›</a:t>
            </a:fld>
            <a:endParaRPr lang="en-GB" dirty="0"/>
          </a:p>
        </p:txBody>
      </p:sp>
    </p:spTree>
    <p:extLst>
      <p:ext uri="{BB962C8B-B14F-4D97-AF65-F5344CB8AC3E}">
        <p14:creationId xmlns:p14="http://schemas.microsoft.com/office/powerpoint/2010/main" val="3350923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73A997-3AA4-3233-BA38-B4DA09CDF8CD}"/>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279EB2-B106-7047-C2B5-98D135CC3F8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E5B5B0-AAAE-FEC3-663E-B7DE80E67447}"/>
              </a:ext>
            </a:extLst>
          </p:cNvPr>
          <p:cNvSpPr>
            <a:spLocks noGrp="1"/>
          </p:cNvSpPr>
          <p:nvPr>
            <p:ph type="dt" sz="half" idx="10"/>
          </p:nvPr>
        </p:nvSpPr>
        <p:spPr/>
        <p:txBody>
          <a:bodyPr/>
          <a:lstStyle/>
          <a:p>
            <a:fld id="{3A5D964F-9D7F-41BE-BC76-9099E7340175}" type="datetime1">
              <a:rPr lang="en-GB" smtClean="0"/>
              <a:t>14/12/2022</a:t>
            </a:fld>
            <a:endParaRPr lang="en-GB" dirty="0"/>
          </a:p>
        </p:txBody>
      </p:sp>
      <p:sp>
        <p:nvSpPr>
          <p:cNvPr id="5" name="Footer Placeholder 4">
            <a:extLst>
              <a:ext uri="{FF2B5EF4-FFF2-40B4-BE49-F238E27FC236}">
                <a16:creationId xmlns:a16="http://schemas.microsoft.com/office/drawing/2014/main" id="{DEC7C25B-7C41-DB99-580D-AC1BBFD483CE}"/>
              </a:ext>
            </a:extLst>
          </p:cNvPr>
          <p:cNvSpPr>
            <a:spLocks noGrp="1"/>
          </p:cNvSpPr>
          <p:nvPr>
            <p:ph type="ftr" sz="quarter" idx="11"/>
          </p:nvPr>
        </p:nvSpPr>
        <p:spPr/>
        <p:txBody>
          <a:bodyPr/>
          <a:lstStyle/>
          <a:p>
            <a:r>
              <a:rPr lang="en-GB" dirty="0"/>
              <a:t>Zeco Energy Dobson House, Regent Centre, Newcastle upon Tyne NE3 3PF Tel: 0333 5779414 Email: operations@zecoenergy.com VAT: 137709202 Company Registration 07917924</a:t>
            </a:r>
          </a:p>
        </p:txBody>
      </p:sp>
      <p:sp>
        <p:nvSpPr>
          <p:cNvPr id="6" name="Slide Number Placeholder 5">
            <a:extLst>
              <a:ext uri="{FF2B5EF4-FFF2-40B4-BE49-F238E27FC236}">
                <a16:creationId xmlns:a16="http://schemas.microsoft.com/office/drawing/2014/main" id="{27871415-7823-142B-5981-F853A86DA800}"/>
              </a:ext>
            </a:extLst>
          </p:cNvPr>
          <p:cNvSpPr>
            <a:spLocks noGrp="1"/>
          </p:cNvSpPr>
          <p:nvPr>
            <p:ph type="sldNum" sz="quarter" idx="12"/>
          </p:nvPr>
        </p:nvSpPr>
        <p:spPr/>
        <p:txBody>
          <a:bodyPr/>
          <a:lstStyle/>
          <a:p>
            <a:fld id="{3C8E27D1-C024-42C3-95E5-D34B505C119D}" type="slidenum">
              <a:rPr lang="en-GB" smtClean="0"/>
              <a:t>‹#›</a:t>
            </a:fld>
            <a:endParaRPr lang="en-GB" dirty="0"/>
          </a:p>
        </p:txBody>
      </p:sp>
    </p:spTree>
    <p:extLst>
      <p:ext uri="{BB962C8B-B14F-4D97-AF65-F5344CB8AC3E}">
        <p14:creationId xmlns:p14="http://schemas.microsoft.com/office/powerpoint/2010/main" val="255293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zeco powerpoint with dotted lines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72"/>
            <a:ext cx="9210989" cy="5149072"/>
          </a:xfrm>
          <a:prstGeom prst="rect">
            <a:avLst/>
          </a:prstGeom>
        </p:spPr>
      </p:pic>
      <p:sp>
        <p:nvSpPr>
          <p:cNvPr id="2" name="Title 1"/>
          <p:cNvSpPr>
            <a:spLocks noGrp="1"/>
          </p:cNvSpPr>
          <p:nvPr>
            <p:ph type="title"/>
          </p:nvPr>
        </p:nvSpPr>
        <p:spPr>
          <a:xfrm>
            <a:off x="1528762" y="452646"/>
            <a:ext cx="7158037" cy="857250"/>
          </a:xfrm>
        </p:spPr>
        <p:txBody>
          <a:bodyPr>
            <a:normAutofit/>
          </a:bodyPr>
          <a:lstStyle>
            <a:lvl1pPr>
              <a:defRPr sz="3600"/>
            </a:lvl1pPr>
          </a:lstStyle>
          <a:p>
            <a:r>
              <a:rPr lang="en-GB" dirty="0"/>
              <a:t>Click to edit Master title style</a:t>
            </a:r>
            <a:endParaRPr lang="en-US" dirty="0"/>
          </a:p>
        </p:txBody>
      </p:sp>
      <p:sp>
        <p:nvSpPr>
          <p:cNvPr id="6" name="Content Placeholder 2"/>
          <p:cNvSpPr>
            <a:spLocks noGrp="1"/>
          </p:cNvSpPr>
          <p:nvPr>
            <p:ph idx="1"/>
          </p:nvPr>
        </p:nvSpPr>
        <p:spPr>
          <a:xfrm>
            <a:off x="1528764" y="1494713"/>
            <a:ext cx="7075487" cy="28053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US" dirty="0"/>
          </a:p>
        </p:txBody>
      </p:sp>
    </p:spTree>
    <p:extLst>
      <p:ext uri="{BB962C8B-B14F-4D97-AF65-F5344CB8AC3E}">
        <p14:creationId xmlns:p14="http://schemas.microsoft.com/office/powerpoint/2010/main" val="342419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zeco powerpoints .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72"/>
            <a:ext cx="9210989" cy="5149072"/>
          </a:xfrm>
          <a:prstGeom prst="rect">
            <a:avLst/>
          </a:prstGeom>
        </p:spPr>
      </p:pic>
    </p:spTree>
    <p:extLst>
      <p:ext uri="{BB962C8B-B14F-4D97-AF65-F5344CB8AC3E}">
        <p14:creationId xmlns:p14="http://schemas.microsoft.com/office/powerpoint/2010/main" val="551017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zeco powerpoint with dotted lines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72"/>
            <a:ext cx="9210989" cy="5149072"/>
          </a:xfrm>
          <a:prstGeom prst="rect">
            <a:avLst/>
          </a:prstGeom>
        </p:spPr>
      </p:pic>
      <p:sp>
        <p:nvSpPr>
          <p:cNvPr id="2" name="Title 1"/>
          <p:cNvSpPr>
            <a:spLocks noGrp="1"/>
          </p:cNvSpPr>
          <p:nvPr>
            <p:ph type="title"/>
          </p:nvPr>
        </p:nvSpPr>
        <p:spPr>
          <a:xfrm>
            <a:off x="1528761" y="452649"/>
            <a:ext cx="7158037" cy="857250"/>
          </a:xfrm>
        </p:spPr>
        <p:txBody>
          <a:bodyPr>
            <a:normAutofit/>
          </a:bodyPr>
          <a:lstStyle>
            <a:lvl1pPr>
              <a:defRPr sz="3600"/>
            </a:lvl1pPr>
          </a:lstStyle>
          <a:p>
            <a:r>
              <a:rPr lang="en-GB" dirty="0"/>
              <a:t>Click to edit Master title style</a:t>
            </a:r>
            <a:endParaRPr lang="en-US" dirty="0"/>
          </a:p>
        </p:txBody>
      </p:sp>
      <p:sp>
        <p:nvSpPr>
          <p:cNvPr id="3" name="Content Placeholder 2"/>
          <p:cNvSpPr>
            <a:spLocks noGrp="1"/>
          </p:cNvSpPr>
          <p:nvPr>
            <p:ph sz="half" idx="1"/>
          </p:nvPr>
        </p:nvSpPr>
        <p:spPr>
          <a:xfrm>
            <a:off x="1528761" y="1492615"/>
            <a:ext cx="3524081"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5180762" y="1486946"/>
            <a:ext cx="3506038"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44242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and content">
    <p:spTree>
      <p:nvGrpSpPr>
        <p:cNvPr id="1" name=""/>
        <p:cNvGrpSpPr/>
        <p:nvPr/>
      </p:nvGrpSpPr>
      <p:grpSpPr>
        <a:xfrm>
          <a:off x="0" y="0"/>
          <a:ext cx="0" cy="0"/>
          <a:chOff x="0" y="0"/>
          <a:chExt cx="0" cy="0"/>
        </a:xfrm>
      </p:grpSpPr>
      <p:pic>
        <p:nvPicPr>
          <p:cNvPr id="8" name="Picture 7" descr="zeco powerpoint with dotted lines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72"/>
            <a:ext cx="9210989" cy="5149072"/>
          </a:xfrm>
          <a:prstGeom prst="rect">
            <a:avLst/>
          </a:prstGeom>
        </p:spPr>
      </p:pic>
      <p:sp>
        <p:nvSpPr>
          <p:cNvPr id="2" name="Title 1"/>
          <p:cNvSpPr>
            <a:spLocks noGrp="1"/>
          </p:cNvSpPr>
          <p:nvPr>
            <p:ph type="title"/>
          </p:nvPr>
        </p:nvSpPr>
        <p:spPr>
          <a:xfrm>
            <a:off x="5007157" y="336488"/>
            <a:ext cx="3643095" cy="871538"/>
          </a:xfrm>
        </p:spPr>
        <p:txBody>
          <a:bodyPr anchor="b">
            <a:noAutofit/>
          </a:bodyPr>
          <a:lstStyle>
            <a:lvl1pPr algn="l">
              <a:defRPr sz="3600" b="0"/>
            </a:lvl1pPr>
          </a:lstStyle>
          <a:p>
            <a:r>
              <a:rPr lang="en-GB" dirty="0"/>
              <a:t>Click to edit Master title style</a:t>
            </a:r>
            <a:endParaRPr lang="en-US" dirty="0"/>
          </a:p>
        </p:txBody>
      </p:sp>
      <p:sp>
        <p:nvSpPr>
          <p:cNvPr id="3" name="Content Placeholder 2"/>
          <p:cNvSpPr>
            <a:spLocks noGrp="1"/>
          </p:cNvSpPr>
          <p:nvPr>
            <p:ph idx="1" hasCustomPrompt="1"/>
          </p:nvPr>
        </p:nvSpPr>
        <p:spPr>
          <a:xfrm>
            <a:off x="5007157" y="1443469"/>
            <a:ext cx="3542586" cy="28960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65395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and content 2">
    <p:spTree>
      <p:nvGrpSpPr>
        <p:cNvPr id="1" name=""/>
        <p:cNvGrpSpPr/>
        <p:nvPr/>
      </p:nvGrpSpPr>
      <p:grpSpPr>
        <a:xfrm>
          <a:off x="0" y="0"/>
          <a:ext cx="0" cy="0"/>
          <a:chOff x="0" y="0"/>
          <a:chExt cx="0" cy="0"/>
        </a:xfrm>
      </p:grpSpPr>
      <p:pic>
        <p:nvPicPr>
          <p:cNvPr id="4" name="Picture 3" descr="zeco powerpoint with dotted lines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72"/>
            <a:ext cx="9210989" cy="5149072"/>
          </a:xfrm>
          <a:prstGeom prst="rect">
            <a:avLst/>
          </a:prstGeom>
        </p:spPr>
      </p:pic>
      <p:sp>
        <p:nvSpPr>
          <p:cNvPr id="2" name="Title 1"/>
          <p:cNvSpPr>
            <a:spLocks noGrp="1"/>
          </p:cNvSpPr>
          <p:nvPr>
            <p:ph type="title"/>
          </p:nvPr>
        </p:nvSpPr>
        <p:spPr>
          <a:xfrm>
            <a:off x="5007157" y="336488"/>
            <a:ext cx="3643095" cy="871538"/>
          </a:xfrm>
        </p:spPr>
        <p:txBody>
          <a:bodyPr anchor="b">
            <a:noAutofit/>
          </a:bodyPr>
          <a:lstStyle>
            <a:lvl1pPr algn="l">
              <a:defRPr sz="3600" b="0"/>
            </a:lvl1pPr>
          </a:lstStyle>
          <a:p>
            <a:r>
              <a:rPr lang="en-GB" dirty="0"/>
              <a:t>Click to edit Master title style</a:t>
            </a:r>
            <a:endParaRPr lang="en-US" dirty="0"/>
          </a:p>
        </p:txBody>
      </p:sp>
      <p:sp>
        <p:nvSpPr>
          <p:cNvPr id="3" name="Content Placeholder 2"/>
          <p:cNvSpPr>
            <a:spLocks noGrp="1"/>
          </p:cNvSpPr>
          <p:nvPr>
            <p:ph idx="1" hasCustomPrompt="1"/>
          </p:nvPr>
        </p:nvSpPr>
        <p:spPr>
          <a:xfrm>
            <a:off x="5007157" y="1443469"/>
            <a:ext cx="3542586" cy="28960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50444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and blank">
    <p:spTree>
      <p:nvGrpSpPr>
        <p:cNvPr id="1" name=""/>
        <p:cNvGrpSpPr/>
        <p:nvPr/>
      </p:nvGrpSpPr>
      <p:grpSpPr>
        <a:xfrm>
          <a:off x="0" y="0"/>
          <a:ext cx="0" cy="0"/>
          <a:chOff x="0" y="0"/>
          <a:chExt cx="0" cy="0"/>
        </a:xfrm>
      </p:grpSpPr>
      <p:pic>
        <p:nvPicPr>
          <p:cNvPr id="5" name="Picture 4" descr="zeco powerpoints 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72"/>
            <a:ext cx="9210989" cy="5149072"/>
          </a:xfrm>
          <a:prstGeom prst="rect">
            <a:avLst/>
          </a:prstGeom>
        </p:spPr>
      </p:pic>
    </p:spTree>
    <p:extLst>
      <p:ext uri="{BB962C8B-B14F-4D97-AF65-F5344CB8AC3E}">
        <p14:creationId xmlns:p14="http://schemas.microsoft.com/office/powerpoint/2010/main" val="979553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and blank 2">
    <p:spTree>
      <p:nvGrpSpPr>
        <p:cNvPr id="1" name=""/>
        <p:cNvGrpSpPr/>
        <p:nvPr/>
      </p:nvGrpSpPr>
      <p:grpSpPr>
        <a:xfrm>
          <a:off x="0" y="0"/>
          <a:ext cx="0" cy="0"/>
          <a:chOff x="0" y="0"/>
          <a:chExt cx="0" cy="0"/>
        </a:xfrm>
      </p:grpSpPr>
      <p:pic>
        <p:nvPicPr>
          <p:cNvPr id="2" name="Picture 1" descr="zeco powerpoints 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72"/>
            <a:ext cx="9210989" cy="5149072"/>
          </a:xfrm>
          <a:prstGeom prst="rect">
            <a:avLst/>
          </a:prstGeom>
        </p:spPr>
      </p:pic>
    </p:spTree>
    <p:extLst>
      <p:ext uri="{BB962C8B-B14F-4D97-AF65-F5344CB8AC3E}">
        <p14:creationId xmlns:p14="http://schemas.microsoft.com/office/powerpoint/2010/main" val="2286435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27138" y="205979"/>
            <a:ext cx="7459662" cy="85725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1227138" y="1200151"/>
            <a:ext cx="7459662" cy="339447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44373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6" r:id="rId6"/>
    <p:sldLayoutId id="2147483657" r:id="rId7"/>
    <p:sldLayoutId id="2147483658" r:id="rId8"/>
    <p:sldLayoutId id="2147483659" r:id="rId9"/>
    <p:sldLayoutId id="2147483660" r:id="rId10"/>
  </p:sldLayoutIdLst>
  <p:txStyles>
    <p:titleStyle>
      <a:lvl1pPr algn="l" defTabSz="457200" rtl="0" eaLnBrk="1" latinLnBrk="0" hangingPunct="1">
        <a:spcBef>
          <a:spcPct val="0"/>
        </a:spcBef>
        <a:buNone/>
        <a:defRPr sz="4400" b="0" i="0" kern="1200">
          <a:solidFill>
            <a:schemeClr val="accent2"/>
          </a:solidFill>
          <a:latin typeface="New Cicle Semi"/>
          <a:ea typeface="+mj-ea"/>
          <a:cs typeface="New Cicle Semi"/>
        </a:defRPr>
      </a:lvl1pPr>
    </p:titleStyle>
    <p:bodyStyle>
      <a:lvl1pPr marL="342900" indent="-342900" algn="l" defTabSz="457200" rtl="0" eaLnBrk="1" latinLnBrk="0" hangingPunct="1">
        <a:spcBef>
          <a:spcPct val="20000"/>
        </a:spcBef>
        <a:buFont typeface="Arial"/>
        <a:buChar char="•"/>
        <a:defRPr sz="2800" b="0" i="0" kern="1200">
          <a:solidFill>
            <a:schemeClr val="tx1"/>
          </a:solidFill>
          <a:latin typeface="Open Sans"/>
          <a:ea typeface="+mn-ea"/>
          <a:cs typeface="Open Sans"/>
        </a:defRPr>
      </a:lvl1pPr>
      <a:lvl2pPr marL="742950" indent="-285750" algn="l" defTabSz="457200" rtl="0" eaLnBrk="1" latinLnBrk="0" hangingPunct="1">
        <a:spcBef>
          <a:spcPct val="20000"/>
        </a:spcBef>
        <a:buFont typeface="Arial"/>
        <a:buChar char="–"/>
        <a:defRPr sz="24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E060C1-D307-E1E5-761D-7EC35EF42E0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C5B6E3-27CA-FB79-5F09-3C334F4BB48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711D42-BFE8-2F2C-401E-DC2A9B1769C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4161923-00FB-462E-A453-434A6EECF25A}" type="datetime1">
              <a:rPr lang="en-GB" smtClean="0"/>
              <a:t>14/12/2022</a:t>
            </a:fld>
            <a:endParaRPr lang="en-GB" dirty="0"/>
          </a:p>
        </p:txBody>
      </p:sp>
      <p:sp>
        <p:nvSpPr>
          <p:cNvPr id="5" name="Footer Placeholder 4">
            <a:extLst>
              <a:ext uri="{FF2B5EF4-FFF2-40B4-BE49-F238E27FC236}">
                <a16:creationId xmlns:a16="http://schemas.microsoft.com/office/drawing/2014/main" id="{098CE481-BB33-27ED-A84C-0A30E20FFE9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dirty="0"/>
              <a:t>Zeco Energy Dobson House, Regent Centre, Newcastle upon Tyne NE3 3PF Tel: 0333 5779414 Email: operations@zecoenergy.com VAT: 137709202 Company Registration 07917924</a:t>
            </a:r>
          </a:p>
        </p:txBody>
      </p:sp>
      <p:sp>
        <p:nvSpPr>
          <p:cNvPr id="6" name="Slide Number Placeholder 5">
            <a:extLst>
              <a:ext uri="{FF2B5EF4-FFF2-40B4-BE49-F238E27FC236}">
                <a16:creationId xmlns:a16="http://schemas.microsoft.com/office/drawing/2014/main" id="{859AAE50-026F-D19A-70C2-D1E8592B0C6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C8E27D1-C024-42C3-95E5-D34B505C119D}" type="slidenum">
              <a:rPr lang="en-GB" smtClean="0"/>
              <a:t>‹#›</a:t>
            </a:fld>
            <a:endParaRPr lang="en-GB" dirty="0"/>
          </a:p>
        </p:txBody>
      </p:sp>
    </p:spTree>
    <p:extLst>
      <p:ext uri="{BB962C8B-B14F-4D97-AF65-F5344CB8AC3E}">
        <p14:creationId xmlns:p14="http://schemas.microsoft.com/office/powerpoint/2010/main" val="21877824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s://zecoenergy.com/" TargetMode="External"/><Relationship Id="rId2" Type="http://schemas.openxmlformats.org/officeDocument/2006/relationships/hyperlink" Target="mailto:operations@zecoenergy.com" TargetMode="Externa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hyperlink" Target="https://www.gov.uk/government/publications/energy-efficiency-guidance-for-the-school-and-fe-college-estate/energy-efficiency-guidance-for-the-school-and-further-education-college-estat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C9DE36C-19D6-46C6-9FC2-1AA7A88409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33989" y="823226"/>
            <a:ext cx="3663918" cy="3076651"/>
          </a:xfrm>
          <a:prstGeom prst="rect">
            <a:avLst/>
          </a:prstGeom>
        </p:spPr>
      </p:pic>
      <p:sp>
        <p:nvSpPr>
          <p:cNvPr id="6" name="TextBox 5">
            <a:extLst>
              <a:ext uri="{FF2B5EF4-FFF2-40B4-BE49-F238E27FC236}">
                <a16:creationId xmlns:a16="http://schemas.microsoft.com/office/drawing/2014/main" id="{B8202101-D455-4A96-AB09-18333EE560D2}"/>
              </a:ext>
            </a:extLst>
          </p:cNvPr>
          <p:cNvSpPr txBox="1"/>
          <p:nvPr/>
        </p:nvSpPr>
        <p:spPr>
          <a:xfrm>
            <a:off x="1375258" y="128068"/>
            <a:ext cx="8054035" cy="461665"/>
          </a:xfrm>
          <a:prstGeom prst="rect">
            <a:avLst/>
          </a:prstGeom>
          <a:noFill/>
        </p:spPr>
        <p:txBody>
          <a:bodyPr wrap="square" rtlCol="0">
            <a:spAutoFit/>
          </a:bodyPr>
          <a:lstStyle/>
          <a:p>
            <a:r>
              <a:rPr lang="en-GB" sz="2400" b="1" dirty="0">
                <a:solidFill>
                  <a:srgbClr val="457B53"/>
                </a:solidFill>
              </a:rPr>
              <a:t>DOW Six Step Plan for Heat Decarbonisation &amp; Net Zero</a:t>
            </a:r>
          </a:p>
        </p:txBody>
      </p:sp>
      <p:pic>
        <p:nvPicPr>
          <p:cNvPr id="3" name="Picture 2">
            <a:extLst>
              <a:ext uri="{FF2B5EF4-FFF2-40B4-BE49-F238E27FC236}">
                <a16:creationId xmlns:a16="http://schemas.microsoft.com/office/drawing/2014/main" id="{DFC57E67-0761-8AA4-B1F8-A0B3D984DC62}"/>
              </a:ext>
            </a:extLst>
          </p:cNvPr>
          <p:cNvPicPr>
            <a:picLocks noChangeAspect="1"/>
          </p:cNvPicPr>
          <p:nvPr/>
        </p:nvPicPr>
        <p:blipFill>
          <a:blip r:embed="rId3"/>
          <a:stretch>
            <a:fillRect/>
          </a:stretch>
        </p:blipFill>
        <p:spPr>
          <a:xfrm>
            <a:off x="766040" y="4538133"/>
            <a:ext cx="1505843" cy="457240"/>
          </a:xfrm>
          <a:prstGeom prst="rect">
            <a:avLst/>
          </a:prstGeom>
        </p:spPr>
      </p:pic>
    </p:spTree>
    <p:extLst>
      <p:ext uri="{BB962C8B-B14F-4D97-AF65-F5344CB8AC3E}">
        <p14:creationId xmlns:p14="http://schemas.microsoft.com/office/powerpoint/2010/main" val="1076515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B4DFFD4-FE2C-405E-AB7C-6DA95303B1BF}"/>
              </a:ext>
            </a:extLst>
          </p:cNvPr>
          <p:cNvSpPr txBox="1"/>
          <p:nvPr/>
        </p:nvSpPr>
        <p:spPr>
          <a:xfrm>
            <a:off x="511600" y="594639"/>
            <a:ext cx="8778704" cy="4955203"/>
          </a:xfrm>
          <a:prstGeom prst="rect">
            <a:avLst/>
          </a:prstGeom>
          <a:noFill/>
        </p:spPr>
        <p:txBody>
          <a:bodyPr wrap="square" rtlCol="0">
            <a:spAutoFit/>
          </a:bodyPr>
          <a:lstStyle/>
          <a:p>
            <a:r>
              <a:rPr lang="en-GB" sz="1400" dirty="0">
                <a:solidFill>
                  <a:srgbClr val="457B53"/>
                </a:solidFill>
              </a:rPr>
              <a:t>You need to understand your building, what’s in it, and how it is operating </a:t>
            </a:r>
          </a:p>
          <a:p>
            <a:r>
              <a:rPr lang="en-GB" sz="1400" dirty="0">
                <a:solidFill>
                  <a:srgbClr val="457B53"/>
                </a:solidFill>
              </a:rPr>
              <a:t>in order to commence your journey to Heat Decarbonisation &amp; Net Zero</a:t>
            </a:r>
          </a:p>
          <a:p>
            <a:endParaRPr lang="en-GB" sz="1400" dirty="0">
              <a:solidFill>
                <a:srgbClr val="457B53"/>
              </a:solidFill>
            </a:endParaRPr>
          </a:p>
          <a:p>
            <a:r>
              <a:rPr lang="en-GB" sz="1400" dirty="0">
                <a:solidFill>
                  <a:srgbClr val="457B53"/>
                </a:solidFill>
              </a:rPr>
              <a:t>Whole Building Approach -  Heat Decarbonisation Plans:</a:t>
            </a:r>
          </a:p>
          <a:p>
            <a:endParaRPr lang="en-GB" sz="1400" dirty="0">
              <a:solidFill>
                <a:srgbClr val="457B53"/>
              </a:solidFill>
            </a:endParaRPr>
          </a:p>
          <a:p>
            <a:r>
              <a:rPr lang="en-GB" sz="1400" dirty="0">
                <a:solidFill>
                  <a:srgbClr val="457B53"/>
                </a:solidFill>
              </a:rPr>
              <a:t>	Building Fabric</a:t>
            </a:r>
          </a:p>
          <a:p>
            <a:r>
              <a:rPr lang="en-GB" sz="1400" dirty="0">
                <a:solidFill>
                  <a:srgbClr val="457B53"/>
                </a:solidFill>
              </a:rPr>
              <a:t>	Mechanical</a:t>
            </a:r>
          </a:p>
          <a:p>
            <a:r>
              <a:rPr lang="en-GB" sz="1400" dirty="0">
                <a:solidFill>
                  <a:srgbClr val="457B53"/>
                </a:solidFill>
              </a:rPr>
              <a:t>	Electrical</a:t>
            </a:r>
          </a:p>
          <a:p>
            <a:r>
              <a:rPr lang="en-GB" sz="1400" dirty="0">
                <a:solidFill>
                  <a:srgbClr val="457B53"/>
                </a:solidFill>
              </a:rPr>
              <a:t>	Controls</a:t>
            </a:r>
          </a:p>
          <a:p>
            <a:r>
              <a:rPr lang="en-GB" sz="1400" dirty="0">
                <a:solidFill>
                  <a:srgbClr val="457B53"/>
                </a:solidFill>
              </a:rPr>
              <a:t>	Energy Policy, Heat Decarbonisation &amp; Net Zero Strategy</a:t>
            </a:r>
          </a:p>
          <a:p>
            <a:endParaRPr lang="en-GB" sz="1400" dirty="0">
              <a:solidFill>
                <a:srgbClr val="457B53"/>
              </a:solidFill>
            </a:endParaRPr>
          </a:p>
          <a:p>
            <a:r>
              <a:rPr lang="en-GB" sz="1400" dirty="0">
                <a:solidFill>
                  <a:srgbClr val="457B53"/>
                </a:solidFill>
              </a:rPr>
              <a:t>Zeco has secured the following grant funding for clients in the last year:</a:t>
            </a:r>
          </a:p>
          <a:p>
            <a:endParaRPr lang="en-GB" sz="1400" dirty="0">
              <a:solidFill>
                <a:srgbClr val="457B53"/>
              </a:solidFill>
            </a:endParaRPr>
          </a:p>
          <a:p>
            <a:r>
              <a:rPr lang="en-GB" sz="1400" b="1" i="1" dirty="0">
                <a:solidFill>
                  <a:srgbClr val="457B53"/>
                </a:solidFill>
              </a:rPr>
              <a:t>Low Carbon Skills Fund (LCSF 1 &amp; 2) - Grants to produce Heat Decarbonisation Plans - £3m</a:t>
            </a:r>
          </a:p>
          <a:p>
            <a:r>
              <a:rPr lang="en-GB" sz="1400" b="1" i="1" dirty="0">
                <a:solidFill>
                  <a:srgbClr val="457B53"/>
                </a:solidFill>
              </a:rPr>
              <a:t>Public Sector Decarbonisation Scheme (PSDS 1 &amp; 3) - Grants for Low carbon heating/energy efficiency schemes £5m 2022 – Applications for DOW 2023 - £8m</a:t>
            </a:r>
          </a:p>
          <a:p>
            <a:r>
              <a:rPr lang="en-GB" sz="1400" b="1" i="1" dirty="0">
                <a:solidFill>
                  <a:srgbClr val="457B53"/>
                </a:solidFill>
              </a:rPr>
              <a:t>Towns Fund - Grants for New Build to deliver T-Levels £3m</a:t>
            </a:r>
          </a:p>
          <a:p>
            <a:r>
              <a:rPr lang="en-GB" sz="1400" b="1" i="1" dirty="0">
                <a:solidFill>
                  <a:srgbClr val="457B53"/>
                </a:solidFill>
              </a:rPr>
              <a:t>ERDF - Grants for a Renewable energy centre - £2m</a:t>
            </a:r>
          </a:p>
          <a:p>
            <a:r>
              <a:rPr lang="en-GB" sz="1400" b="1" i="1" dirty="0">
                <a:solidFill>
                  <a:srgbClr val="457B53"/>
                </a:solidFill>
              </a:rPr>
              <a:t>Partnerships for Green Bonds, Power Purchase Agreements etc. – Access to £200m to fund </a:t>
            </a:r>
          </a:p>
          <a:p>
            <a:r>
              <a:rPr lang="en-GB" sz="1400" b="1" i="1" dirty="0">
                <a:solidFill>
                  <a:srgbClr val="457B53"/>
                </a:solidFill>
              </a:rPr>
              <a:t>sustainability projects, capital replacements etc.</a:t>
            </a:r>
          </a:p>
          <a:p>
            <a:pPr marL="342900" indent="-342900">
              <a:buFont typeface="+mj-lt"/>
              <a:buAutoNum type="arabicPeriod"/>
            </a:pPr>
            <a:endParaRPr lang="en-GB" dirty="0">
              <a:solidFill>
                <a:srgbClr val="0070C0"/>
              </a:solidFill>
            </a:endParaRPr>
          </a:p>
          <a:p>
            <a:pPr marL="342900" indent="-342900">
              <a:buFont typeface="+mj-lt"/>
              <a:buAutoNum type="arabicPeriod"/>
            </a:pPr>
            <a:endParaRPr lang="en-GB" dirty="0"/>
          </a:p>
        </p:txBody>
      </p:sp>
      <p:sp>
        <p:nvSpPr>
          <p:cNvPr id="12" name="TextBox 11">
            <a:extLst>
              <a:ext uri="{FF2B5EF4-FFF2-40B4-BE49-F238E27FC236}">
                <a16:creationId xmlns:a16="http://schemas.microsoft.com/office/drawing/2014/main" id="{6DE8419F-8E73-4F75-9BC7-9A7669B4913E}"/>
              </a:ext>
            </a:extLst>
          </p:cNvPr>
          <p:cNvSpPr txBox="1"/>
          <p:nvPr/>
        </p:nvSpPr>
        <p:spPr>
          <a:xfrm>
            <a:off x="511602" y="150491"/>
            <a:ext cx="8632397" cy="400110"/>
          </a:xfrm>
          <a:prstGeom prst="rect">
            <a:avLst/>
          </a:prstGeom>
          <a:noFill/>
        </p:spPr>
        <p:txBody>
          <a:bodyPr wrap="square" rtlCol="0">
            <a:spAutoFit/>
          </a:bodyPr>
          <a:lstStyle/>
          <a:p>
            <a:r>
              <a:rPr lang="en-GB" sz="2000" b="1" i="1" dirty="0">
                <a:solidFill>
                  <a:srgbClr val="457B53"/>
                </a:solidFill>
              </a:rPr>
              <a:t>6) Heat Decarbonisation Plans, Net Zero &amp; Funding</a:t>
            </a:r>
          </a:p>
        </p:txBody>
      </p:sp>
      <p:pic>
        <p:nvPicPr>
          <p:cNvPr id="18" name="Picture 17" descr="A picture containing logo&#10;&#10;Description automatically generated">
            <a:extLst>
              <a:ext uri="{FF2B5EF4-FFF2-40B4-BE49-F238E27FC236}">
                <a16:creationId xmlns:a16="http://schemas.microsoft.com/office/drawing/2014/main" id="{A8CB9EA3-33D1-43FB-8781-4222B6E91919}"/>
              </a:ext>
            </a:extLst>
          </p:cNvPr>
          <p:cNvPicPr>
            <a:picLocks noChangeAspect="1"/>
          </p:cNvPicPr>
          <p:nvPr/>
        </p:nvPicPr>
        <p:blipFill>
          <a:blip r:embed="rId3"/>
          <a:stretch>
            <a:fillRect/>
          </a:stretch>
        </p:blipFill>
        <p:spPr>
          <a:xfrm>
            <a:off x="7964886" y="76404"/>
            <a:ext cx="1234310" cy="1036470"/>
          </a:xfrm>
          <a:prstGeom prst="rect">
            <a:avLst/>
          </a:prstGeom>
        </p:spPr>
      </p:pic>
      <p:pic>
        <p:nvPicPr>
          <p:cNvPr id="6" name="Picture 5">
            <a:extLst>
              <a:ext uri="{FF2B5EF4-FFF2-40B4-BE49-F238E27FC236}">
                <a16:creationId xmlns:a16="http://schemas.microsoft.com/office/drawing/2014/main" id="{ABD10369-4570-44F4-ABC7-20FFDD3ECE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3952" y="76404"/>
            <a:ext cx="2926439" cy="3360751"/>
          </a:xfrm>
          <a:prstGeom prst="rect">
            <a:avLst/>
          </a:prstGeom>
        </p:spPr>
      </p:pic>
      <p:pic>
        <p:nvPicPr>
          <p:cNvPr id="2" name="Picture 1">
            <a:extLst>
              <a:ext uri="{FF2B5EF4-FFF2-40B4-BE49-F238E27FC236}">
                <a16:creationId xmlns:a16="http://schemas.microsoft.com/office/drawing/2014/main" id="{855BF848-72B0-F834-F3BD-6187A558C7AD}"/>
              </a:ext>
            </a:extLst>
          </p:cNvPr>
          <p:cNvPicPr>
            <a:picLocks noChangeAspect="1"/>
          </p:cNvPicPr>
          <p:nvPr/>
        </p:nvPicPr>
        <p:blipFill>
          <a:blip r:embed="rId5"/>
          <a:stretch>
            <a:fillRect/>
          </a:stretch>
        </p:blipFill>
        <p:spPr>
          <a:xfrm>
            <a:off x="5054576" y="4686260"/>
            <a:ext cx="1505843" cy="457240"/>
          </a:xfrm>
          <a:prstGeom prst="rect">
            <a:avLst/>
          </a:prstGeom>
        </p:spPr>
      </p:pic>
    </p:spTree>
    <p:extLst>
      <p:ext uri="{BB962C8B-B14F-4D97-AF65-F5344CB8AC3E}">
        <p14:creationId xmlns:p14="http://schemas.microsoft.com/office/powerpoint/2010/main" val="2212657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B8E079A6-676F-4B99-9193-CC8DD5C1B62F}"/>
              </a:ext>
            </a:extLst>
          </p:cNvPr>
          <p:cNvPicPr>
            <a:picLocks noChangeAspect="1"/>
          </p:cNvPicPr>
          <p:nvPr/>
        </p:nvPicPr>
        <p:blipFill>
          <a:blip r:embed="rId2"/>
          <a:stretch>
            <a:fillRect/>
          </a:stretch>
        </p:blipFill>
        <p:spPr>
          <a:xfrm>
            <a:off x="7964886" y="76404"/>
            <a:ext cx="1234310" cy="1036470"/>
          </a:xfrm>
          <a:prstGeom prst="rect">
            <a:avLst/>
          </a:prstGeom>
        </p:spPr>
      </p:pic>
      <p:sp>
        <p:nvSpPr>
          <p:cNvPr id="6" name="TextBox 5">
            <a:extLst>
              <a:ext uri="{FF2B5EF4-FFF2-40B4-BE49-F238E27FC236}">
                <a16:creationId xmlns:a16="http://schemas.microsoft.com/office/drawing/2014/main" id="{4D20C809-2FB5-A3F0-4174-486EF7FAB791}"/>
              </a:ext>
            </a:extLst>
          </p:cNvPr>
          <p:cNvSpPr txBox="1"/>
          <p:nvPr/>
        </p:nvSpPr>
        <p:spPr>
          <a:xfrm>
            <a:off x="585216" y="768096"/>
            <a:ext cx="1060704" cy="758952"/>
          </a:xfrm>
          <a:prstGeom prst="rect">
            <a:avLst/>
          </a:prstGeom>
          <a:solidFill>
            <a:schemeClr val="bg1"/>
          </a:solidFill>
        </p:spPr>
        <p:txBody>
          <a:bodyPr wrap="square" rtlCol="0">
            <a:spAutoFit/>
          </a:bodyPr>
          <a:lstStyle/>
          <a:p>
            <a:endParaRPr lang="en-GB" dirty="0"/>
          </a:p>
        </p:txBody>
      </p:sp>
      <p:pic>
        <p:nvPicPr>
          <p:cNvPr id="7" name="Picture 6" descr="A picture containing logo&#10;&#10;Description automatically generated">
            <a:extLst>
              <a:ext uri="{FF2B5EF4-FFF2-40B4-BE49-F238E27FC236}">
                <a16:creationId xmlns:a16="http://schemas.microsoft.com/office/drawing/2014/main" id="{4F107979-E31C-233B-126F-71373218775B}"/>
              </a:ext>
            </a:extLst>
          </p:cNvPr>
          <p:cNvPicPr>
            <a:picLocks noChangeAspect="1"/>
          </p:cNvPicPr>
          <p:nvPr/>
        </p:nvPicPr>
        <p:blipFill>
          <a:blip r:embed="rId2"/>
          <a:stretch>
            <a:fillRect/>
          </a:stretch>
        </p:blipFill>
        <p:spPr>
          <a:xfrm>
            <a:off x="8271204" y="1230441"/>
            <a:ext cx="575159" cy="517708"/>
          </a:xfrm>
          <a:prstGeom prst="rect">
            <a:avLst/>
          </a:prstGeom>
        </p:spPr>
      </p:pic>
      <p:sp>
        <p:nvSpPr>
          <p:cNvPr id="2" name="TextBox 1">
            <a:extLst>
              <a:ext uri="{FF2B5EF4-FFF2-40B4-BE49-F238E27FC236}">
                <a16:creationId xmlns:a16="http://schemas.microsoft.com/office/drawing/2014/main" id="{96156019-150D-FF4E-02DF-6FB80BCB139C}"/>
              </a:ext>
            </a:extLst>
          </p:cNvPr>
          <p:cNvSpPr txBox="1"/>
          <p:nvPr/>
        </p:nvSpPr>
        <p:spPr>
          <a:xfrm>
            <a:off x="448056" y="2410641"/>
            <a:ext cx="8695944" cy="2708434"/>
          </a:xfrm>
          <a:prstGeom prst="rect">
            <a:avLst/>
          </a:prstGeom>
          <a:noFill/>
        </p:spPr>
        <p:txBody>
          <a:bodyPr wrap="square" rtlCol="0">
            <a:spAutoFit/>
          </a:bodyPr>
          <a:lstStyle/>
          <a:p>
            <a:pPr algn="l"/>
            <a:endParaRPr lang="en-US" sz="1200" b="0" i="0" dirty="0">
              <a:solidFill>
                <a:srgbClr val="7F004A"/>
              </a:solidFill>
              <a:effectLst/>
              <a:latin typeface="Quicksand"/>
            </a:endParaRPr>
          </a:p>
          <a:p>
            <a:pPr algn="just"/>
            <a:r>
              <a:rPr lang="en-US" sz="1400" b="1" dirty="0">
                <a:solidFill>
                  <a:srgbClr val="457B53"/>
                </a:solidFill>
              </a:rPr>
              <a:t>Hybrid renewable energy systems (HRES)</a:t>
            </a:r>
            <a:r>
              <a:rPr lang="en-US" sz="1400" dirty="0">
                <a:solidFill>
                  <a:srgbClr val="457B53"/>
                </a:solidFill>
              </a:rPr>
              <a:t>, or more commonly referred to as Microgrids, are becoming popular as stand-alone power systems for providing electricity to main grid supplies, especially in remote areas. This is due to advances in renewable energy technologies and subsequent rise in prices for fossil fuel generation. A Microgrid, usually consists of two or more renewable energy sources used together to provide increased system efficiency as well as greater balance in energy supply.</a:t>
            </a:r>
          </a:p>
          <a:p>
            <a:endParaRPr lang="en-GB" dirty="0"/>
          </a:p>
          <a:p>
            <a:r>
              <a:rPr lang="en-US" sz="1400" dirty="0">
                <a:solidFill>
                  <a:srgbClr val="457B53"/>
                </a:solidFill>
              </a:rPr>
              <a:t>A Microgrid is defined as a small-scale power grid that can operate independently or collaboratively with other power grids. It can be a small-scale, localised power-station that has its own generation and storage </a:t>
            </a:r>
          </a:p>
          <a:p>
            <a:r>
              <a:rPr lang="en-US" sz="1400" dirty="0">
                <a:solidFill>
                  <a:srgbClr val="457B53"/>
                </a:solidFill>
              </a:rPr>
              <a:t>resources. Pairing geothermal, biomass, solar, wind, and waste to energy systems, or another </a:t>
            </a:r>
          </a:p>
          <a:p>
            <a:r>
              <a:rPr lang="en-US" sz="1400" dirty="0">
                <a:solidFill>
                  <a:srgbClr val="457B53"/>
                </a:solidFill>
              </a:rPr>
              <a:t>combination of renewable energy systems such as Hydrogen with batteries, will lead to a more </a:t>
            </a:r>
          </a:p>
          <a:p>
            <a:r>
              <a:rPr lang="en-US" sz="1400" dirty="0">
                <a:solidFill>
                  <a:srgbClr val="457B53"/>
                </a:solidFill>
              </a:rPr>
              <a:t>efficient and balanced output for electricity networks.</a:t>
            </a:r>
            <a:endParaRPr lang="en-GB" sz="1400" dirty="0">
              <a:solidFill>
                <a:srgbClr val="457B53"/>
              </a:solidFill>
            </a:endParaRPr>
          </a:p>
        </p:txBody>
      </p:sp>
      <p:sp>
        <p:nvSpPr>
          <p:cNvPr id="8" name="TextBox 7">
            <a:extLst>
              <a:ext uri="{FF2B5EF4-FFF2-40B4-BE49-F238E27FC236}">
                <a16:creationId xmlns:a16="http://schemas.microsoft.com/office/drawing/2014/main" id="{BC988D5A-3791-E032-38CF-1EFDBDEB049A}"/>
              </a:ext>
            </a:extLst>
          </p:cNvPr>
          <p:cNvSpPr txBox="1"/>
          <p:nvPr/>
        </p:nvSpPr>
        <p:spPr>
          <a:xfrm>
            <a:off x="603969" y="20615"/>
            <a:ext cx="6546175" cy="400110"/>
          </a:xfrm>
          <a:prstGeom prst="rect">
            <a:avLst/>
          </a:prstGeom>
          <a:noFill/>
        </p:spPr>
        <p:txBody>
          <a:bodyPr wrap="square">
            <a:spAutoFit/>
          </a:bodyPr>
          <a:lstStyle/>
          <a:p>
            <a:r>
              <a:rPr lang="en-US" sz="2000" b="1" i="1" dirty="0">
                <a:solidFill>
                  <a:srgbClr val="457B53"/>
                </a:solidFill>
              </a:rPr>
              <a:t>Microgrids – Hybrid Renewable Energy Systems</a:t>
            </a:r>
            <a:endParaRPr lang="en-GB" sz="2000" b="1" i="1" dirty="0">
              <a:solidFill>
                <a:srgbClr val="457B53"/>
              </a:solidFill>
            </a:endParaRPr>
          </a:p>
        </p:txBody>
      </p:sp>
      <p:pic>
        <p:nvPicPr>
          <p:cNvPr id="10" name="Picture 9">
            <a:extLst>
              <a:ext uri="{FF2B5EF4-FFF2-40B4-BE49-F238E27FC236}">
                <a16:creationId xmlns:a16="http://schemas.microsoft.com/office/drawing/2014/main" id="{24775664-586D-3A67-96A7-2DFEF01D9A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60980" y="394055"/>
            <a:ext cx="2865913" cy="2177695"/>
          </a:xfrm>
          <a:prstGeom prst="rect">
            <a:avLst/>
          </a:prstGeom>
        </p:spPr>
      </p:pic>
      <p:pic>
        <p:nvPicPr>
          <p:cNvPr id="3" name="Picture 2">
            <a:extLst>
              <a:ext uri="{FF2B5EF4-FFF2-40B4-BE49-F238E27FC236}">
                <a16:creationId xmlns:a16="http://schemas.microsoft.com/office/drawing/2014/main" id="{6403668A-0604-6E5E-5549-AC79E84AB0BA}"/>
              </a:ext>
            </a:extLst>
          </p:cNvPr>
          <p:cNvPicPr>
            <a:picLocks noChangeAspect="1"/>
          </p:cNvPicPr>
          <p:nvPr/>
        </p:nvPicPr>
        <p:blipFill>
          <a:blip r:embed="rId4"/>
          <a:stretch>
            <a:fillRect/>
          </a:stretch>
        </p:blipFill>
        <p:spPr>
          <a:xfrm>
            <a:off x="7287326" y="1230440"/>
            <a:ext cx="1704981" cy="517707"/>
          </a:xfrm>
          <a:prstGeom prst="rect">
            <a:avLst/>
          </a:prstGeom>
        </p:spPr>
      </p:pic>
    </p:spTree>
    <p:extLst>
      <p:ext uri="{BB962C8B-B14F-4D97-AF65-F5344CB8AC3E}">
        <p14:creationId xmlns:p14="http://schemas.microsoft.com/office/powerpoint/2010/main" val="877340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B8E079A6-676F-4B99-9193-CC8DD5C1B62F}"/>
              </a:ext>
            </a:extLst>
          </p:cNvPr>
          <p:cNvPicPr>
            <a:picLocks noChangeAspect="1"/>
          </p:cNvPicPr>
          <p:nvPr/>
        </p:nvPicPr>
        <p:blipFill>
          <a:blip r:embed="rId2"/>
          <a:stretch>
            <a:fillRect/>
          </a:stretch>
        </p:blipFill>
        <p:spPr>
          <a:xfrm>
            <a:off x="7964886" y="76404"/>
            <a:ext cx="1234310" cy="1036470"/>
          </a:xfrm>
          <a:prstGeom prst="rect">
            <a:avLst/>
          </a:prstGeom>
        </p:spPr>
      </p:pic>
      <p:pic>
        <p:nvPicPr>
          <p:cNvPr id="5" name="Picture 4">
            <a:extLst>
              <a:ext uri="{FF2B5EF4-FFF2-40B4-BE49-F238E27FC236}">
                <a16:creationId xmlns:a16="http://schemas.microsoft.com/office/drawing/2014/main" id="{B0B3F100-BA7F-11CF-648D-A8255D4249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2174" y="420725"/>
            <a:ext cx="5458967" cy="2137140"/>
          </a:xfrm>
          <a:prstGeom prst="rect">
            <a:avLst/>
          </a:prstGeom>
        </p:spPr>
      </p:pic>
      <p:sp>
        <p:nvSpPr>
          <p:cNvPr id="6" name="TextBox 5">
            <a:extLst>
              <a:ext uri="{FF2B5EF4-FFF2-40B4-BE49-F238E27FC236}">
                <a16:creationId xmlns:a16="http://schemas.microsoft.com/office/drawing/2014/main" id="{4D20C809-2FB5-A3F0-4174-486EF7FAB791}"/>
              </a:ext>
            </a:extLst>
          </p:cNvPr>
          <p:cNvSpPr txBox="1"/>
          <p:nvPr/>
        </p:nvSpPr>
        <p:spPr>
          <a:xfrm>
            <a:off x="585216" y="768096"/>
            <a:ext cx="1060704" cy="758952"/>
          </a:xfrm>
          <a:prstGeom prst="rect">
            <a:avLst/>
          </a:prstGeom>
          <a:solidFill>
            <a:schemeClr val="bg1"/>
          </a:solidFill>
        </p:spPr>
        <p:txBody>
          <a:bodyPr wrap="square" rtlCol="0">
            <a:spAutoFit/>
          </a:bodyPr>
          <a:lstStyle/>
          <a:p>
            <a:endParaRPr lang="en-GB" dirty="0"/>
          </a:p>
        </p:txBody>
      </p:sp>
      <p:pic>
        <p:nvPicPr>
          <p:cNvPr id="7" name="Picture 6" descr="A picture containing logo&#10;&#10;Description automatically generated">
            <a:extLst>
              <a:ext uri="{FF2B5EF4-FFF2-40B4-BE49-F238E27FC236}">
                <a16:creationId xmlns:a16="http://schemas.microsoft.com/office/drawing/2014/main" id="{4F107979-E31C-233B-126F-71373218775B}"/>
              </a:ext>
            </a:extLst>
          </p:cNvPr>
          <p:cNvPicPr>
            <a:picLocks noChangeAspect="1"/>
          </p:cNvPicPr>
          <p:nvPr/>
        </p:nvPicPr>
        <p:blipFill>
          <a:blip r:embed="rId2"/>
          <a:stretch>
            <a:fillRect/>
          </a:stretch>
        </p:blipFill>
        <p:spPr>
          <a:xfrm>
            <a:off x="1557700" y="420725"/>
            <a:ext cx="575159" cy="517708"/>
          </a:xfrm>
          <a:prstGeom prst="rect">
            <a:avLst/>
          </a:prstGeom>
        </p:spPr>
      </p:pic>
      <p:sp>
        <p:nvSpPr>
          <p:cNvPr id="2" name="TextBox 1">
            <a:extLst>
              <a:ext uri="{FF2B5EF4-FFF2-40B4-BE49-F238E27FC236}">
                <a16:creationId xmlns:a16="http://schemas.microsoft.com/office/drawing/2014/main" id="{96156019-150D-FF4E-02DF-6FB80BCB139C}"/>
              </a:ext>
            </a:extLst>
          </p:cNvPr>
          <p:cNvSpPr txBox="1"/>
          <p:nvPr/>
        </p:nvSpPr>
        <p:spPr>
          <a:xfrm>
            <a:off x="503252" y="2557865"/>
            <a:ext cx="8695944" cy="2492990"/>
          </a:xfrm>
          <a:prstGeom prst="rect">
            <a:avLst/>
          </a:prstGeom>
          <a:noFill/>
        </p:spPr>
        <p:txBody>
          <a:bodyPr wrap="square" rtlCol="0">
            <a:spAutoFit/>
          </a:bodyPr>
          <a:lstStyle/>
          <a:p>
            <a:pPr algn="l"/>
            <a:endParaRPr lang="en-US" sz="1200" b="0" i="0" dirty="0">
              <a:solidFill>
                <a:srgbClr val="7F004A"/>
              </a:solidFill>
              <a:effectLst/>
              <a:latin typeface="Quicksand"/>
            </a:endParaRPr>
          </a:p>
          <a:p>
            <a:pPr algn="just"/>
            <a:r>
              <a:rPr lang="en-US" sz="1400" dirty="0">
                <a:solidFill>
                  <a:srgbClr val="457B53"/>
                </a:solidFill>
              </a:rPr>
              <a:t>A Large Grid Scale Battery System is composed of a group of containerised battery cells that are connected to the National Grid at a major substation via a high voltage cable. This cable can export power from the battery system to the Grid at a few milliseconds notice when required to do so. Conversely, when the Grid has excess energy within the network, the connection allows the battery to import power and store it. </a:t>
            </a:r>
          </a:p>
          <a:p>
            <a:pPr algn="just"/>
            <a:endParaRPr lang="en-US" sz="1400" dirty="0">
              <a:solidFill>
                <a:srgbClr val="457B53"/>
              </a:solidFill>
            </a:endParaRPr>
          </a:p>
          <a:p>
            <a:pPr algn="just"/>
            <a:r>
              <a:rPr lang="en-US" sz="1400" dirty="0">
                <a:solidFill>
                  <a:srgbClr val="457B53"/>
                </a:solidFill>
              </a:rPr>
              <a:t>Inverters, transformers, switchgear &amp; battery management systems all work to allow highly controlled bursts of power to be imported or exported in order to provide frequency balancing and power reinforcement services to the National Grid; they make payments for both storing and exporting.</a:t>
            </a:r>
          </a:p>
          <a:p>
            <a:pPr algn="just"/>
            <a:endParaRPr lang="en-US" sz="1400" dirty="0">
              <a:solidFill>
                <a:srgbClr val="457B53"/>
              </a:solidFill>
            </a:endParaRPr>
          </a:p>
          <a:p>
            <a:endParaRPr lang="en-GB" dirty="0"/>
          </a:p>
        </p:txBody>
      </p:sp>
      <p:sp>
        <p:nvSpPr>
          <p:cNvPr id="8" name="TextBox 7">
            <a:extLst>
              <a:ext uri="{FF2B5EF4-FFF2-40B4-BE49-F238E27FC236}">
                <a16:creationId xmlns:a16="http://schemas.microsoft.com/office/drawing/2014/main" id="{BC988D5A-3791-E032-38CF-1EFDBDEB049A}"/>
              </a:ext>
            </a:extLst>
          </p:cNvPr>
          <p:cNvSpPr txBox="1"/>
          <p:nvPr/>
        </p:nvSpPr>
        <p:spPr>
          <a:xfrm>
            <a:off x="603969" y="20615"/>
            <a:ext cx="6546175" cy="400110"/>
          </a:xfrm>
          <a:prstGeom prst="rect">
            <a:avLst/>
          </a:prstGeom>
          <a:noFill/>
        </p:spPr>
        <p:txBody>
          <a:bodyPr wrap="square">
            <a:spAutoFit/>
          </a:bodyPr>
          <a:lstStyle/>
          <a:p>
            <a:r>
              <a:rPr lang="en-US" sz="2000" b="1" i="1" dirty="0">
                <a:solidFill>
                  <a:srgbClr val="457B53"/>
                </a:solidFill>
              </a:rPr>
              <a:t>Large Scale Battery Energy Storage Systems (BESS)</a:t>
            </a:r>
            <a:endParaRPr lang="en-GB" sz="2000" b="1" i="1" dirty="0">
              <a:solidFill>
                <a:srgbClr val="457B53"/>
              </a:solidFill>
            </a:endParaRPr>
          </a:p>
        </p:txBody>
      </p:sp>
      <p:pic>
        <p:nvPicPr>
          <p:cNvPr id="3" name="Picture 2">
            <a:extLst>
              <a:ext uri="{FF2B5EF4-FFF2-40B4-BE49-F238E27FC236}">
                <a16:creationId xmlns:a16="http://schemas.microsoft.com/office/drawing/2014/main" id="{AF9DA783-9D7C-8D89-B124-B59A97E110CF}"/>
              </a:ext>
            </a:extLst>
          </p:cNvPr>
          <p:cNvPicPr>
            <a:picLocks noChangeAspect="1"/>
          </p:cNvPicPr>
          <p:nvPr/>
        </p:nvPicPr>
        <p:blipFill>
          <a:blip r:embed="rId4"/>
          <a:stretch>
            <a:fillRect/>
          </a:stretch>
        </p:blipFill>
        <p:spPr>
          <a:xfrm>
            <a:off x="585216" y="4593615"/>
            <a:ext cx="1505843" cy="457240"/>
          </a:xfrm>
          <a:prstGeom prst="rect">
            <a:avLst/>
          </a:prstGeom>
        </p:spPr>
      </p:pic>
    </p:spTree>
    <p:extLst>
      <p:ext uri="{BB962C8B-B14F-4D97-AF65-F5344CB8AC3E}">
        <p14:creationId xmlns:p14="http://schemas.microsoft.com/office/powerpoint/2010/main" val="3213454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88F5ED-2D43-45CF-B25B-35867D71E745}"/>
              </a:ext>
            </a:extLst>
          </p:cNvPr>
          <p:cNvSpPr txBox="1"/>
          <p:nvPr/>
        </p:nvSpPr>
        <p:spPr>
          <a:xfrm>
            <a:off x="2399588" y="1791149"/>
            <a:ext cx="4631960" cy="1754326"/>
          </a:xfrm>
          <a:prstGeom prst="rect">
            <a:avLst/>
          </a:prstGeom>
          <a:noFill/>
        </p:spPr>
        <p:txBody>
          <a:bodyPr wrap="square" rtlCol="0">
            <a:spAutoFit/>
          </a:bodyPr>
          <a:lstStyle/>
          <a:p>
            <a:r>
              <a:rPr lang="en-GB" dirty="0">
                <a:solidFill>
                  <a:srgbClr val="457B53"/>
                </a:solidFill>
              </a:rPr>
              <a:t>Contact:		Zeco Energy Operations</a:t>
            </a:r>
          </a:p>
          <a:p>
            <a:r>
              <a:rPr lang="en-GB" dirty="0">
                <a:solidFill>
                  <a:srgbClr val="457B53"/>
                </a:solidFill>
              </a:rPr>
              <a:t>Telephone:	0333 5779414</a:t>
            </a:r>
          </a:p>
          <a:p>
            <a:r>
              <a:rPr lang="en-GB" dirty="0">
                <a:solidFill>
                  <a:srgbClr val="457B53"/>
                </a:solidFill>
              </a:rPr>
              <a:t>Email:		</a:t>
            </a:r>
            <a:r>
              <a:rPr lang="en-GB" dirty="0">
                <a:solidFill>
                  <a:srgbClr val="457B53"/>
                </a:solidFill>
                <a:hlinkClick r:id="rId2">
                  <a:extLst>
                    <a:ext uri="{A12FA001-AC4F-418D-AE19-62706E023703}">
                      <ahyp:hlinkClr xmlns:ahyp="http://schemas.microsoft.com/office/drawing/2018/hyperlinkcolor" xmlns="" val="tx"/>
                    </a:ext>
                  </a:extLst>
                </a:hlinkClick>
              </a:rPr>
              <a:t>jon.kent@zecoenergy.com</a:t>
            </a:r>
            <a:endParaRPr lang="en-GB" dirty="0">
              <a:solidFill>
                <a:srgbClr val="457B53"/>
              </a:solidFill>
            </a:endParaRPr>
          </a:p>
          <a:p>
            <a:r>
              <a:rPr lang="en-GB" dirty="0">
                <a:solidFill>
                  <a:srgbClr val="457B53"/>
                </a:solidFill>
              </a:rPr>
              <a:t>Web:		</a:t>
            </a:r>
            <a:r>
              <a:rPr lang="en-GB" dirty="0">
                <a:solidFill>
                  <a:srgbClr val="457B53"/>
                </a:solidFill>
                <a:hlinkClick r:id="rId3">
                  <a:extLst>
                    <a:ext uri="{A12FA001-AC4F-418D-AE19-62706E023703}">
                      <ahyp:hlinkClr xmlns:ahyp="http://schemas.microsoft.com/office/drawing/2018/hyperlinkcolor" xmlns="" val="tx"/>
                    </a:ext>
                  </a:extLst>
                </a:hlinkClick>
              </a:rPr>
              <a:t>https://zecoenergy.com</a:t>
            </a:r>
            <a:endParaRPr lang="en-GB" dirty="0">
              <a:solidFill>
                <a:srgbClr val="457B53"/>
              </a:solidFill>
            </a:endParaRPr>
          </a:p>
          <a:p>
            <a:endParaRPr lang="en-GB" dirty="0">
              <a:solidFill>
                <a:srgbClr val="0070C0"/>
              </a:solidFill>
            </a:endParaRPr>
          </a:p>
          <a:p>
            <a:r>
              <a:rPr lang="en-GB" dirty="0">
                <a:solidFill>
                  <a:srgbClr val="0070C0"/>
                </a:solidFill>
              </a:rPr>
              <a:t>	</a:t>
            </a:r>
            <a:endParaRPr lang="en-GB" dirty="0"/>
          </a:p>
        </p:txBody>
      </p:sp>
      <p:pic>
        <p:nvPicPr>
          <p:cNvPr id="4" name="Picture 3" descr="A picture containing logo&#10;&#10;Description automatically generated">
            <a:extLst>
              <a:ext uri="{FF2B5EF4-FFF2-40B4-BE49-F238E27FC236}">
                <a16:creationId xmlns:a16="http://schemas.microsoft.com/office/drawing/2014/main" id="{B8E079A6-676F-4B99-9193-CC8DD5C1B62F}"/>
              </a:ext>
            </a:extLst>
          </p:cNvPr>
          <p:cNvPicPr>
            <a:picLocks noChangeAspect="1"/>
          </p:cNvPicPr>
          <p:nvPr/>
        </p:nvPicPr>
        <p:blipFill>
          <a:blip r:embed="rId4"/>
          <a:stretch>
            <a:fillRect/>
          </a:stretch>
        </p:blipFill>
        <p:spPr>
          <a:xfrm>
            <a:off x="7964886" y="76404"/>
            <a:ext cx="1234310" cy="1036470"/>
          </a:xfrm>
          <a:prstGeom prst="rect">
            <a:avLst/>
          </a:prstGeom>
        </p:spPr>
      </p:pic>
      <p:pic>
        <p:nvPicPr>
          <p:cNvPr id="3" name="Picture 2">
            <a:extLst>
              <a:ext uri="{FF2B5EF4-FFF2-40B4-BE49-F238E27FC236}">
                <a16:creationId xmlns:a16="http://schemas.microsoft.com/office/drawing/2014/main" id="{5B06DEEC-639E-7836-34ED-5A09B0042DAA}"/>
              </a:ext>
            </a:extLst>
          </p:cNvPr>
          <p:cNvPicPr>
            <a:picLocks noChangeAspect="1"/>
          </p:cNvPicPr>
          <p:nvPr/>
        </p:nvPicPr>
        <p:blipFill>
          <a:blip r:embed="rId5"/>
          <a:stretch>
            <a:fillRect/>
          </a:stretch>
        </p:blipFill>
        <p:spPr>
          <a:xfrm>
            <a:off x="766040" y="4538133"/>
            <a:ext cx="1505843" cy="457240"/>
          </a:xfrm>
          <a:prstGeom prst="rect">
            <a:avLst/>
          </a:prstGeom>
        </p:spPr>
      </p:pic>
    </p:spTree>
    <p:extLst>
      <p:ext uri="{BB962C8B-B14F-4D97-AF65-F5344CB8AC3E}">
        <p14:creationId xmlns:p14="http://schemas.microsoft.com/office/powerpoint/2010/main" val="3676644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D567D43-A73D-406C-84EA-5F9E94968A8B}"/>
              </a:ext>
            </a:extLst>
          </p:cNvPr>
          <p:cNvGrpSpPr/>
          <p:nvPr/>
        </p:nvGrpSpPr>
        <p:grpSpPr>
          <a:xfrm>
            <a:off x="5264235" y="3626391"/>
            <a:ext cx="1173114" cy="1368982"/>
            <a:chOff x="7721602" y="1648153"/>
            <a:chExt cx="3450613" cy="3166590"/>
          </a:xfrm>
        </p:grpSpPr>
        <p:pic>
          <p:nvPicPr>
            <p:cNvPr id="7" name="Picture 6">
              <a:extLst>
                <a:ext uri="{FF2B5EF4-FFF2-40B4-BE49-F238E27FC236}">
                  <a16:creationId xmlns:a16="http://schemas.microsoft.com/office/drawing/2014/main" id="{489964D4-16AC-49EC-A09A-3F4BBD91676E}"/>
                </a:ext>
              </a:extLst>
            </p:cNvPr>
            <p:cNvPicPr>
              <a:picLocks noChangeAspect="1"/>
            </p:cNvPicPr>
            <p:nvPr/>
          </p:nvPicPr>
          <p:blipFill>
            <a:blip r:embed="rId2"/>
            <a:stretch>
              <a:fillRect/>
            </a:stretch>
          </p:blipFill>
          <p:spPr>
            <a:xfrm>
              <a:off x="8446531" y="1648153"/>
              <a:ext cx="2112682" cy="1407784"/>
            </a:xfrm>
            <a:prstGeom prst="rect">
              <a:avLst/>
            </a:prstGeom>
          </p:spPr>
        </p:pic>
        <p:pic>
          <p:nvPicPr>
            <p:cNvPr id="8" name="Picture 7">
              <a:extLst>
                <a:ext uri="{FF2B5EF4-FFF2-40B4-BE49-F238E27FC236}">
                  <a16:creationId xmlns:a16="http://schemas.microsoft.com/office/drawing/2014/main" id="{AD5AA740-66D0-4879-AB31-3AC6FF6A49C9}"/>
                </a:ext>
              </a:extLst>
            </p:cNvPr>
            <p:cNvPicPr>
              <a:picLocks noChangeAspect="1"/>
            </p:cNvPicPr>
            <p:nvPr/>
          </p:nvPicPr>
          <p:blipFill>
            <a:blip r:embed="rId3"/>
            <a:stretch>
              <a:fillRect/>
            </a:stretch>
          </p:blipFill>
          <p:spPr>
            <a:xfrm>
              <a:off x="7721602" y="2914795"/>
              <a:ext cx="3450613" cy="1899948"/>
            </a:xfrm>
            <a:prstGeom prst="rect">
              <a:avLst/>
            </a:prstGeom>
          </p:spPr>
        </p:pic>
      </p:grpSp>
      <p:pic>
        <p:nvPicPr>
          <p:cNvPr id="9" name="Picture 8">
            <a:extLst>
              <a:ext uri="{FF2B5EF4-FFF2-40B4-BE49-F238E27FC236}">
                <a16:creationId xmlns:a16="http://schemas.microsoft.com/office/drawing/2014/main" id="{A8D20E0F-7E72-4628-B9D4-E74AF35465EA}"/>
              </a:ext>
            </a:extLst>
          </p:cNvPr>
          <p:cNvPicPr>
            <a:picLocks noChangeAspect="1"/>
          </p:cNvPicPr>
          <p:nvPr/>
        </p:nvPicPr>
        <p:blipFill rotWithShape="1">
          <a:blip r:embed="rId4"/>
          <a:srcRect t="12256"/>
          <a:stretch/>
        </p:blipFill>
        <p:spPr>
          <a:xfrm>
            <a:off x="2829588" y="3886762"/>
            <a:ext cx="1742412" cy="1006920"/>
          </a:xfrm>
          <a:prstGeom prst="rect">
            <a:avLst/>
          </a:prstGeom>
        </p:spPr>
      </p:pic>
      <p:sp>
        <p:nvSpPr>
          <p:cNvPr id="19" name="TextBox 18">
            <a:extLst>
              <a:ext uri="{FF2B5EF4-FFF2-40B4-BE49-F238E27FC236}">
                <a16:creationId xmlns:a16="http://schemas.microsoft.com/office/drawing/2014/main" id="{4DDCC4B4-3E0E-4F1C-BE88-E9BE95636FE7}"/>
              </a:ext>
            </a:extLst>
          </p:cNvPr>
          <p:cNvSpPr txBox="1"/>
          <p:nvPr/>
        </p:nvSpPr>
        <p:spPr>
          <a:xfrm>
            <a:off x="626204" y="1079151"/>
            <a:ext cx="8225814" cy="2031325"/>
          </a:xfrm>
          <a:prstGeom prst="rect">
            <a:avLst/>
          </a:prstGeom>
          <a:noFill/>
        </p:spPr>
        <p:txBody>
          <a:bodyPr wrap="square" rtlCol="0">
            <a:spAutoFit/>
          </a:bodyPr>
          <a:lstStyle/>
          <a:p>
            <a:pPr marL="342900" indent="-342900">
              <a:buFont typeface="+mj-lt"/>
              <a:buAutoNum type="arabicPeriod"/>
            </a:pPr>
            <a:r>
              <a:rPr lang="en-GB" b="1" i="1" dirty="0">
                <a:solidFill>
                  <a:srgbClr val="457B53"/>
                </a:solidFill>
              </a:rPr>
              <a:t>Monitor &amp; Measure - </a:t>
            </a:r>
            <a:r>
              <a:rPr lang="en-GB" dirty="0">
                <a:solidFill>
                  <a:srgbClr val="457B53"/>
                </a:solidFill>
              </a:rPr>
              <a:t>Identify areas of excess energy use/waste </a:t>
            </a:r>
            <a:endParaRPr lang="en-GB" b="1" i="1" dirty="0">
              <a:solidFill>
                <a:srgbClr val="457B53"/>
              </a:solidFill>
            </a:endParaRPr>
          </a:p>
          <a:p>
            <a:pPr marL="342900" indent="-342900">
              <a:buFont typeface="+mj-lt"/>
              <a:buAutoNum type="arabicPeriod"/>
            </a:pPr>
            <a:r>
              <a:rPr lang="en-GB" b="1" i="1" dirty="0">
                <a:solidFill>
                  <a:srgbClr val="457B53"/>
                </a:solidFill>
              </a:rPr>
              <a:t>Control - </a:t>
            </a:r>
            <a:r>
              <a:rPr lang="en-GB" dirty="0">
                <a:solidFill>
                  <a:srgbClr val="457B53"/>
                </a:solidFill>
              </a:rPr>
              <a:t>Control your building correctly </a:t>
            </a:r>
          </a:p>
          <a:p>
            <a:pPr marL="342900" indent="-342900">
              <a:buFont typeface="+mj-lt"/>
              <a:buAutoNum type="arabicPeriod"/>
            </a:pPr>
            <a:r>
              <a:rPr lang="en-GB" b="1" i="1" dirty="0">
                <a:solidFill>
                  <a:srgbClr val="457B53"/>
                </a:solidFill>
              </a:rPr>
              <a:t>Optimise - </a:t>
            </a:r>
            <a:r>
              <a:rPr lang="en-GB" dirty="0">
                <a:solidFill>
                  <a:srgbClr val="457B53"/>
                </a:solidFill>
              </a:rPr>
              <a:t>Use your systems &amp; equipment efficiently to reduce costs </a:t>
            </a:r>
            <a:endParaRPr lang="en-GB" b="1" i="1" dirty="0">
              <a:solidFill>
                <a:srgbClr val="457B53"/>
              </a:solidFill>
            </a:endParaRPr>
          </a:p>
          <a:p>
            <a:pPr marL="342900" indent="-342900">
              <a:buFont typeface="+mj-lt"/>
              <a:buAutoNum type="arabicPeriod"/>
            </a:pPr>
            <a:r>
              <a:rPr lang="en-GB" b="1" i="1" dirty="0">
                <a:solidFill>
                  <a:srgbClr val="457B53"/>
                </a:solidFill>
              </a:rPr>
              <a:t>Comply - </a:t>
            </a:r>
            <a:r>
              <a:rPr lang="en-GB" dirty="0">
                <a:solidFill>
                  <a:srgbClr val="457B53"/>
                </a:solidFill>
              </a:rPr>
              <a:t>Ensure you adhere to legislation </a:t>
            </a:r>
          </a:p>
          <a:p>
            <a:pPr marL="342900" indent="-342900">
              <a:buFont typeface="+mj-lt"/>
              <a:buAutoNum type="arabicPeriod"/>
            </a:pPr>
            <a:r>
              <a:rPr lang="en-GB" b="1" i="1" dirty="0">
                <a:solidFill>
                  <a:srgbClr val="457B53"/>
                </a:solidFill>
              </a:rPr>
              <a:t>Maintain - </a:t>
            </a:r>
            <a:r>
              <a:rPr lang="en-GB" dirty="0">
                <a:solidFill>
                  <a:srgbClr val="457B53"/>
                </a:solidFill>
              </a:rPr>
              <a:t>Manage your assets properly</a:t>
            </a:r>
            <a:endParaRPr lang="en-GB" b="1" i="1" dirty="0">
              <a:solidFill>
                <a:srgbClr val="457B53"/>
              </a:solidFill>
            </a:endParaRPr>
          </a:p>
          <a:p>
            <a:pPr marL="342900" indent="-342900">
              <a:buFont typeface="+mj-lt"/>
              <a:buAutoNum type="arabicPeriod"/>
            </a:pPr>
            <a:r>
              <a:rPr lang="en-GB" b="1" i="1" dirty="0">
                <a:solidFill>
                  <a:srgbClr val="457B53"/>
                </a:solidFill>
              </a:rPr>
              <a:t>Decarbonise &amp; Fund </a:t>
            </a:r>
            <a:r>
              <a:rPr lang="en-GB" dirty="0">
                <a:solidFill>
                  <a:srgbClr val="457B53"/>
                </a:solidFill>
              </a:rPr>
              <a:t>- Introduce low/zero carbon heating, renewable &amp; energy efficient technologies into your estate</a:t>
            </a:r>
          </a:p>
        </p:txBody>
      </p:sp>
      <p:sp>
        <p:nvSpPr>
          <p:cNvPr id="17" name="TextBox 16">
            <a:extLst>
              <a:ext uri="{FF2B5EF4-FFF2-40B4-BE49-F238E27FC236}">
                <a16:creationId xmlns:a16="http://schemas.microsoft.com/office/drawing/2014/main" id="{85877AD1-0680-4026-B03E-369BE556F503}"/>
              </a:ext>
            </a:extLst>
          </p:cNvPr>
          <p:cNvSpPr txBox="1"/>
          <p:nvPr/>
        </p:nvSpPr>
        <p:spPr>
          <a:xfrm>
            <a:off x="633373" y="148127"/>
            <a:ext cx="7025675" cy="400110"/>
          </a:xfrm>
          <a:prstGeom prst="rect">
            <a:avLst/>
          </a:prstGeom>
          <a:noFill/>
        </p:spPr>
        <p:txBody>
          <a:bodyPr wrap="square" rtlCol="0">
            <a:spAutoFit/>
          </a:bodyPr>
          <a:lstStyle/>
          <a:p>
            <a:r>
              <a:rPr lang="en-GB" sz="2000" b="1" dirty="0">
                <a:solidFill>
                  <a:srgbClr val="457B53"/>
                </a:solidFill>
              </a:rPr>
              <a:t>DOW Six Step Plan for Heat Decarbonisation &amp; Net Zero</a:t>
            </a:r>
          </a:p>
        </p:txBody>
      </p:sp>
      <p:pic>
        <p:nvPicPr>
          <p:cNvPr id="18" name="Picture 17" descr="A picture containing logo&#10;&#10;Description automatically generated">
            <a:extLst>
              <a:ext uri="{FF2B5EF4-FFF2-40B4-BE49-F238E27FC236}">
                <a16:creationId xmlns:a16="http://schemas.microsoft.com/office/drawing/2014/main" id="{61BC778A-95A3-4DD9-869A-949013A87513}"/>
              </a:ext>
            </a:extLst>
          </p:cNvPr>
          <p:cNvPicPr>
            <a:picLocks noChangeAspect="1"/>
          </p:cNvPicPr>
          <p:nvPr/>
        </p:nvPicPr>
        <p:blipFill>
          <a:blip r:embed="rId5"/>
          <a:stretch>
            <a:fillRect/>
          </a:stretch>
        </p:blipFill>
        <p:spPr>
          <a:xfrm>
            <a:off x="7964886" y="76404"/>
            <a:ext cx="1234310" cy="1036470"/>
          </a:xfrm>
          <a:prstGeom prst="rect">
            <a:avLst/>
          </a:prstGeom>
        </p:spPr>
      </p:pic>
      <p:pic>
        <p:nvPicPr>
          <p:cNvPr id="4" name="Picture 3">
            <a:extLst>
              <a:ext uri="{FF2B5EF4-FFF2-40B4-BE49-F238E27FC236}">
                <a16:creationId xmlns:a16="http://schemas.microsoft.com/office/drawing/2014/main" id="{FC505003-49ED-C8B2-05EF-28C6968E99F7}"/>
              </a:ext>
            </a:extLst>
          </p:cNvPr>
          <p:cNvPicPr>
            <a:picLocks noChangeAspect="1"/>
          </p:cNvPicPr>
          <p:nvPr/>
        </p:nvPicPr>
        <p:blipFill>
          <a:blip r:embed="rId6"/>
          <a:stretch>
            <a:fillRect/>
          </a:stretch>
        </p:blipFill>
        <p:spPr>
          <a:xfrm>
            <a:off x="766040" y="4538133"/>
            <a:ext cx="1505843" cy="457240"/>
          </a:xfrm>
          <a:prstGeom prst="rect">
            <a:avLst/>
          </a:prstGeom>
        </p:spPr>
      </p:pic>
    </p:spTree>
    <p:extLst>
      <p:ext uri="{BB962C8B-B14F-4D97-AF65-F5344CB8AC3E}">
        <p14:creationId xmlns:p14="http://schemas.microsoft.com/office/powerpoint/2010/main" val="1463311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56588D-8E88-25C1-08E5-9D540ED3F25B}"/>
              </a:ext>
            </a:extLst>
          </p:cNvPr>
          <p:cNvSpPr txBox="1"/>
          <p:nvPr/>
        </p:nvSpPr>
        <p:spPr>
          <a:xfrm>
            <a:off x="-135420" y="95034"/>
            <a:ext cx="5950744" cy="715581"/>
          </a:xfrm>
          <a:prstGeom prst="rect">
            <a:avLst/>
          </a:prstGeom>
          <a:noFill/>
        </p:spPr>
        <p:txBody>
          <a:bodyPr wrap="square" rtlCol="0">
            <a:spAutoFit/>
          </a:bodyPr>
          <a:lstStyle/>
          <a:p>
            <a:pPr algn="ctr" defTabSz="685800"/>
            <a:r>
              <a:rPr lang="en-US" sz="4050" b="1" dirty="0">
                <a:solidFill>
                  <a:srgbClr val="457B53"/>
                </a:solidFill>
                <a:latin typeface="Agency FB" panose="020B0503020202020204" pitchFamily="34" charset="0"/>
              </a:rPr>
              <a:t>DfE Guidance December 2022</a:t>
            </a:r>
            <a:endParaRPr lang="en-GB" sz="4050" b="1" dirty="0">
              <a:solidFill>
                <a:srgbClr val="457B53"/>
              </a:solidFill>
              <a:latin typeface="Agency FB" panose="020B0503020202020204" pitchFamily="34" charset="0"/>
            </a:endParaRPr>
          </a:p>
        </p:txBody>
      </p:sp>
      <p:pic>
        <p:nvPicPr>
          <p:cNvPr id="8" name="Picture 7">
            <a:extLst>
              <a:ext uri="{FF2B5EF4-FFF2-40B4-BE49-F238E27FC236}">
                <a16:creationId xmlns:a16="http://schemas.microsoft.com/office/drawing/2014/main" id="{B5C0455D-8636-DF23-6DEF-886E6F0C3C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18" b="89969" l="7663" r="91188">
                        <a14:foregroundMark x1="14815" y1="31975" x2="14815" y2="31975"/>
                        <a14:foregroundMark x1="50830" y1="36364" x2="50830" y2="36364"/>
                        <a14:foregroundMark x1="70754" y1="34169" x2="70754" y2="34169"/>
                        <a14:foregroundMark x1="91315" y1="82445" x2="91315" y2="82445"/>
                        <a14:foregroundMark x1="86973" y1="83072" x2="86973" y2="83072"/>
                        <a14:foregroundMark x1="82248" y1="84953" x2="82248" y2="84953"/>
                        <a14:foregroundMark x1="78161" y1="83699" x2="78161" y2="83699"/>
                        <a14:foregroundMark x1="73691" y1="81818" x2="74074" y2="83386"/>
                        <a14:foregroundMark x1="68582" y1="83386" x2="68582" y2="83386"/>
                        <a14:foregroundMark x1="65134" y1="83386" x2="65134" y2="83386"/>
                        <a14:foregroundMark x1="58876" y1="84953" x2="58876" y2="84953"/>
                        <a14:foregroundMark x1="55556" y1="82445" x2="55556" y2="82445"/>
                        <a14:foregroundMark x1="51724" y1="83072" x2="51724" y2="83072"/>
                        <a14:foregroundMark x1="46360" y1="84326" x2="46360" y2="84326"/>
                        <a14:foregroundMark x1="43167" y1="84326" x2="43167" y2="84326"/>
                        <a14:foregroundMark x1="37548" y1="83699" x2="37548" y2="83699"/>
                        <a14:foregroundMark x1="34100" y1="84326" x2="34100" y2="84326"/>
                        <a14:foregroundMark x1="29119" y1="83699" x2="29119" y2="83699"/>
                        <a14:foregroundMark x1="24904" y1="83386" x2="24904" y2="83386"/>
                        <a14:foregroundMark x1="19413" y1="83699" x2="19413" y2="83699"/>
                        <a14:foregroundMark x1="16475" y1="83699" x2="16475" y2="83699"/>
                        <a14:foregroundMark x1="11622" y1="84326" x2="11622" y2="84326"/>
                        <a14:foregroundMark x1="7663" y1="84953" x2="7663" y2="84953"/>
                      </a14:backgroundRemoval>
                    </a14:imgEffect>
                  </a14:imgLayer>
                </a14:imgProps>
              </a:ext>
            </a:extLst>
          </a:blip>
          <a:stretch>
            <a:fillRect/>
          </a:stretch>
        </p:blipFill>
        <p:spPr>
          <a:xfrm>
            <a:off x="7568030" y="4457740"/>
            <a:ext cx="1402773" cy="571500"/>
          </a:xfrm>
          <a:prstGeom prst="rect">
            <a:avLst/>
          </a:prstGeom>
        </p:spPr>
      </p:pic>
      <p:sp>
        <p:nvSpPr>
          <p:cNvPr id="14" name="TextBox 13">
            <a:extLst>
              <a:ext uri="{FF2B5EF4-FFF2-40B4-BE49-F238E27FC236}">
                <a16:creationId xmlns:a16="http://schemas.microsoft.com/office/drawing/2014/main" id="{6304F9FC-0F38-6DA1-1C54-4AF445FBBB54}"/>
              </a:ext>
            </a:extLst>
          </p:cNvPr>
          <p:cNvSpPr txBox="1"/>
          <p:nvPr/>
        </p:nvSpPr>
        <p:spPr>
          <a:xfrm>
            <a:off x="160481" y="857764"/>
            <a:ext cx="8913393" cy="4047262"/>
          </a:xfrm>
          <a:prstGeom prst="rect">
            <a:avLst/>
          </a:prstGeom>
          <a:noFill/>
        </p:spPr>
        <p:txBody>
          <a:bodyPr wrap="square" rtlCol="0">
            <a:spAutoFit/>
          </a:bodyPr>
          <a:lstStyle/>
          <a:p>
            <a:pPr marL="342900" indent="-342900" defTabSz="685800">
              <a:buFont typeface="+mj-lt"/>
              <a:buAutoNum type="arabicPeriod"/>
            </a:pPr>
            <a:r>
              <a:rPr lang="en-US" sz="1350" b="1" dirty="0">
                <a:solidFill>
                  <a:srgbClr val="457B53"/>
                </a:solidFill>
                <a:latin typeface="Agency FB" panose="020B0503020202020204" pitchFamily="34" charset="0"/>
              </a:rPr>
              <a:t>Understand Your energy Use, Metering &amp; Bills – (Step 1) </a:t>
            </a:r>
            <a:r>
              <a:rPr lang="en-US" sz="1350" dirty="0">
                <a:solidFill>
                  <a:srgbClr val="457B53"/>
                </a:solidFill>
                <a:latin typeface="Agency FB" panose="020B0503020202020204" pitchFamily="34" charset="0"/>
              </a:rPr>
              <a:t>– reduce out of hours usage by 10%</a:t>
            </a:r>
          </a:p>
          <a:p>
            <a:pPr marL="342900" indent="-342900" defTabSz="685800">
              <a:buFont typeface="+mj-lt"/>
              <a:buAutoNum type="arabicPeriod"/>
            </a:pPr>
            <a:endParaRPr lang="en-US" sz="1350" dirty="0">
              <a:solidFill>
                <a:srgbClr val="457B53"/>
              </a:solidFill>
              <a:latin typeface="Agency FB" panose="020B0503020202020204" pitchFamily="34" charset="0"/>
            </a:endParaRPr>
          </a:p>
          <a:p>
            <a:pPr marL="342900" indent="-342900" defTabSz="685800">
              <a:buFont typeface="+mj-lt"/>
              <a:buAutoNum type="arabicPeriod"/>
            </a:pPr>
            <a:r>
              <a:rPr lang="en-US" sz="1350" b="1" dirty="0">
                <a:solidFill>
                  <a:srgbClr val="457B53"/>
                </a:solidFill>
                <a:latin typeface="Agency FB" panose="020B0503020202020204" pitchFamily="34" charset="0"/>
              </a:rPr>
              <a:t>Identify Areas for Improvement (Steps 2-5) – </a:t>
            </a:r>
            <a:r>
              <a:rPr lang="en-US" sz="1350" dirty="0">
                <a:solidFill>
                  <a:srgbClr val="457B53"/>
                </a:solidFill>
                <a:latin typeface="Agency FB" panose="020B0503020202020204" pitchFamily="34" charset="0"/>
              </a:rPr>
              <a:t>you need to know age, performance and condition of building, technology &amp; equipment</a:t>
            </a:r>
          </a:p>
          <a:p>
            <a:pPr marL="342900" indent="-342900" defTabSz="685800">
              <a:buFont typeface="+mj-lt"/>
              <a:buAutoNum type="arabicPeriod"/>
            </a:pPr>
            <a:endParaRPr lang="en-US" sz="1350" dirty="0">
              <a:solidFill>
                <a:srgbClr val="457B53"/>
              </a:solidFill>
              <a:latin typeface="Agency FB" panose="020B0503020202020204" pitchFamily="34" charset="0"/>
            </a:endParaRPr>
          </a:p>
          <a:p>
            <a:pPr marL="342900" indent="-342900" defTabSz="685800">
              <a:buFont typeface="+mj-lt"/>
              <a:buAutoNum type="arabicPeriod"/>
            </a:pPr>
            <a:r>
              <a:rPr lang="en-US" sz="1350" b="1" dirty="0">
                <a:solidFill>
                  <a:srgbClr val="457B53"/>
                </a:solidFill>
                <a:latin typeface="Agency FB" panose="020B0503020202020204" pitchFamily="34" charset="0"/>
              </a:rPr>
              <a:t>Implement Behavioural Change (Step 1 &amp; Shutdown List) – </a:t>
            </a:r>
            <a:r>
              <a:rPr lang="en-US" sz="1350" dirty="0">
                <a:solidFill>
                  <a:srgbClr val="457B53"/>
                </a:solidFill>
                <a:latin typeface="Agency FB" panose="020B0503020202020204" pitchFamily="34" charset="0"/>
              </a:rPr>
              <a:t>make the energy data accessible run campaigns encourage wider occupants to assist</a:t>
            </a:r>
          </a:p>
          <a:p>
            <a:pPr marL="342900" indent="-342900" defTabSz="685800">
              <a:buFont typeface="+mj-lt"/>
              <a:buAutoNum type="arabicPeriod"/>
            </a:pPr>
            <a:endParaRPr lang="en-US" sz="1350" dirty="0">
              <a:solidFill>
                <a:srgbClr val="457B53"/>
              </a:solidFill>
              <a:latin typeface="Agency FB" panose="020B0503020202020204" pitchFamily="34" charset="0"/>
            </a:endParaRPr>
          </a:p>
          <a:p>
            <a:pPr marL="342900" indent="-342900" defTabSz="685800">
              <a:buFont typeface="+mj-lt"/>
              <a:buAutoNum type="arabicPeriod"/>
            </a:pPr>
            <a:r>
              <a:rPr lang="en-US" sz="1350" b="1" dirty="0">
                <a:solidFill>
                  <a:srgbClr val="457B53"/>
                </a:solidFill>
                <a:latin typeface="Agency FB" panose="020B0503020202020204" pitchFamily="34" charset="0"/>
              </a:rPr>
              <a:t>Heating (Steps 2 &amp; 3) – </a:t>
            </a:r>
            <a:r>
              <a:rPr lang="en-US" sz="1350" dirty="0">
                <a:solidFill>
                  <a:srgbClr val="457B53"/>
                </a:solidFill>
                <a:latin typeface="Agency FB" panose="020B0503020202020204" pitchFamily="34" charset="0"/>
              </a:rPr>
              <a:t>reducing heat 1ºC will save 5% - 10% of your heating bill, turn heating off earlier latent het will keep it warm, temp, </a:t>
            </a:r>
            <a:r>
              <a:rPr lang="en-US" altLang="en-US" sz="1350" dirty="0">
                <a:solidFill>
                  <a:srgbClr val="457B53"/>
                </a:solidFill>
                <a:latin typeface="Agency FB" panose="020B0503020202020204" pitchFamily="34" charset="0"/>
              </a:rPr>
              <a:t>CO₂ sensors</a:t>
            </a:r>
          </a:p>
          <a:p>
            <a:pPr marL="342900" indent="-342900" defTabSz="685800">
              <a:buFont typeface="+mj-lt"/>
              <a:buAutoNum type="arabicPeriod"/>
            </a:pPr>
            <a:endParaRPr lang="en-US" altLang="en-US" sz="1350" dirty="0">
              <a:solidFill>
                <a:srgbClr val="457B53"/>
              </a:solidFill>
              <a:latin typeface="Agency FB" panose="020B0503020202020204" pitchFamily="34" charset="0"/>
            </a:endParaRPr>
          </a:p>
          <a:p>
            <a:pPr marL="342900" indent="-342900" defTabSz="685800">
              <a:buFont typeface="+mj-lt"/>
              <a:buAutoNum type="arabicPeriod"/>
            </a:pPr>
            <a:r>
              <a:rPr lang="en-US" sz="1350" b="1" dirty="0">
                <a:solidFill>
                  <a:srgbClr val="457B53"/>
                </a:solidFill>
                <a:latin typeface="Agency FB" panose="020B0503020202020204" pitchFamily="34" charset="0"/>
              </a:rPr>
              <a:t>Lighting (Steps 2 &amp; 3) – </a:t>
            </a:r>
            <a:r>
              <a:rPr lang="en-US" sz="1350" dirty="0">
                <a:solidFill>
                  <a:srgbClr val="457B53"/>
                </a:solidFill>
                <a:latin typeface="Agency FB" panose="020B0503020202020204" pitchFamily="34" charset="0"/>
              </a:rPr>
              <a:t>invest in sensors, absence/occupancy monitoring, do not do point for point swap out, use daylight where possible</a:t>
            </a:r>
          </a:p>
          <a:p>
            <a:pPr marL="342900" indent="-342900" defTabSz="685800">
              <a:buFont typeface="+mj-lt"/>
              <a:buAutoNum type="arabicPeriod"/>
            </a:pPr>
            <a:endParaRPr lang="en-US" sz="1350" dirty="0">
              <a:solidFill>
                <a:srgbClr val="457B53"/>
              </a:solidFill>
              <a:latin typeface="Agency FB" panose="020B0503020202020204" pitchFamily="34" charset="0"/>
            </a:endParaRPr>
          </a:p>
          <a:p>
            <a:pPr marL="342900" indent="-342900" defTabSz="685800">
              <a:buFont typeface="+mj-lt"/>
              <a:buAutoNum type="arabicPeriod"/>
            </a:pPr>
            <a:r>
              <a:rPr lang="en-US" sz="1350" b="1" dirty="0">
                <a:solidFill>
                  <a:srgbClr val="457B53"/>
                </a:solidFill>
                <a:latin typeface="Agency FB" panose="020B0503020202020204" pitchFamily="34" charset="0"/>
              </a:rPr>
              <a:t>Ventilation (Steps 2-5) – </a:t>
            </a:r>
            <a:r>
              <a:rPr lang="en-US" sz="1350" dirty="0">
                <a:solidFill>
                  <a:srgbClr val="457B53"/>
                </a:solidFill>
                <a:latin typeface="Agency FB" panose="020B0503020202020204" pitchFamily="34" charset="0"/>
              </a:rPr>
              <a:t>link units together, implement controls strategy, educate room occupants, turn off when room not in use</a:t>
            </a:r>
          </a:p>
          <a:p>
            <a:pPr marL="342900" indent="-342900" defTabSz="685800">
              <a:buFont typeface="+mj-lt"/>
              <a:buAutoNum type="arabicPeriod"/>
            </a:pPr>
            <a:endParaRPr lang="en-US" sz="1350" dirty="0">
              <a:solidFill>
                <a:srgbClr val="457B53"/>
              </a:solidFill>
              <a:latin typeface="Agency FB" panose="020B0503020202020204" pitchFamily="34" charset="0"/>
            </a:endParaRPr>
          </a:p>
          <a:p>
            <a:pPr marL="342900" indent="-342900" defTabSz="685800">
              <a:buFont typeface="+mj-lt"/>
              <a:buAutoNum type="arabicPeriod"/>
            </a:pPr>
            <a:r>
              <a:rPr lang="en-US" sz="1350" b="1" dirty="0">
                <a:solidFill>
                  <a:srgbClr val="457B53"/>
                </a:solidFill>
                <a:latin typeface="Agency FB" panose="020B0503020202020204" pitchFamily="34" charset="0"/>
              </a:rPr>
              <a:t>Improve building, technology &amp; equipment (Steps 2-6) – </a:t>
            </a:r>
            <a:r>
              <a:rPr lang="en-US" sz="1350" dirty="0">
                <a:solidFill>
                  <a:srgbClr val="457B53"/>
                </a:solidFill>
                <a:latin typeface="Agency FB" panose="020B0503020202020204" pitchFamily="34" charset="0"/>
              </a:rPr>
              <a:t>minimise heat loss (fabric), implement preventive maintenance, replace aging equipment</a:t>
            </a:r>
          </a:p>
          <a:p>
            <a:pPr marL="342900" indent="-342900" defTabSz="685800">
              <a:buFont typeface="+mj-lt"/>
              <a:buAutoNum type="arabicPeriod"/>
            </a:pPr>
            <a:endParaRPr lang="en-US" sz="1350" dirty="0">
              <a:solidFill>
                <a:srgbClr val="457B53"/>
              </a:solidFill>
              <a:latin typeface="Agency FB" panose="020B0503020202020204" pitchFamily="34" charset="0"/>
            </a:endParaRPr>
          </a:p>
          <a:p>
            <a:pPr marL="342900" indent="-342900" defTabSz="685800">
              <a:buFont typeface="+mj-lt"/>
              <a:buAutoNum type="arabicPeriod"/>
            </a:pPr>
            <a:r>
              <a:rPr lang="en-US" sz="1350" b="1" dirty="0">
                <a:solidFill>
                  <a:srgbClr val="457B53"/>
                </a:solidFill>
                <a:latin typeface="Agency FB" panose="020B0503020202020204" pitchFamily="34" charset="0"/>
              </a:rPr>
              <a:t>Renewable Generation (Step 6) – </a:t>
            </a:r>
            <a:r>
              <a:rPr lang="en-US" sz="1350" dirty="0">
                <a:solidFill>
                  <a:srgbClr val="457B53"/>
                </a:solidFill>
                <a:latin typeface="Agency FB" panose="020B0503020202020204" pitchFamily="34" charset="0"/>
              </a:rPr>
              <a:t>Decarbonise and generate on site with low/zero carbon technology, generate onsite and store using batteries</a:t>
            </a:r>
          </a:p>
          <a:p>
            <a:pPr marL="342900" indent="-342900" defTabSz="685800">
              <a:buFont typeface="+mj-lt"/>
              <a:buAutoNum type="arabicPeriod"/>
            </a:pPr>
            <a:endParaRPr lang="en-US" sz="1350" dirty="0">
              <a:solidFill>
                <a:srgbClr val="457B53"/>
              </a:solidFill>
              <a:latin typeface="Agency FB" panose="020B0503020202020204" pitchFamily="34" charset="0"/>
            </a:endParaRPr>
          </a:p>
          <a:p>
            <a:pPr algn="r" defTabSz="685800"/>
            <a:r>
              <a:rPr lang="en-US" sz="700" dirty="0">
                <a:solidFill>
                  <a:srgbClr val="457B53"/>
                </a:solidFill>
                <a:latin typeface="Agency FB" panose="020B0503020202020204" pitchFamily="34" charset="0"/>
                <a:hlinkClick r:id="rId4"/>
              </a:rPr>
              <a:t>https://www.gov.uk/government/publications/energy-efficiency-guidance-for-the-school-and-fe-college-estate/energy-efficiency-guidance-for-the-school-and-further-education-college-estate</a:t>
            </a:r>
            <a:endParaRPr lang="en-US" sz="700" dirty="0">
              <a:solidFill>
                <a:srgbClr val="457B53"/>
              </a:solidFill>
              <a:latin typeface="Agency FB" panose="020B0503020202020204" pitchFamily="34" charset="0"/>
            </a:endParaRPr>
          </a:p>
          <a:p>
            <a:pPr defTabSz="685800"/>
            <a:endParaRPr lang="en-US" sz="700" dirty="0">
              <a:solidFill>
                <a:srgbClr val="457B53"/>
              </a:solidFill>
              <a:latin typeface="Agency FB" panose="020B0503020202020204" pitchFamily="34" charset="0"/>
            </a:endParaRPr>
          </a:p>
          <a:p>
            <a:pPr marL="342900" indent="-342900" defTabSz="685800">
              <a:buFont typeface="+mj-lt"/>
              <a:buAutoNum type="arabicPeriod"/>
            </a:pPr>
            <a:endParaRPr lang="en-US" sz="1350" dirty="0">
              <a:solidFill>
                <a:prstClr val="black"/>
              </a:solidFill>
              <a:latin typeface="Agency FB" panose="020B0503020202020204" pitchFamily="34" charset="0"/>
            </a:endParaRPr>
          </a:p>
          <a:p>
            <a:pPr marL="342900" indent="-342900" defTabSz="685800">
              <a:buFont typeface="+mj-lt"/>
              <a:buAutoNum type="arabicPeriod"/>
            </a:pPr>
            <a:endParaRPr lang="en-GB" sz="1350" dirty="0">
              <a:solidFill>
                <a:prstClr val="black"/>
              </a:solidFill>
              <a:latin typeface="Agency FB" panose="020B0503020202020204" pitchFamily="34" charset="0"/>
            </a:endParaRPr>
          </a:p>
        </p:txBody>
      </p:sp>
      <p:pic>
        <p:nvPicPr>
          <p:cNvPr id="5" name="Picture 4">
            <a:extLst>
              <a:ext uri="{FF2B5EF4-FFF2-40B4-BE49-F238E27FC236}">
                <a16:creationId xmlns:a16="http://schemas.microsoft.com/office/drawing/2014/main" id="{AA123BA8-5D55-9BBB-3CE9-84CD9072CA41}"/>
              </a:ext>
            </a:extLst>
          </p:cNvPr>
          <p:cNvPicPr>
            <a:picLocks noChangeAspect="1"/>
          </p:cNvPicPr>
          <p:nvPr/>
        </p:nvPicPr>
        <p:blipFill>
          <a:blip r:embed="rId5"/>
          <a:stretch>
            <a:fillRect/>
          </a:stretch>
        </p:blipFill>
        <p:spPr>
          <a:xfrm>
            <a:off x="220980" y="4454535"/>
            <a:ext cx="1505843" cy="457240"/>
          </a:xfrm>
          <a:prstGeom prst="rect">
            <a:avLst/>
          </a:prstGeom>
        </p:spPr>
      </p:pic>
    </p:spTree>
    <p:extLst>
      <p:ext uri="{BB962C8B-B14F-4D97-AF65-F5344CB8AC3E}">
        <p14:creationId xmlns:p14="http://schemas.microsoft.com/office/powerpoint/2010/main" val="3492212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B4DFFD4-FE2C-405E-AB7C-6DA95303B1BF}"/>
              </a:ext>
            </a:extLst>
          </p:cNvPr>
          <p:cNvSpPr txBox="1"/>
          <p:nvPr/>
        </p:nvSpPr>
        <p:spPr>
          <a:xfrm>
            <a:off x="528661" y="594639"/>
            <a:ext cx="4604918" cy="4616648"/>
          </a:xfrm>
          <a:prstGeom prst="rect">
            <a:avLst/>
          </a:prstGeom>
          <a:noFill/>
        </p:spPr>
        <p:txBody>
          <a:bodyPr wrap="square" rtlCol="0">
            <a:spAutoFit/>
          </a:bodyPr>
          <a:lstStyle/>
          <a:p>
            <a:r>
              <a:rPr lang="en-GB" sz="1400" dirty="0">
                <a:solidFill>
                  <a:srgbClr val="457B53"/>
                </a:solidFill>
              </a:rPr>
              <a:t>Monitor your bills, stop overpayments from occurring, out of 35 schools surveyed we have identified £326k in overpayments so fa.</a:t>
            </a:r>
          </a:p>
          <a:p>
            <a:endParaRPr lang="en-GB" sz="1400" dirty="0">
              <a:solidFill>
                <a:srgbClr val="457B53"/>
              </a:solidFill>
            </a:endParaRPr>
          </a:p>
          <a:p>
            <a:r>
              <a:rPr lang="en-GB" sz="1400" dirty="0">
                <a:solidFill>
                  <a:srgbClr val="457B53"/>
                </a:solidFill>
              </a:rPr>
              <a:t>We can collect data directly from your main utility meters in order to understand when energy is being used/wasted.</a:t>
            </a:r>
          </a:p>
          <a:p>
            <a:r>
              <a:rPr lang="en-GB" sz="1400" dirty="0">
                <a:solidFill>
                  <a:srgbClr val="457B53"/>
                </a:solidFill>
              </a:rPr>
              <a:t> </a:t>
            </a:r>
          </a:p>
          <a:p>
            <a:pPr marL="285750" indent="-285750">
              <a:buFont typeface="Arial" panose="020B0604020202020204" pitchFamily="34" charset="0"/>
              <a:buChar char="•"/>
            </a:pPr>
            <a:r>
              <a:rPr lang="en-GB" sz="1400" dirty="0">
                <a:solidFill>
                  <a:srgbClr val="457B53"/>
                </a:solidFill>
              </a:rPr>
              <a:t>A bill tells you how much you have used. </a:t>
            </a:r>
          </a:p>
          <a:p>
            <a:pPr marL="285750" indent="-285750">
              <a:buFont typeface="Arial" panose="020B0604020202020204" pitchFamily="34" charset="0"/>
              <a:buChar char="•"/>
            </a:pPr>
            <a:endParaRPr lang="en-GB" sz="1400" dirty="0">
              <a:solidFill>
                <a:srgbClr val="457B53"/>
              </a:solidFill>
            </a:endParaRPr>
          </a:p>
          <a:p>
            <a:pPr marL="285750" indent="-285750">
              <a:buFont typeface="Arial" panose="020B0604020202020204" pitchFamily="34" charset="0"/>
              <a:buChar char="•"/>
            </a:pPr>
            <a:r>
              <a:rPr lang="en-GB" sz="1400" dirty="0">
                <a:solidFill>
                  <a:srgbClr val="457B53"/>
                </a:solidFill>
              </a:rPr>
              <a:t>The data shows you when you are wasting energy/costs</a:t>
            </a:r>
          </a:p>
          <a:p>
            <a:endParaRPr lang="en-GB" sz="1400" dirty="0">
              <a:solidFill>
                <a:srgbClr val="457B53"/>
              </a:solidFill>
            </a:endParaRPr>
          </a:p>
          <a:p>
            <a:r>
              <a:rPr lang="en-GB" sz="1400" dirty="0">
                <a:solidFill>
                  <a:srgbClr val="457B53"/>
                </a:solidFill>
              </a:rPr>
              <a:t>We can prevent overbilling – see example across.</a:t>
            </a:r>
          </a:p>
          <a:p>
            <a:pPr marL="342900" indent="-342900">
              <a:buFont typeface="+mj-lt"/>
              <a:buAutoNum type="arabicPeriod"/>
            </a:pPr>
            <a:endParaRPr lang="en-GB" sz="1400" dirty="0">
              <a:solidFill>
                <a:srgbClr val="457B53"/>
              </a:solidFill>
            </a:endParaRPr>
          </a:p>
          <a:p>
            <a:r>
              <a:rPr lang="en-GB" sz="1400" dirty="0">
                <a:solidFill>
                  <a:srgbClr val="457B53"/>
                </a:solidFill>
              </a:rPr>
              <a:t>Using IoT &amp; DTECM we monitor multiple types of usage, equipment &amp; conditions, costs can be covered under latest funding: </a:t>
            </a:r>
          </a:p>
          <a:p>
            <a:endParaRPr lang="en-GB" sz="1400" dirty="0">
              <a:solidFill>
                <a:srgbClr val="457B53"/>
              </a:solidFill>
            </a:endParaRPr>
          </a:p>
          <a:p>
            <a:pPr marL="285750" indent="-285750">
              <a:buFont typeface="Arial" panose="020B0604020202020204" pitchFamily="34" charset="0"/>
              <a:buChar char="•"/>
            </a:pPr>
            <a:r>
              <a:rPr lang="en-GB" sz="1400" b="1" i="1" dirty="0">
                <a:solidFill>
                  <a:srgbClr val="457B53"/>
                </a:solidFill>
              </a:rPr>
              <a:t>usage</a:t>
            </a:r>
          </a:p>
          <a:p>
            <a:pPr marL="285750" indent="-285750">
              <a:buFont typeface="Arial" panose="020B0604020202020204" pitchFamily="34" charset="0"/>
              <a:buChar char="•"/>
            </a:pPr>
            <a:r>
              <a:rPr lang="en-GB" sz="1400" b="1" i="1" dirty="0">
                <a:solidFill>
                  <a:srgbClr val="457B53"/>
                </a:solidFill>
              </a:rPr>
              <a:t>cost </a:t>
            </a:r>
          </a:p>
          <a:p>
            <a:pPr marL="285750" indent="-285750">
              <a:buFont typeface="Arial" panose="020B0604020202020204" pitchFamily="34" charset="0"/>
              <a:buChar char="•"/>
            </a:pPr>
            <a:r>
              <a:rPr lang="en-GB" sz="1400" b="1" i="1" dirty="0">
                <a:solidFill>
                  <a:srgbClr val="457B53"/>
                </a:solidFill>
              </a:rPr>
              <a:t>Co</a:t>
            </a:r>
            <a:r>
              <a:rPr lang="en-GB" sz="1100" b="1" i="1" dirty="0">
                <a:solidFill>
                  <a:srgbClr val="457B53"/>
                </a:solidFill>
              </a:rPr>
              <a:t>2 </a:t>
            </a:r>
          </a:p>
          <a:p>
            <a:pPr marL="285750" indent="-285750">
              <a:buFont typeface="Arial" panose="020B0604020202020204" pitchFamily="34" charset="0"/>
              <a:buChar char="•"/>
            </a:pPr>
            <a:r>
              <a:rPr lang="en-GB" sz="1400" b="1" i="1" dirty="0">
                <a:solidFill>
                  <a:srgbClr val="457B53"/>
                </a:solidFill>
              </a:rPr>
              <a:t>Heat, humidity, etc.</a:t>
            </a:r>
            <a:endParaRPr lang="en-GB" dirty="0"/>
          </a:p>
        </p:txBody>
      </p:sp>
      <p:pic>
        <p:nvPicPr>
          <p:cNvPr id="9" name="Picture 8" descr="A picture containing logo&#10;&#10;Description automatically generated">
            <a:extLst>
              <a:ext uri="{FF2B5EF4-FFF2-40B4-BE49-F238E27FC236}">
                <a16:creationId xmlns:a16="http://schemas.microsoft.com/office/drawing/2014/main" id="{571918F8-EBB1-47F4-AA13-C14C046341BD}"/>
              </a:ext>
            </a:extLst>
          </p:cNvPr>
          <p:cNvPicPr>
            <a:picLocks noChangeAspect="1"/>
          </p:cNvPicPr>
          <p:nvPr/>
        </p:nvPicPr>
        <p:blipFill>
          <a:blip r:embed="rId2"/>
          <a:stretch>
            <a:fillRect/>
          </a:stretch>
        </p:blipFill>
        <p:spPr>
          <a:xfrm>
            <a:off x="7964886" y="76404"/>
            <a:ext cx="1234310" cy="1036470"/>
          </a:xfrm>
          <a:prstGeom prst="rect">
            <a:avLst/>
          </a:prstGeom>
        </p:spPr>
      </p:pic>
      <p:sp>
        <p:nvSpPr>
          <p:cNvPr id="2" name="TextBox 1">
            <a:extLst>
              <a:ext uri="{FF2B5EF4-FFF2-40B4-BE49-F238E27FC236}">
                <a16:creationId xmlns:a16="http://schemas.microsoft.com/office/drawing/2014/main" id="{35D4D981-2DE5-45EF-AC9F-87A4A6DD210C}"/>
              </a:ext>
            </a:extLst>
          </p:cNvPr>
          <p:cNvSpPr txBox="1"/>
          <p:nvPr/>
        </p:nvSpPr>
        <p:spPr>
          <a:xfrm>
            <a:off x="2831121" y="4639445"/>
            <a:ext cx="3840480" cy="338554"/>
          </a:xfrm>
          <a:prstGeom prst="rect">
            <a:avLst/>
          </a:prstGeom>
          <a:noFill/>
        </p:spPr>
        <p:txBody>
          <a:bodyPr wrap="square" rtlCol="0">
            <a:spAutoFit/>
          </a:bodyPr>
          <a:lstStyle/>
          <a:p>
            <a:r>
              <a:rPr lang="en-GB" sz="800" b="1" i="1" dirty="0">
                <a:solidFill>
                  <a:srgbClr val="457B53"/>
                </a:solidFill>
              </a:rPr>
              <a:t>IoT – Internet of Things</a:t>
            </a:r>
          </a:p>
          <a:p>
            <a:r>
              <a:rPr lang="en-GB" sz="800" b="1" i="1" dirty="0">
                <a:solidFill>
                  <a:srgbClr val="457B53"/>
                </a:solidFill>
              </a:rPr>
              <a:t>DTECM – Digital technologies for Energy &amp; Carbon Management</a:t>
            </a:r>
            <a:endParaRPr lang="en-GB" sz="800" b="1" i="1" dirty="0"/>
          </a:p>
        </p:txBody>
      </p:sp>
      <p:pic>
        <p:nvPicPr>
          <p:cNvPr id="5" name="Picture 4">
            <a:extLst>
              <a:ext uri="{FF2B5EF4-FFF2-40B4-BE49-F238E27FC236}">
                <a16:creationId xmlns:a16="http://schemas.microsoft.com/office/drawing/2014/main" id="{D5CE8FF1-7A84-4E2D-9AD9-0A2B6FAD0F05}"/>
              </a:ext>
            </a:extLst>
          </p:cNvPr>
          <p:cNvPicPr>
            <a:picLocks noChangeAspect="1"/>
          </p:cNvPicPr>
          <p:nvPr/>
        </p:nvPicPr>
        <p:blipFill>
          <a:blip r:embed="rId3"/>
          <a:stretch>
            <a:fillRect/>
          </a:stretch>
        </p:blipFill>
        <p:spPr>
          <a:xfrm>
            <a:off x="4923610" y="1962687"/>
            <a:ext cx="4113343" cy="2395850"/>
          </a:xfrm>
          <a:prstGeom prst="rect">
            <a:avLst/>
          </a:prstGeom>
        </p:spPr>
      </p:pic>
      <p:sp>
        <p:nvSpPr>
          <p:cNvPr id="14" name="TextBox 13">
            <a:extLst>
              <a:ext uri="{FF2B5EF4-FFF2-40B4-BE49-F238E27FC236}">
                <a16:creationId xmlns:a16="http://schemas.microsoft.com/office/drawing/2014/main" id="{32751A8A-6312-4D7C-9734-CA8FDEF15F61}"/>
              </a:ext>
            </a:extLst>
          </p:cNvPr>
          <p:cNvSpPr txBox="1"/>
          <p:nvPr/>
        </p:nvSpPr>
        <p:spPr>
          <a:xfrm>
            <a:off x="528662" y="93302"/>
            <a:ext cx="4604918" cy="369332"/>
          </a:xfrm>
          <a:prstGeom prst="rect">
            <a:avLst/>
          </a:prstGeom>
          <a:noFill/>
        </p:spPr>
        <p:txBody>
          <a:bodyPr wrap="square">
            <a:spAutoFit/>
          </a:bodyPr>
          <a:lstStyle/>
          <a:p>
            <a:r>
              <a:rPr lang="en-GB" b="1" i="1" dirty="0">
                <a:solidFill>
                  <a:srgbClr val="457B53"/>
                </a:solidFill>
              </a:rPr>
              <a:t>1) Monitor &amp; Measure</a:t>
            </a:r>
          </a:p>
        </p:txBody>
      </p:sp>
      <p:pic>
        <p:nvPicPr>
          <p:cNvPr id="12" name="Picture 11">
            <a:extLst>
              <a:ext uri="{FF2B5EF4-FFF2-40B4-BE49-F238E27FC236}">
                <a16:creationId xmlns:a16="http://schemas.microsoft.com/office/drawing/2014/main" id="{0A125C9B-5408-17E9-7719-30A320BC8893}"/>
              </a:ext>
            </a:extLst>
          </p:cNvPr>
          <p:cNvPicPr>
            <a:picLocks noChangeAspect="1"/>
          </p:cNvPicPr>
          <p:nvPr/>
        </p:nvPicPr>
        <p:blipFill>
          <a:blip r:embed="rId4"/>
          <a:stretch>
            <a:fillRect/>
          </a:stretch>
        </p:blipFill>
        <p:spPr>
          <a:xfrm>
            <a:off x="4970827" y="93302"/>
            <a:ext cx="4228370" cy="1801467"/>
          </a:xfrm>
          <a:prstGeom prst="rect">
            <a:avLst/>
          </a:prstGeom>
        </p:spPr>
      </p:pic>
      <p:pic>
        <p:nvPicPr>
          <p:cNvPr id="4" name="Picture 3">
            <a:extLst>
              <a:ext uri="{FF2B5EF4-FFF2-40B4-BE49-F238E27FC236}">
                <a16:creationId xmlns:a16="http://schemas.microsoft.com/office/drawing/2014/main" id="{C4CE3A38-1F64-B08B-56D2-09982EC8DADB}"/>
              </a:ext>
            </a:extLst>
          </p:cNvPr>
          <p:cNvPicPr>
            <a:picLocks noChangeAspect="1"/>
          </p:cNvPicPr>
          <p:nvPr/>
        </p:nvPicPr>
        <p:blipFill>
          <a:blip r:embed="rId5"/>
          <a:stretch>
            <a:fillRect/>
          </a:stretch>
        </p:blipFill>
        <p:spPr>
          <a:xfrm>
            <a:off x="5796311" y="4592958"/>
            <a:ext cx="1505843" cy="457240"/>
          </a:xfrm>
          <a:prstGeom prst="rect">
            <a:avLst/>
          </a:prstGeom>
        </p:spPr>
      </p:pic>
      <p:cxnSp>
        <p:nvCxnSpPr>
          <p:cNvPr id="8" name="Straight Arrow Connector 7">
            <a:extLst>
              <a:ext uri="{FF2B5EF4-FFF2-40B4-BE49-F238E27FC236}">
                <a16:creationId xmlns:a16="http://schemas.microsoft.com/office/drawing/2014/main" id="{837A1B71-4788-94F9-1266-EF843962F4F2}"/>
              </a:ext>
            </a:extLst>
          </p:cNvPr>
          <p:cNvCxnSpPr>
            <a:cxnSpLocks/>
          </p:cNvCxnSpPr>
          <p:nvPr/>
        </p:nvCxnSpPr>
        <p:spPr>
          <a:xfrm flipV="1">
            <a:off x="3849624" y="1894769"/>
            <a:ext cx="1477006" cy="4146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08EA72F-36F4-F953-65D9-FDCB6FFE4CA9}"/>
              </a:ext>
            </a:extLst>
          </p:cNvPr>
          <p:cNvCxnSpPr>
            <a:cxnSpLocks/>
          </p:cNvCxnSpPr>
          <p:nvPr/>
        </p:nvCxnSpPr>
        <p:spPr>
          <a:xfrm>
            <a:off x="4014216" y="2788024"/>
            <a:ext cx="1271016" cy="1054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1756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D567D43-A73D-406C-84EA-5F9E94968A8B}"/>
              </a:ext>
            </a:extLst>
          </p:cNvPr>
          <p:cNvGrpSpPr/>
          <p:nvPr/>
        </p:nvGrpSpPr>
        <p:grpSpPr>
          <a:xfrm>
            <a:off x="6502844" y="489271"/>
            <a:ext cx="1173114" cy="1368982"/>
            <a:chOff x="7721602" y="1648153"/>
            <a:chExt cx="3450613" cy="3166590"/>
          </a:xfrm>
        </p:grpSpPr>
        <p:pic>
          <p:nvPicPr>
            <p:cNvPr id="7" name="Picture 6">
              <a:extLst>
                <a:ext uri="{FF2B5EF4-FFF2-40B4-BE49-F238E27FC236}">
                  <a16:creationId xmlns:a16="http://schemas.microsoft.com/office/drawing/2014/main" id="{489964D4-16AC-49EC-A09A-3F4BBD91676E}"/>
                </a:ext>
              </a:extLst>
            </p:cNvPr>
            <p:cNvPicPr>
              <a:picLocks noChangeAspect="1"/>
            </p:cNvPicPr>
            <p:nvPr/>
          </p:nvPicPr>
          <p:blipFill>
            <a:blip r:embed="rId2"/>
            <a:stretch>
              <a:fillRect/>
            </a:stretch>
          </p:blipFill>
          <p:spPr>
            <a:xfrm>
              <a:off x="8446531" y="1648153"/>
              <a:ext cx="2112682" cy="1407785"/>
            </a:xfrm>
            <a:prstGeom prst="rect">
              <a:avLst/>
            </a:prstGeom>
          </p:spPr>
        </p:pic>
        <p:pic>
          <p:nvPicPr>
            <p:cNvPr id="8" name="Picture 7">
              <a:extLst>
                <a:ext uri="{FF2B5EF4-FFF2-40B4-BE49-F238E27FC236}">
                  <a16:creationId xmlns:a16="http://schemas.microsoft.com/office/drawing/2014/main" id="{AD5AA740-66D0-4879-AB31-3AC6FF6A49C9}"/>
                </a:ext>
              </a:extLst>
            </p:cNvPr>
            <p:cNvPicPr>
              <a:picLocks noChangeAspect="1"/>
            </p:cNvPicPr>
            <p:nvPr/>
          </p:nvPicPr>
          <p:blipFill>
            <a:blip r:embed="rId3"/>
            <a:stretch>
              <a:fillRect/>
            </a:stretch>
          </p:blipFill>
          <p:spPr>
            <a:xfrm>
              <a:off x="7721602" y="2914795"/>
              <a:ext cx="3450613" cy="1899948"/>
            </a:xfrm>
            <a:prstGeom prst="rect">
              <a:avLst/>
            </a:prstGeom>
          </p:spPr>
        </p:pic>
      </p:grpSp>
      <p:sp>
        <p:nvSpPr>
          <p:cNvPr id="10" name="TextBox 9">
            <a:extLst>
              <a:ext uri="{FF2B5EF4-FFF2-40B4-BE49-F238E27FC236}">
                <a16:creationId xmlns:a16="http://schemas.microsoft.com/office/drawing/2014/main" id="{FB4DFFD4-FE2C-405E-AB7C-6DA95303B1BF}"/>
              </a:ext>
            </a:extLst>
          </p:cNvPr>
          <p:cNvSpPr txBox="1"/>
          <p:nvPr/>
        </p:nvSpPr>
        <p:spPr>
          <a:xfrm>
            <a:off x="513925" y="726388"/>
            <a:ext cx="4918863" cy="3385542"/>
          </a:xfrm>
          <a:prstGeom prst="rect">
            <a:avLst/>
          </a:prstGeom>
          <a:noFill/>
        </p:spPr>
        <p:txBody>
          <a:bodyPr wrap="square" rtlCol="0">
            <a:spAutoFit/>
          </a:bodyPr>
          <a:lstStyle/>
          <a:p>
            <a:r>
              <a:rPr lang="en-GB" sz="1400" dirty="0">
                <a:solidFill>
                  <a:srgbClr val="457B53"/>
                </a:solidFill>
              </a:rPr>
              <a:t>From recent surveys across the DOW estate we have found that a great deal of equipment is not being controlled effectively and is running 24x7 wasting energy/costs unnecessarily </a:t>
            </a:r>
          </a:p>
          <a:p>
            <a:endParaRPr lang="en-GB" sz="1400" dirty="0">
              <a:solidFill>
                <a:srgbClr val="457B53"/>
              </a:solidFill>
            </a:endParaRPr>
          </a:p>
          <a:p>
            <a:endParaRPr lang="en-GB" sz="1400" dirty="0">
              <a:solidFill>
                <a:srgbClr val="457B53"/>
              </a:solidFill>
            </a:endParaRPr>
          </a:p>
          <a:p>
            <a:r>
              <a:rPr lang="en-GB" sz="1400" dirty="0">
                <a:solidFill>
                  <a:srgbClr val="457B53"/>
                </a:solidFill>
              </a:rPr>
              <a:t>Costs to complete BMS surveys and metering improvements covered under new funding</a:t>
            </a:r>
          </a:p>
          <a:p>
            <a:endParaRPr lang="en-GB" sz="1400" dirty="0">
              <a:solidFill>
                <a:srgbClr val="457B53"/>
              </a:solidFill>
            </a:endParaRPr>
          </a:p>
          <a:p>
            <a:r>
              <a:rPr lang="en-GB" sz="1400" dirty="0">
                <a:solidFill>
                  <a:srgbClr val="457B53"/>
                </a:solidFill>
              </a:rPr>
              <a:t>Using energy data we can start to control your schools heating, cooling etc. properly to reduce energy/costs</a:t>
            </a:r>
          </a:p>
          <a:p>
            <a:endParaRPr lang="en-GB" sz="1400" dirty="0">
              <a:solidFill>
                <a:srgbClr val="457B53"/>
              </a:solidFill>
            </a:endParaRPr>
          </a:p>
          <a:p>
            <a:r>
              <a:rPr lang="en-GB" sz="1400" dirty="0">
                <a:solidFill>
                  <a:srgbClr val="457B53"/>
                </a:solidFill>
              </a:rPr>
              <a:t>Improve the existing control by introducing a Building Energy Management System</a:t>
            </a:r>
          </a:p>
          <a:p>
            <a:endParaRPr lang="en-GB" sz="1400" dirty="0">
              <a:solidFill>
                <a:srgbClr val="457B53"/>
              </a:solidFill>
            </a:endParaRPr>
          </a:p>
          <a:p>
            <a:pPr marL="342900" indent="-342900">
              <a:buFont typeface="+mj-lt"/>
              <a:buAutoNum type="arabicPeriod"/>
            </a:pPr>
            <a:endParaRPr lang="en-GB" dirty="0"/>
          </a:p>
        </p:txBody>
      </p:sp>
      <p:pic>
        <p:nvPicPr>
          <p:cNvPr id="4" name="Picture 3">
            <a:extLst>
              <a:ext uri="{FF2B5EF4-FFF2-40B4-BE49-F238E27FC236}">
                <a16:creationId xmlns:a16="http://schemas.microsoft.com/office/drawing/2014/main" id="{84897A01-A5AA-4807-BEA2-A91617006E84}"/>
              </a:ext>
            </a:extLst>
          </p:cNvPr>
          <p:cNvPicPr>
            <a:picLocks noChangeAspect="1"/>
          </p:cNvPicPr>
          <p:nvPr/>
        </p:nvPicPr>
        <p:blipFill>
          <a:blip r:embed="rId4"/>
          <a:stretch>
            <a:fillRect/>
          </a:stretch>
        </p:blipFill>
        <p:spPr>
          <a:xfrm>
            <a:off x="5330479" y="1846098"/>
            <a:ext cx="3813521" cy="2045588"/>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88A66372-2623-4D91-BB9A-E39CBBDE14B7}"/>
              </a:ext>
            </a:extLst>
          </p:cNvPr>
          <p:cNvPicPr>
            <a:picLocks noChangeAspect="1"/>
          </p:cNvPicPr>
          <p:nvPr/>
        </p:nvPicPr>
        <p:blipFill>
          <a:blip r:embed="rId5"/>
          <a:stretch>
            <a:fillRect/>
          </a:stretch>
        </p:blipFill>
        <p:spPr>
          <a:xfrm>
            <a:off x="7964886" y="76404"/>
            <a:ext cx="1234310" cy="1036470"/>
          </a:xfrm>
          <a:prstGeom prst="rect">
            <a:avLst/>
          </a:prstGeom>
        </p:spPr>
      </p:pic>
      <p:sp>
        <p:nvSpPr>
          <p:cNvPr id="11" name="TextBox 10">
            <a:extLst>
              <a:ext uri="{FF2B5EF4-FFF2-40B4-BE49-F238E27FC236}">
                <a16:creationId xmlns:a16="http://schemas.microsoft.com/office/drawing/2014/main" id="{7A4F7682-7F04-45D0-B6EC-A3ED45F0C966}"/>
              </a:ext>
            </a:extLst>
          </p:cNvPr>
          <p:cNvSpPr txBox="1"/>
          <p:nvPr/>
        </p:nvSpPr>
        <p:spPr>
          <a:xfrm>
            <a:off x="690545" y="179842"/>
            <a:ext cx="7025675" cy="400110"/>
          </a:xfrm>
          <a:prstGeom prst="rect">
            <a:avLst/>
          </a:prstGeom>
          <a:noFill/>
        </p:spPr>
        <p:txBody>
          <a:bodyPr wrap="square" rtlCol="0">
            <a:spAutoFit/>
          </a:bodyPr>
          <a:lstStyle/>
          <a:p>
            <a:r>
              <a:rPr lang="en-GB" sz="2000" b="1" i="1" dirty="0">
                <a:solidFill>
                  <a:srgbClr val="457B53"/>
                </a:solidFill>
              </a:rPr>
              <a:t>2) Control </a:t>
            </a:r>
          </a:p>
        </p:txBody>
      </p:sp>
      <p:pic>
        <p:nvPicPr>
          <p:cNvPr id="2" name="Picture 1">
            <a:extLst>
              <a:ext uri="{FF2B5EF4-FFF2-40B4-BE49-F238E27FC236}">
                <a16:creationId xmlns:a16="http://schemas.microsoft.com/office/drawing/2014/main" id="{AD4A48A4-E33A-F863-1D53-A8A5F33BE0CB}"/>
              </a:ext>
            </a:extLst>
          </p:cNvPr>
          <p:cNvPicPr>
            <a:picLocks noChangeAspect="1"/>
          </p:cNvPicPr>
          <p:nvPr/>
        </p:nvPicPr>
        <p:blipFill>
          <a:blip r:embed="rId6"/>
          <a:stretch>
            <a:fillRect/>
          </a:stretch>
        </p:blipFill>
        <p:spPr>
          <a:xfrm>
            <a:off x="610592" y="4686260"/>
            <a:ext cx="1505843" cy="457240"/>
          </a:xfrm>
          <a:prstGeom prst="rect">
            <a:avLst/>
          </a:prstGeom>
        </p:spPr>
      </p:pic>
    </p:spTree>
    <p:extLst>
      <p:ext uri="{BB962C8B-B14F-4D97-AF65-F5344CB8AC3E}">
        <p14:creationId xmlns:p14="http://schemas.microsoft.com/office/powerpoint/2010/main" val="694458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8202101-D455-4A96-AB09-18333EE560D2}"/>
              </a:ext>
            </a:extLst>
          </p:cNvPr>
          <p:cNvSpPr txBox="1"/>
          <p:nvPr/>
        </p:nvSpPr>
        <p:spPr>
          <a:xfrm>
            <a:off x="498959" y="72042"/>
            <a:ext cx="5208422" cy="461665"/>
          </a:xfrm>
          <a:prstGeom prst="rect">
            <a:avLst/>
          </a:prstGeom>
          <a:noFill/>
        </p:spPr>
        <p:txBody>
          <a:bodyPr wrap="square" rtlCol="0">
            <a:spAutoFit/>
          </a:bodyPr>
          <a:lstStyle/>
          <a:p>
            <a:r>
              <a:rPr lang="en-GB" sz="2400" b="1">
                <a:solidFill>
                  <a:srgbClr val="457B53"/>
                </a:solidFill>
              </a:rPr>
              <a:t>Out of Hours Usage</a:t>
            </a:r>
          </a:p>
        </p:txBody>
      </p:sp>
      <p:pic>
        <p:nvPicPr>
          <p:cNvPr id="2" name="Picture 1">
            <a:extLst>
              <a:ext uri="{FF2B5EF4-FFF2-40B4-BE49-F238E27FC236}">
                <a16:creationId xmlns:a16="http://schemas.microsoft.com/office/drawing/2014/main" id="{4A6DB16C-588B-4CA4-9423-C9E3ACC34735}"/>
              </a:ext>
            </a:extLst>
          </p:cNvPr>
          <p:cNvPicPr>
            <a:picLocks noChangeAspect="1"/>
          </p:cNvPicPr>
          <p:nvPr/>
        </p:nvPicPr>
        <p:blipFill>
          <a:blip r:embed="rId2"/>
          <a:stretch>
            <a:fillRect/>
          </a:stretch>
        </p:blipFill>
        <p:spPr>
          <a:xfrm>
            <a:off x="773597" y="4421311"/>
            <a:ext cx="1505843" cy="457240"/>
          </a:xfrm>
          <a:prstGeom prst="rect">
            <a:avLst/>
          </a:prstGeom>
        </p:spPr>
      </p:pic>
      <p:pic>
        <p:nvPicPr>
          <p:cNvPr id="7" name="Picture 6">
            <a:extLst>
              <a:ext uri="{FF2B5EF4-FFF2-40B4-BE49-F238E27FC236}">
                <a16:creationId xmlns:a16="http://schemas.microsoft.com/office/drawing/2014/main" id="{B4DC704B-67FF-CC16-1859-68E30EE400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738" y="492679"/>
            <a:ext cx="3972970" cy="2819748"/>
          </a:xfrm>
          <a:prstGeom prst="rect">
            <a:avLst/>
          </a:prstGeom>
        </p:spPr>
      </p:pic>
      <p:pic>
        <p:nvPicPr>
          <p:cNvPr id="9" name="Picture 8">
            <a:extLst>
              <a:ext uri="{FF2B5EF4-FFF2-40B4-BE49-F238E27FC236}">
                <a16:creationId xmlns:a16="http://schemas.microsoft.com/office/drawing/2014/main" id="{44A1DB93-D1E8-A730-F2F1-07142DD82382}"/>
              </a:ext>
            </a:extLst>
          </p:cNvPr>
          <p:cNvPicPr>
            <a:picLocks noChangeAspect="1"/>
          </p:cNvPicPr>
          <p:nvPr/>
        </p:nvPicPr>
        <p:blipFill>
          <a:blip r:embed="rId4"/>
          <a:stretch>
            <a:fillRect/>
          </a:stretch>
        </p:blipFill>
        <p:spPr>
          <a:xfrm>
            <a:off x="696208" y="3601117"/>
            <a:ext cx="5435103" cy="1338394"/>
          </a:xfrm>
          <a:prstGeom prst="rect">
            <a:avLst/>
          </a:prstGeom>
        </p:spPr>
      </p:pic>
      <p:sp>
        <p:nvSpPr>
          <p:cNvPr id="10" name="TextBox 9">
            <a:extLst>
              <a:ext uri="{FF2B5EF4-FFF2-40B4-BE49-F238E27FC236}">
                <a16:creationId xmlns:a16="http://schemas.microsoft.com/office/drawing/2014/main" id="{ECEDE76F-326C-20F9-15BC-C087145C75C4}"/>
              </a:ext>
            </a:extLst>
          </p:cNvPr>
          <p:cNvSpPr txBox="1"/>
          <p:nvPr/>
        </p:nvSpPr>
        <p:spPr>
          <a:xfrm>
            <a:off x="5937001" y="3501021"/>
            <a:ext cx="388620" cy="583278"/>
          </a:xfrm>
          <a:prstGeom prst="rect">
            <a:avLst/>
          </a:prstGeom>
          <a:solidFill>
            <a:schemeClr val="bg1"/>
          </a:solidFill>
        </p:spPr>
        <p:txBody>
          <a:bodyPr wrap="square" rtlCol="0">
            <a:spAutoFit/>
          </a:bodyPr>
          <a:lstStyle/>
          <a:p>
            <a:endParaRPr lang="en-GB"/>
          </a:p>
        </p:txBody>
      </p:sp>
      <p:pic>
        <p:nvPicPr>
          <p:cNvPr id="12" name="Picture 11">
            <a:extLst>
              <a:ext uri="{FF2B5EF4-FFF2-40B4-BE49-F238E27FC236}">
                <a16:creationId xmlns:a16="http://schemas.microsoft.com/office/drawing/2014/main" id="{B6975FC3-6A3A-1BFD-58A5-5C6665C96C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63890" y="454255"/>
            <a:ext cx="4315084" cy="2705100"/>
          </a:xfrm>
          <a:prstGeom prst="rect">
            <a:avLst/>
          </a:prstGeom>
        </p:spPr>
      </p:pic>
      <p:pic>
        <p:nvPicPr>
          <p:cNvPr id="3" name="Picture 2">
            <a:extLst>
              <a:ext uri="{FF2B5EF4-FFF2-40B4-BE49-F238E27FC236}">
                <a16:creationId xmlns:a16="http://schemas.microsoft.com/office/drawing/2014/main" id="{60E15045-93DD-CF88-813F-14FBB13C2B4D}"/>
              </a:ext>
            </a:extLst>
          </p:cNvPr>
          <p:cNvPicPr>
            <a:picLocks noChangeAspect="1"/>
          </p:cNvPicPr>
          <p:nvPr/>
        </p:nvPicPr>
        <p:blipFill>
          <a:blip r:embed="rId2"/>
          <a:stretch>
            <a:fillRect/>
          </a:stretch>
        </p:blipFill>
        <p:spPr>
          <a:xfrm>
            <a:off x="7406537" y="3627059"/>
            <a:ext cx="1505843" cy="457240"/>
          </a:xfrm>
          <a:prstGeom prst="rect">
            <a:avLst/>
          </a:prstGeom>
        </p:spPr>
      </p:pic>
    </p:spTree>
    <p:extLst>
      <p:ext uri="{BB962C8B-B14F-4D97-AF65-F5344CB8AC3E}">
        <p14:creationId xmlns:p14="http://schemas.microsoft.com/office/powerpoint/2010/main" val="27600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B4DFFD4-FE2C-405E-AB7C-6DA95303B1BF}"/>
              </a:ext>
            </a:extLst>
          </p:cNvPr>
          <p:cNvSpPr txBox="1"/>
          <p:nvPr/>
        </p:nvSpPr>
        <p:spPr>
          <a:xfrm>
            <a:off x="524832" y="908081"/>
            <a:ext cx="3880011" cy="2739211"/>
          </a:xfrm>
          <a:prstGeom prst="rect">
            <a:avLst/>
          </a:prstGeom>
          <a:noFill/>
        </p:spPr>
        <p:txBody>
          <a:bodyPr wrap="square" rtlCol="0">
            <a:spAutoFit/>
          </a:bodyPr>
          <a:lstStyle/>
          <a:p>
            <a:endParaRPr lang="en-GB" b="1" i="1" dirty="0">
              <a:solidFill>
                <a:srgbClr val="457B53"/>
              </a:solidFill>
            </a:endParaRPr>
          </a:p>
          <a:p>
            <a:r>
              <a:rPr lang="en-GB" sz="1400" dirty="0">
                <a:solidFill>
                  <a:srgbClr val="457B53"/>
                </a:solidFill>
              </a:rPr>
              <a:t>Once the building, plant &amp; equipment are working effectively, the </a:t>
            </a:r>
            <a:r>
              <a:rPr lang="en-GB" sz="1400" i="1" dirty="0">
                <a:solidFill>
                  <a:srgbClr val="457B53"/>
                </a:solidFill>
              </a:rPr>
              <a:t>BEMS</a:t>
            </a:r>
            <a:r>
              <a:rPr lang="en-GB" sz="1400" dirty="0">
                <a:solidFill>
                  <a:srgbClr val="457B53"/>
                </a:solidFill>
              </a:rPr>
              <a:t> will automatically adjust via optimisation for maximum efficiencies and cost savings based on performance</a:t>
            </a:r>
          </a:p>
          <a:p>
            <a:endParaRPr lang="en-GB" sz="1400" dirty="0">
              <a:solidFill>
                <a:srgbClr val="457B53"/>
              </a:solidFill>
            </a:endParaRPr>
          </a:p>
          <a:p>
            <a:r>
              <a:rPr lang="en-GB" sz="1400" dirty="0">
                <a:solidFill>
                  <a:srgbClr val="457B53"/>
                </a:solidFill>
              </a:rPr>
              <a:t>Improve, enhance &amp; reduce unnecessary usage, costs &amp; carbon </a:t>
            </a:r>
          </a:p>
          <a:p>
            <a:endParaRPr lang="en-GB" sz="1400" dirty="0">
              <a:solidFill>
                <a:srgbClr val="457B53"/>
              </a:solidFill>
            </a:endParaRPr>
          </a:p>
          <a:p>
            <a:r>
              <a:rPr lang="en-GB" sz="1400" dirty="0">
                <a:solidFill>
                  <a:srgbClr val="457B53"/>
                </a:solidFill>
              </a:rPr>
              <a:t>We provide you with monthly reports, recommendations &amp; guidance on how to reduce usage/costs</a:t>
            </a:r>
          </a:p>
        </p:txBody>
      </p:sp>
      <p:pic>
        <p:nvPicPr>
          <p:cNvPr id="4" name="Picture 3">
            <a:extLst>
              <a:ext uri="{FF2B5EF4-FFF2-40B4-BE49-F238E27FC236}">
                <a16:creationId xmlns:a16="http://schemas.microsoft.com/office/drawing/2014/main" id="{E9CC459A-2F10-4B1E-90FB-C5BDCD674E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04843" y="1456919"/>
            <a:ext cx="4324819" cy="2680329"/>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8BB06072-044D-437A-9A9D-58799FA69023}"/>
              </a:ext>
            </a:extLst>
          </p:cNvPr>
          <p:cNvPicPr>
            <a:picLocks noChangeAspect="1"/>
          </p:cNvPicPr>
          <p:nvPr/>
        </p:nvPicPr>
        <p:blipFill>
          <a:blip r:embed="rId3"/>
          <a:stretch>
            <a:fillRect/>
          </a:stretch>
        </p:blipFill>
        <p:spPr>
          <a:xfrm>
            <a:off x="7964886" y="76404"/>
            <a:ext cx="1234310" cy="1036470"/>
          </a:xfrm>
          <a:prstGeom prst="rect">
            <a:avLst/>
          </a:prstGeom>
        </p:spPr>
      </p:pic>
      <p:sp>
        <p:nvSpPr>
          <p:cNvPr id="7" name="TextBox 6">
            <a:extLst>
              <a:ext uri="{FF2B5EF4-FFF2-40B4-BE49-F238E27FC236}">
                <a16:creationId xmlns:a16="http://schemas.microsoft.com/office/drawing/2014/main" id="{0D15CF3B-6A60-4A82-9160-D63E989CC7AF}"/>
              </a:ext>
            </a:extLst>
          </p:cNvPr>
          <p:cNvSpPr txBox="1"/>
          <p:nvPr/>
        </p:nvSpPr>
        <p:spPr>
          <a:xfrm>
            <a:off x="633373" y="148127"/>
            <a:ext cx="7025675" cy="400110"/>
          </a:xfrm>
          <a:prstGeom prst="rect">
            <a:avLst/>
          </a:prstGeom>
          <a:noFill/>
        </p:spPr>
        <p:txBody>
          <a:bodyPr wrap="square" rtlCol="0">
            <a:spAutoFit/>
          </a:bodyPr>
          <a:lstStyle/>
          <a:p>
            <a:r>
              <a:rPr lang="en-GB" sz="2000" b="1" i="1" dirty="0">
                <a:solidFill>
                  <a:srgbClr val="457B53"/>
                </a:solidFill>
              </a:rPr>
              <a:t>3) Optimise</a:t>
            </a:r>
          </a:p>
        </p:txBody>
      </p:sp>
      <p:pic>
        <p:nvPicPr>
          <p:cNvPr id="2" name="Picture 1">
            <a:extLst>
              <a:ext uri="{FF2B5EF4-FFF2-40B4-BE49-F238E27FC236}">
                <a16:creationId xmlns:a16="http://schemas.microsoft.com/office/drawing/2014/main" id="{321C0B7F-E85C-9C71-8D92-5B616A053403}"/>
              </a:ext>
            </a:extLst>
          </p:cNvPr>
          <p:cNvPicPr>
            <a:picLocks noChangeAspect="1"/>
          </p:cNvPicPr>
          <p:nvPr/>
        </p:nvPicPr>
        <p:blipFill>
          <a:blip r:embed="rId4"/>
          <a:stretch>
            <a:fillRect/>
          </a:stretch>
        </p:blipFill>
        <p:spPr>
          <a:xfrm>
            <a:off x="766040" y="4538133"/>
            <a:ext cx="1505843" cy="457240"/>
          </a:xfrm>
          <a:prstGeom prst="rect">
            <a:avLst/>
          </a:prstGeom>
        </p:spPr>
      </p:pic>
    </p:spTree>
    <p:extLst>
      <p:ext uri="{BB962C8B-B14F-4D97-AF65-F5344CB8AC3E}">
        <p14:creationId xmlns:p14="http://schemas.microsoft.com/office/powerpoint/2010/main" val="2134988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B4DFFD4-FE2C-405E-AB7C-6DA95303B1BF}"/>
              </a:ext>
            </a:extLst>
          </p:cNvPr>
          <p:cNvSpPr txBox="1"/>
          <p:nvPr/>
        </p:nvSpPr>
        <p:spPr>
          <a:xfrm>
            <a:off x="511602" y="331305"/>
            <a:ext cx="4860765" cy="53860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1" u="none" strike="noStrike" kern="1200" cap="none" spc="0" normalizeH="0" baseline="0" noProof="0" dirty="0">
              <a:ln>
                <a:noFill/>
              </a:ln>
              <a:solidFill>
                <a:srgbClr val="457B53"/>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57B53"/>
                </a:solidFill>
                <a:effectLst/>
                <a:uLnTx/>
                <a:uFillTx/>
                <a:latin typeface="Calibri"/>
                <a:ea typeface="+mn-ea"/>
                <a:cs typeface="+mn-cs"/>
              </a:rPr>
              <a:t>Compliance data will assist your staff to ensure your buildings, plant, equipment &amp; systems are operating effectively, an added benefit is that it also enables preventive maintenance to be used</a:t>
            </a:r>
            <a:endParaRPr kumimoji="0" lang="en-GB" sz="1400" b="1" i="1" u="none" strike="noStrike" kern="1200" cap="none" spc="0" normalizeH="0" baseline="0" noProof="0" dirty="0">
              <a:ln>
                <a:noFill/>
              </a:ln>
              <a:solidFill>
                <a:srgbClr val="457B53"/>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1" i="1" u="none" strike="noStrike" kern="1200" cap="none" spc="0" normalizeH="0" baseline="0" noProof="0" dirty="0">
              <a:ln>
                <a:noFill/>
              </a:ln>
              <a:solidFill>
                <a:srgbClr val="457B53"/>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57B53"/>
                </a:solidFill>
                <a:effectLst/>
                <a:uLnTx/>
                <a:uFillTx/>
                <a:latin typeface="Calibri"/>
                <a:ea typeface="+mn-ea"/>
                <a:cs typeface="+mn-cs"/>
              </a:rPr>
              <a:t>We ensure all applicable policies, regulations, compliance, laws &amp; legislations are in 1 place accessed via the web &amp; are managed correctly – our compliance services team can assist with this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57B53"/>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57B53"/>
                </a:solidFill>
                <a:effectLst/>
                <a:uLnTx/>
                <a:uFillTx/>
                <a:latin typeface="Calibri"/>
                <a:ea typeface="+mn-ea"/>
                <a:cs typeface="+mn-cs"/>
              </a:rPr>
              <a:t>Using IoT to assist in compliance will also identify cost savings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57B53"/>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57B53"/>
                </a:solidFill>
                <a:effectLst/>
                <a:uLnTx/>
                <a:uFillTx/>
                <a:latin typeface="Calibri"/>
                <a:ea typeface="+mn-ea"/>
                <a:cs typeface="+mn-cs"/>
              </a:rPr>
              <a:t>If systems are incorrectly setup, they will waste energy, costs &amp; carbon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57B53"/>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457B53"/>
                </a:solidFill>
                <a:effectLst/>
                <a:uLnTx/>
                <a:uFillTx/>
                <a:latin typeface="Calibri"/>
                <a:ea typeface="+mn-ea"/>
                <a:cs typeface="+mn-cs"/>
              </a:rPr>
              <a:t>Unnecessary Energy/Heat &amp; Costs!!!</a:t>
            </a:r>
            <a:r>
              <a:rPr kumimoji="0" lang="en-US" sz="1400" b="0" i="0" u="none" strike="noStrike" kern="1200" cap="none" spc="0" normalizeH="0" baseline="0" noProof="0" dirty="0">
                <a:ln>
                  <a:noFill/>
                </a:ln>
                <a:solidFill>
                  <a:srgbClr val="457B53"/>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57B53"/>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57B53"/>
                </a:solidFill>
                <a:effectLst/>
                <a:uLnTx/>
                <a:uFillTx/>
                <a:latin typeface="Calibri"/>
                <a:ea typeface="+mn-ea"/>
                <a:cs typeface="+mn-cs"/>
              </a:rPr>
              <a:t>Adjusting system temperatures in the example opposite saved this client £22k per annum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57B53"/>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57B53"/>
                </a:solidFill>
                <a:effectLst/>
                <a:uLnTx/>
                <a:uFillTx/>
                <a:latin typeface="Calibri"/>
                <a:ea typeface="+mn-ea"/>
                <a:cs typeface="+mn-cs"/>
              </a:rPr>
              <a:t>Additional savings from a reduction in equipment failure and maintenance are also achieved</a:t>
            </a:r>
            <a:endParaRPr kumimoji="0" lang="en-GB" sz="1400" b="0" i="0" u="none" strike="noStrike" kern="1200" cap="none" spc="0" normalizeH="0" baseline="0" noProof="0" dirty="0">
              <a:ln>
                <a:noFill/>
              </a:ln>
              <a:solidFill>
                <a:srgbClr val="585857"/>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457B53"/>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GB" sz="1800" b="0" i="0" u="none" strike="noStrike" kern="1200" cap="none" spc="0" normalizeH="0" baseline="0" noProof="0" dirty="0">
              <a:ln>
                <a:noFill/>
              </a:ln>
              <a:solidFill>
                <a:srgbClr val="0070C0"/>
              </a:solidFill>
              <a:effectLst/>
              <a:uLnTx/>
              <a:uFillTx/>
              <a:latin typeface="Calibri"/>
              <a:ea typeface="+mn-ea"/>
              <a:cs typeface="+mn-cs"/>
            </a:endParaRPr>
          </a:p>
        </p:txBody>
      </p:sp>
      <p:sp>
        <p:nvSpPr>
          <p:cNvPr id="7" name="TextBox 6">
            <a:extLst>
              <a:ext uri="{FF2B5EF4-FFF2-40B4-BE49-F238E27FC236}">
                <a16:creationId xmlns:a16="http://schemas.microsoft.com/office/drawing/2014/main" id="{DA25ED29-0379-4737-933D-D3327064DFBC}"/>
              </a:ext>
            </a:extLst>
          </p:cNvPr>
          <p:cNvSpPr txBox="1"/>
          <p:nvPr/>
        </p:nvSpPr>
        <p:spPr>
          <a:xfrm>
            <a:off x="511602" y="150491"/>
            <a:ext cx="863239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57B53"/>
                </a:solidFill>
                <a:effectLst/>
                <a:uLnTx/>
                <a:uFillTx/>
                <a:latin typeface="Calibri"/>
                <a:ea typeface="+mn-ea"/>
                <a:cs typeface="+mn-cs"/>
              </a:rPr>
              <a:t>4) Comply (with data)</a:t>
            </a:r>
          </a:p>
        </p:txBody>
      </p:sp>
      <p:pic>
        <p:nvPicPr>
          <p:cNvPr id="9" name="Picture 8" descr="A picture containing logo&#10;&#10;Description automatically generated">
            <a:extLst>
              <a:ext uri="{FF2B5EF4-FFF2-40B4-BE49-F238E27FC236}">
                <a16:creationId xmlns:a16="http://schemas.microsoft.com/office/drawing/2014/main" id="{8044FCA4-3D19-4E9F-A6B8-9B63B05B327B}"/>
              </a:ext>
            </a:extLst>
          </p:cNvPr>
          <p:cNvPicPr>
            <a:picLocks noChangeAspect="1"/>
          </p:cNvPicPr>
          <p:nvPr/>
        </p:nvPicPr>
        <p:blipFill>
          <a:blip r:embed="rId2"/>
          <a:stretch>
            <a:fillRect/>
          </a:stretch>
        </p:blipFill>
        <p:spPr>
          <a:xfrm>
            <a:off x="7964886" y="76404"/>
            <a:ext cx="1234310" cy="1036470"/>
          </a:xfrm>
          <a:prstGeom prst="rect">
            <a:avLst/>
          </a:prstGeom>
        </p:spPr>
      </p:pic>
      <p:pic>
        <p:nvPicPr>
          <p:cNvPr id="8" name="Picture 7">
            <a:extLst>
              <a:ext uri="{FF2B5EF4-FFF2-40B4-BE49-F238E27FC236}">
                <a16:creationId xmlns:a16="http://schemas.microsoft.com/office/drawing/2014/main" id="{A596C47C-AA57-4E3C-0B88-C6E05FAC68B9}"/>
              </a:ext>
            </a:extLst>
          </p:cNvPr>
          <p:cNvPicPr>
            <a:picLocks noChangeAspect="1"/>
          </p:cNvPicPr>
          <p:nvPr/>
        </p:nvPicPr>
        <p:blipFill>
          <a:blip r:embed="rId3"/>
          <a:stretch>
            <a:fillRect/>
          </a:stretch>
        </p:blipFill>
        <p:spPr>
          <a:xfrm>
            <a:off x="5249630" y="2185371"/>
            <a:ext cx="4057125" cy="1924050"/>
          </a:xfrm>
          <a:prstGeom prst="rect">
            <a:avLst/>
          </a:prstGeom>
        </p:spPr>
      </p:pic>
      <p:pic>
        <p:nvPicPr>
          <p:cNvPr id="12" name="Picture 11">
            <a:extLst>
              <a:ext uri="{FF2B5EF4-FFF2-40B4-BE49-F238E27FC236}">
                <a16:creationId xmlns:a16="http://schemas.microsoft.com/office/drawing/2014/main" id="{30C8E5EE-5899-8882-03ED-86DFECA6B4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9630" y="550601"/>
            <a:ext cx="2837994" cy="1445504"/>
          </a:xfrm>
          <a:prstGeom prst="rect">
            <a:avLst/>
          </a:prstGeom>
        </p:spPr>
      </p:pic>
      <p:pic>
        <p:nvPicPr>
          <p:cNvPr id="2" name="Picture 1">
            <a:extLst>
              <a:ext uri="{FF2B5EF4-FFF2-40B4-BE49-F238E27FC236}">
                <a16:creationId xmlns:a16="http://schemas.microsoft.com/office/drawing/2014/main" id="{D0E7B223-79BE-9CC2-FDE2-CDE490338BAA}"/>
              </a:ext>
            </a:extLst>
          </p:cNvPr>
          <p:cNvPicPr>
            <a:picLocks noChangeAspect="1"/>
          </p:cNvPicPr>
          <p:nvPr/>
        </p:nvPicPr>
        <p:blipFill>
          <a:blip r:embed="rId5"/>
          <a:stretch>
            <a:fillRect/>
          </a:stretch>
        </p:blipFill>
        <p:spPr>
          <a:xfrm>
            <a:off x="5772349" y="4364279"/>
            <a:ext cx="1505843" cy="457240"/>
          </a:xfrm>
          <a:prstGeom prst="rect">
            <a:avLst/>
          </a:prstGeom>
        </p:spPr>
      </p:pic>
    </p:spTree>
    <p:extLst>
      <p:ext uri="{BB962C8B-B14F-4D97-AF65-F5344CB8AC3E}">
        <p14:creationId xmlns:p14="http://schemas.microsoft.com/office/powerpoint/2010/main" val="3557172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B4DFFD4-FE2C-405E-AB7C-6DA95303B1BF}"/>
              </a:ext>
            </a:extLst>
          </p:cNvPr>
          <p:cNvSpPr txBox="1"/>
          <p:nvPr/>
        </p:nvSpPr>
        <p:spPr>
          <a:xfrm>
            <a:off x="511602" y="1202144"/>
            <a:ext cx="4543201" cy="2739211"/>
          </a:xfrm>
          <a:prstGeom prst="rect">
            <a:avLst/>
          </a:prstGeom>
          <a:noFill/>
        </p:spPr>
        <p:txBody>
          <a:bodyPr wrap="square" rtlCol="0">
            <a:spAutoFit/>
          </a:bodyPr>
          <a:lstStyle/>
          <a:p>
            <a:r>
              <a:rPr lang="en-GB" sz="1400" dirty="0">
                <a:solidFill>
                  <a:srgbClr val="457B53"/>
                </a:solidFill>
              </a:rPr>
              <a:t>We can assist you in maintaining your buildings and equipment effectively using data for condition monitoring &amp; preventive maintenance</a:t>
            </a:r>
          </a:p>
          <a:p>
            <a:endParaRPr lang="en-GB" sz="1400" dirty="0">
              <a:solidFill>
                <a:srgbClr val="457B53"/>
              </a:solidFill>
            </a:endParaRPr>
          </a:p>
          <a:p>
            <a:r>
              <a:rPr lang="en-GB" sz="1400" dirty="0">
                <a:solidFill>
                  <a:srgbClr val="457B53"/>
                </a:solidFill>
              </a:rPr>
              <a:t>Preventive is cheaper than reactive and will ensure operational costs are minimised, badly maintained equipment will cost more to run</a:t>
            </a:r>
          </a:p>
          <a:p>
            <a:endParaRPr lang="en-GB" sz="1400" dirty="0">
              <a:solidFill>
                <a:srgbClr val="457B53"/>
              </a:solidFill>
            </a:endParaRPr>
          </a:p>
          <a:p>
            <a:r>
              <a:rPr lang="en-GB" sz="1400" dirty="0">
                <a:solidFill>
                  <a:srgbClr val="457B53"/>
                </a:solidFill>
              </a:rPr>
              <a:t>Ensure that there is no over or under maintenance occurring – helping you to reduce costs further. </a:t>
            </a:r>
            <a:endParaRPr lang="en-GB" sz="1400" b="1" i="1" dirty="0">
              <a:solidFill>
                <a:srgbClr val="457B53"/>
              </a:solidFill>
            </a:endParaRPr>
          </a:p>
          <a:p>
            <a:endParaRPr lang="en-GB" sz="1400" dirty="0">
              <a:solidFill>
                <a:srgbClr val="457B53"/>
              </a:solidFill>
            </a:endParaRPr>
          </a:p>
          <a:p>
            <a:endParaRPr lang="en-GB" dirty="0"/>
          </a:p>
        </p:txBody>
      </p:sp>
      <p:sp>
        <p:nvSpPr>
          <p:cNvPr id="12" name="TextBox 11">
            <a:extLst>
              <a:ext uri="{FF2B5EF4-FFF2-40B4-BE49-F238E27FC236}">
                <a16:creationId xmlns:a16="http://schemas.microsoft.com/office/drawing/2014/main" id="{6DE8419F-8E73-4F75-9BC7-9A7669B4913E}"/>
              </a:ext>
            </a:extLst>
          </p:cNvPr>
          <p:cNvSpPr txBox="1"/>
          <p:nvPr/>
        </p:nvSpPr>
        <p:spPr>
          <a:xfrm>
            <a:off x="511602" y="150491"/>
            <a:ext cx="8632397" cy="400110"/>
          </a:xfrm>
          <a:prstGeom prst="rect">
            <a:avLst/>
          </a:prstGeom>
          <a:noFill/>
        </p:spPr>
        <p:txBody>
          <a:bodyPr wrap="square" rtlCol="0">
            <a:spAutoFit/>
          </a:bodyPr>
          <a:lstStyle/>
          <a:p>
            <a:r>
              <a:rPr lang="en-GB" sz="2000" b="1" i="1" dirty="0">
                <a:solidFill>
                  <a:srgbClr val="457B53"/>
                </a:solidFill>
              </a:rPr>
              <a:t>5) Maintain</a:t>
            </a:r>
          </a:p>
        </p:txBody>
      </p:sp>
      <p:pic>
        <p:nvPicPr>
          <p:cNvPr id="18" name="Picture 17" descr="A picture containing logo&#10;&#10;Description automatically generated">
            <a:extLst>
              <a:ext uri="{FF2B5EF4-FFF2-40B4-BE49-F238E27FC236}">
                <a16:creationId xmlns:a16="http://schemas.microsoft.com/office/drawing/2014/main" id="{A8CB9EA3-33D1-43FB-8781-4222B6E91919}"/>
              </a:ext>
            </a:extLst>
          </p:cNvPr>
          <p:cNvPicPr>
            <a:picLocks noChangeAspect="1"/>
          </p:cNvPicPr>
          <p:nvPr/>
        </p:nvPicPr>
        <p:blipFill>
          <a:blip r:embed="rId3"/>
          <a:stretch>
            <a:fillRect/>
          </a:stretch>
        </p:blipFill>
        <p:spPr>
          <a:xfrm>
            <a:off x="7964886" y="76404"/>
            <a:ext cx="1234310" cy="1036470"/>
          </a:xfrm>
          <a:prstGeom prst="rect">
            <a:avLst/>
          </a:prstGeom>
        </p:spPr>
      </p:pic>
      <p:pic>
        <p:nvPicPr>
          <p:cNvPr id="6" name="Picture 5">
            <a:extLst>
              <a:ext uri="{FF2B5EF4-FFF2-40B4-BE49-F238E27FC236}">
                <a16:creationId xmlns:a16="http://schemas.microsoft.com/office/drawing/2014/main" id="{98EB3BFF-0B91-45B8-9B59-51EA875502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01618" y="1112874"/>
            <a:ext cx="3727569" cy="2741993"/>
          </a:xfrm>
          <a:prstGeom prst="rect">
            <a:avLst/>
          </a:prstGeom>
        </p:spPr>
      </p:pic>
      <p:pic>
        <p:nvPicPr>
          <p:cNvPr id="2" name="Picture 1">
            <a:extLst>
              <a:ext uri="{FF2B5EF4-FFF2-40B4-BE49-F238E27FC236}">
                <a16:creationId xmlns:a16="http://schemas.microsoft.com/office/drawing/2014/main" id="{5040AFA6-00CD-14E2-8B2B-95E180D7C152}"/>
              </a:ext>
            </a:extLst>
          </p:cNvPr>
          <p:cNvPicPr>
            <a:picLocks noChangeAspect="1"/>
          </p:cNvPicPr>
          <p:nvPr/>
        </p:nvPicPr>
        <p:blipFill>
          <a:blip r:embed="rId5"/>
          <a:stretch>
            <a:fillRect/>
          </a:stretch>
        </p:blipFill>
        <p:spPr>
          <a:xfrm>
            <a:off x="766040" y="4538133"/>
            <a:ext cx="1505843" cy="457240"/>
          </a:xfrm>
          <a:prstGeom prst="rect">
            <a:avLst/>
          </a:prstGeom>
        </p:spPr>
      </p:pic>
    </p:spTree>
    <p:extLst>
      <p:ext uri="{BB962C8B-B14F-4D97-AF65-F5344CB8AC3E}">
        <p14:creationId xmlns:p14="http://schemas.microsoft.com/office/powerpoint/2010/main" val="3264407595"/>
      </p:ext>
    </p:extLst>
  </p:cSld>
  <p:clrMapOvr>
    <a:masterClrMapping/>
  </p:clrMapOvr>
</p:sld>
</file>

<file path=ppt/theme/theme1.xml><?xml version="1.0" encoding="utf-8"?>
<a:theme xmlns:a="http://schemas.openxmlformats.org/drawingml/2006/main" name="Office Theme">
  <a:themeElements>
    <a:clrScheme name="Custom 1">
      <a:dk1>
        <a:srgbClr val="585857"/>
      </a:dk1>
      <a:lt1>
        <a:srgbClr val="FFFFFF"/>
      </a:lt1>
      <a:dk2>
        <a:srgbClr val="396073"/>
      </a:dk2>
      <a:lt2>
        <a:srgbClr val="EEECE1"/>
      </a:lt2>
      <a:accent1>
        <a:srgbClr val="D3711C"/>
      </a:accent1>
      <a:accent2>
        <a:srgbClr val="AE4F20"/>
      </a:accent2>
      <a:accent3>
        <a:srgbClr val="88A0AC"/>
      </a:accent3>
      <a:accent4>
        <a:srgbClr val="CB946B"/>
      </a:accent4>
      <a:accent5>
        <a:srgbClr val="868686"/>
      </a:accent5>
      <a:accent6>
        <a:srgbClr val="E4AA78"/>
      </a:accent6>
      <a:hlink>
        <a:srgbClr val="396073"/>
      </a:hlink>
      <a:folHlink>
        <a:srgbClr val="AE4F2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52AC2DD96484D4597FD1B1A054F9898" ma:contentTypeVersion="16" ma:contentTypeDescription="Create a new document." ma:contentTypeScope="" ma:versionID="654afdf6186db4275ac42cdf49c2a812">
  <xsd:schema xmlns:xsd="http://www.w3.org/2001/XMLSchema" xmlns:xs="http://www.w3.org/2001/XMLSchema" xmlns:p="http://schemas.microsoft.com/office/2006/metadata/properties" xmlns:ns2="3ac6c907-8ec0-4e3b-af62-9a16856da2b8" xmlns:ns3="e87e4e20-b231-4b3e-a556-1d6bb3d9acd1" targetNamespace="http://schemas.microsoft.com/office/2006/metadata/properties" ma:root="true" ma:fieldsID="903887f571d2a49faf242e5b912a0a78" ns2:_="" ns3:_="">
    <xsd:import namespace="3ac6c907-8ec0-4e3b-af62-9a16856da2b8"/>
    <xsd:import namespace="e87e4e20-b231-4b3e-a556-1d6bb3d9ac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OCR"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c6c907-8ec0-4e3b-af62-9a16856da2b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e303dc0-37f5-4dce-b388-555c6b4c366f}" ma:internalName="TaxCatchAll" ma:showField="CatchAllData" ma:web="3ac6c907-8ec0-4e3b-af62-9a16856da2b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7e4e20-b231-4b3e-a556-1d6bb3d9acd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dae4176-1e09-400e-8811-a0451724f6e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87e4e20-b231-4b3e-a556-1d6bb3d9acd1">
      <Terms xmlns="http://schemas.microsoft.com/office/infopath/2007/PartnerControls"/>
    </lcf76f155ced4ddcb4097134ff3c332f>
    <TaxCatchAll xmlns="3ac6c907-8ec0-4e3b-af62-9a16856da2b8" xsi:nil="true"/>
  </documentManagement>
</p:properties>
</file>

<file path=customXml/itemProps1.xml><?xml version="1.0" encoding="utf-8"?>
<ds:datastoreItem xmlns:ds="http://schemas.openxmlformats.org/officeDocument/2006/customXml" ds:itemID="{9C525158-762D-4C39-BDBF-7D5AE9D79620}">
  <ds:schemaRefs>
    <ds:schemaRef ds:uri="http://schemas.microsoft.com/sharepoint/v3/contenttype/forms"/>
  </ds:schemaRefs>
</ds:datastoreItem>
</file>

<file path=customXml/itemProps2.xml><?xml version="1.0" encoding="utf-8"?>
<ds:datastoreItem xmlns:ds="http://schemas.openxmlformats.org/officeDocument/2006/customXml" ds:itemID="{28F1C793-F306-4FBD-A2D4-855AF84FFB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c6c907-8ec0-4e3b-af62-9a16856da2b8"/>
    <ds:schemaRef ds:uri="e87e4e20-b231-4b3e-a556-1d6bb3d9ac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A459C8-8B82-4465-B3FC-C92E59FB1710}">
  <ds:schemaRefs>
    <ds:schemaRef ds:uri="http://purl.org/dc/terms/"/>
    <ds:schemaRef ds:uri="3ac6c907-8ec0-4e3b-af62-9a16856da2b8"/>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dcmitype/"/>
    <ds:schemaRef ds:uri="e87e4e20-b231-4b3e-a556-1d6bb3d9acd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9150</TotalTime>
  <Words>1248</Words>
  <Application>Microsoft Office PowerPoint</Application>
  <PresentationFormat>On-screen Show (16:9)</PresentationFormat>
  <Paragraphs>125</Paragraphs>
  <Slides>13</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Agency FB</vt:lpstr>
      <vt:lpstr>Arial</vt:lpstr>
      <vt:lpstr>Calibri</vt:lpstr>
      <vt:lpstr>Calibri Light</vt:lpstr>
      <vt:lpstr>New Cicle Semi</vt:lpstr>
      <vt:lpstr>Open Sans</vt:lpstr>
      <vt:lpstr>Quicksand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w3design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Wigglesworth</dc:creator>
  <cp:lastModifiedBy>Linette Blackmore</cp:lastModifiedBy>
  <cp:revision>118</cp:revision>
  <dcterms:created xsi:type="dcterms:W3CDTF">2014-10-24T15:25:53Z</dcterms:created>
  <dcterms:modified xsi:type="dcterms:W3CDTF">2022-12-14T12:39:13Z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0x010100152AC2DD96484D4597FD1B1A054F9898</vt:lpwstr>
  </property>
  <property fmtid="{D5CDD505-2E9C-101B-9397-08002B2CF9AE}" pid="3" name="MediaServiceImageTags">
    <vt:lpwstr/>
  </property>
</Properties>
</file>