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281" r:id="rId2"/>
    <p:sldId id="363" r:id="rId3"/>
    <p:sldId id="286" r:id="rId4"/>
    <p:sldId id="311" r:id="rId5"/>
    <p:sldId id="312" r:id="rId6"/>
    <p:sldId id="296" r:id="rId7"/>
    <p:sldId id="303" r:id="rId8"/>
    <p:sldId id="313" r:id="rId9"/>
    <p:sldId id="314" r:id="rId10"/>
    <p:sldId id="315" r:id="rId11"/>
    <p:sldId id="316" r:id="rId12"/>
    <p:sldId id="283" r:id="rId13"/>
    <p:sldId id="272" r:id="rId14"/>
    <p:sldId id="291" r:id="rId15"/>
    <p:sldId id="317" r:id="rId16"/>
    <p:sldId id="320" r:id="rId17"/>
    <p:sldId id="321" r:id="rId18"/>
    <p:sldId id="322" r:id="rId19"/>
    <p:sldId id="323" r:id="rId20"/>
    <p:sldId id="324" r:id="rId21"/>
    <p:sldId id="325" r:id="rId22"/>
    <p:sldId id="329" r:id="rId23"/>
    <p:sldId id="326" r:id="rId24"/>
    <p:sldId id="327" r:id="rId25"/>
    <p:sldId id="328"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 id="346" r:id="rId43"/>
    <p:sldId id="347" r:id="rId44"/>
    <p:sldId id="348" r:id="rId45"/>
    <p:sldId id="349" r:id="rId46"/>
    <p:sldId id="350" r:id="rId47"/>
    <p:sldId id="351" r:id="rId48"/>
    <p:sldId id="353" r:id="rId49"/>
    <p:sldId id="354" r:id="rId50"/>
    <p:sldId id="355" r:id="rId51"/>
    <p:sldId id="356" r:id="rId52"/>
    <p:sldId id="357" r:id="rId53"/>
    <p:sldId id="358" r:id="rId54"/>
    <p:sldId id="359" r:id="rId55"/>
    <p:sldId id="360" r:id="rId56"/>
    <p:sldId id="361" r:id="rId57"/>
    <p:sldId id="362"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D62AC6"/>
    <a:srgbClr val="66CCFF"/>
    <a:srgbClr val="009999"/>
    <a:srgbClr val="008080"/>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4" autoAdjust="0"/>
    <p:restoredTop sz="85614" autoAdjust="0"/>
  </p:normalViewPr>
  <p:slideViewPr>
    <p:cSldViewPr snapToGrid="0">
      <p:cViewPr varScale="1">
        <p:scale>
          <a:sx n="64" d="100"/>
          <a:sy n="64" d="100"/>
        </p:scale>
        <p:origin x="640" y="76"/>
      </p:cViewPr>
      <p:guideLst/>
    </p:cSldViewPr>
  </p:slideViewPr>
  <p:notesTextViewPr>
    <p:cViewPr>
      <p:scale>
        <a:sx n="1" d="1"/>
        <a:sy n="1" d="1"/>
      </p:scale>
      <p:origin x="0" y="0"/>
    </p:cViewPr>
  </p:notesTextViewPr>
  <p:sorterViewPr>
    <p:cViewPr>
      <p:scale>
        <a:sx n="100" d="100"/>
        <a:sy n="100" d="100"/>
      </p:scale>
      <p:origin x="0" y="-4950"/>
    </p:cViewPr>
  </p:sorter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5C5341-88A6-41FA-9E69-3A1D904544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DE86BEC-3B99-4129-A2A1-098BC76761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0C4422-E792-4397-A57B-E4ACE3062BD7}" type="datetimeFigureOut">
              <a:rPr lang="en-GB" smtClean="0"/>
              <a:t>11/01/2021</a:t>
            </a:fld>
            <a:endParaRPr lang="en-GB"/>
          </a:p>
        </p:txBody>
      </p:sp>
      <p:sp>
        <p:nvSpPr>
          <p:cNvPr id="4" name="Footer Placeholder 3">
            <a:extLst>
              <a:ext uri="{FF2B5EF4-FFF2-40B4-BE49-F238E27FC236}">
                <a16:creationId xmlns:a16="http://schemas.microsoft.com/office/drawing/2014/main" id="{3580A343-6528-4DCB-A98B-579426E98A9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38DC55B-B57A-482F-8A50-9C1ACB71DB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BCB85-A944-48D2-B3CD-AD0AD8892B0C}" type="slidenum">
              <a:rPr lang="en-GB" smtClean="0"/>
              <a:t>‹#›</a:t>
            </a:fld>
            <a:endParaRPr lang="en-GB"/>
          </a:p>
        </p:txBody>
      </p:sp>
    </p:spTree>
    <p:extLst>
      <p:ext uri="{BB962C8B-B14F-4D97-AF65-F5344CB8AC3E}">
        <p14:creationId xmlns:p14="http://schemas.microsoft.com/office/powerpoint/2010/main" val="703991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2DC099-B853-45FC-978E-590DEFDA1CAF}" type="datetimeFigureOut">
              <a:rPr lang="en-GB" smtClean="0"/>
              <a:t>11/01/2021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3DB91-E5B0-4A50-8CDE-FFAD979C63E2}" type="slidenum">
              <a:rPr lang="en-GB" smtClean="0"/>
              <a:t>‹#›</a:t>
            </a:fld>
            <a:endParaRPr lang="en-GB"/>
          </a:p>
        </p:txBody>
      </p:sp>
    </p:spTree>
    <p:extLst>
      <p:ext uri="{BB962C8B-B14F-4D97-AF65-F5344CB8AC3E}">
        <p14:creationId xmlns:p14="http://schemas.microsoft.com/office/powerpoint/2010/main" val="3143880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a:t>
            </a:fld>
            <a:endParaRPr lang="en-GB"/>
          </a:p>
        </p:txBody>
      </p:sp>
    </p:spTree>
    <p:extLst>
      <p:ext uri="{BB962C8B-B14F-4D97-AF65-F5344CB8AC3E}">
        <p14:creationId xmlns:p14="http://schemas.microsoft.com/office/powerpoint/2010/main" val="1194151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11</a:t>
            </a:fld>
            <a:endParaRPr lang="en-GB"/>
          </a:p>
        </p:txBody>
      </p:sp>
    </p:spTree>
    <p:extLst>
      <p:ext uri="{BB962C8B-B14F-4D97-AF65-F5344CB8AC3E}">
        <p14:creationId xmlns:p14="http://schemas.microsoft.com/office/powerpoint/2010/main" val="3688953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13</a:t>
            </a:fld>
            <a:endParaRPr lang="en-GB"/>
          </a:p>
        </p:txBody>
      </p:sp>
    </p:spTree>
    <p:extLst>
      <p:ext uri="{BB962C8B-B14F-4D97-AF65-F5344CB8AC3E}">
        <p14:creationId xmlns:p14="http://schemas.microsoft.com/office/powerpoint/2010/main" val="266540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14</a:t>
            </a:fld>
            <a:endParaRPr lang="en-GB"/>
          </a:p>
        </p:txBody>
      </p:sp>
    </p:spTree>
    <p:extLst>
      <p:ext uri="{BB962C8B-B14F-4D97-AF65-F5344CB8AC3E}">
        <p14:creationId xmlns:p14="http://schemas.microsoft.com/office/powerpoint/2010/main" val="347099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6052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001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9612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2856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2914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0827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586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3</a:t>
            </a:fld>
            <a:endParaRPr lang="en-GB"/>
          </a:p>
        </p:txBody>
      </p:sp>
    </p:spTree>
    <p:extLst>
      <p:ext uri="{BB962C8B-B14F-4D97-AF65-F5344CB8AC3E}">
        <p14:creationId xmlns:p14="http://schemas.microsoft.com/office/powerpoint/2010/main" val="3991713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743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1449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8901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929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186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1445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8742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5822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9060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724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59093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37699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5412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56613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0180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19464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24495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3335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85790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25870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8313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5</a:t>
            </a:fld>
            <a:endParaRPr lang="en-GB"/>
          </a:p>
        </p:txBody>
      </p:sp>
    </p:spTree>
    <p:extLst>
      <p:ext uri="{BB962C8B-B14F-4D97-AF65-F5344CB8AC3E}">
        <p14:creationId xmlns:p14="http://schemas.microsoft.com/office/powerpoint/2010/main" val="32008867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5690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9113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7512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5714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38669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31949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30030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95274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1827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5304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6</a:t>
            </a:fld>
            <a:endParaRPr lang="en-GB"/>
          </a:p>
        </p:txBody>
      </p:sp>
    </p:spTree>
    <p:extLst>
      <p:ext uri="{BB962C8B-B14F-4D97-AF65-F5344CB8AC3E}">
        <p14:creationId xmlns:p14="http://schemas.microsoft.com/office/powerpoint/2010/main" val="28751851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00044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6646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7</a:t>
            </a:fld>
            <a:endParaRPr lang="en-GB"/>
          </a:p>
        </p:txBody>
      </p:sp>
    </p:spTree>
    <p:extLst>
      <p:ext uri="{BB962C8B-B14F-4D97-AF65-F5344CB8AC3E}">
        <p14:creationId xmlns:p14="http://schemas.microsoft.com/office/powerpoint/2010/main" val="4263582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8</a:t>
            </a:fld>
            <a:endParaRPr lang="en-GB"/>
          </a:p>
        </p:txBody>
      </p:sp>
    </p:spTree>
    <p:extLst>
      <p:ext uri="{BB962C8B-B14F-4D97-AF65-F5344CB8AC3E}">
        <p14:creationId xmlns:p14="http://schemas.microsoft.com/office/powerpoint/2010/main" val="3574338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9</a:t>
            </a:fld>
            <a:endParaRPr lang="en-GB"/>
          </a:p>
        </p:txBody>
      </p:sp>
    </p:spTree>
    <p:extLst>
      <p:ext uri="{BB962C8B-B14F-4D97-AF65-F5344CB8AC3E}">
        <p14:creationId xmlns:p14="http://schemas.microsoft.com/office/powerpoint/2010/main" val="526713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10</a:t>
            </a:fld>
            <a:endParaRPr lang="en-GB"/>
          </a:p>
        </p:txBody>
      </p:sp>
    </p:spTree>
    <p:extLst>
      <p:ext uri="{BB962C8B-B14F-4D97-AF65-F5344CB8AC3E}">
        <p14:creationId xmlns:p14="http://schemas.microsoft.com/office/powerpoint/2010/main" val="1138145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3793686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299037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984223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477245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583D37-BAC7-4F7A-BCCF-3810D86190B2}"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4127769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5583D37-BAC7-4F7A-BCCF-3810D86190B2}" type="datetimeFigureOut">
              <a:rPr lang="en-GB" smtClean="0"/>
              <a:t>11/01/2021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34274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5583D37-BAC7-4F7A-BCCF-3810D86190B2}" type="datetimeFigureOut">
              <a:rPr lang="en-GB" smtClean="0"/>
              <a:t>11/01/2021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2192872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5583D37-BAC7-4F7A-BCCF-3810D86190B2}" type="datetimeFigureOut">
              <a:rPr lang="en-GB" smtClean="0"/>
              <a:t>11/01/2021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80672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83D37-BAC7-4F7A-BCCF-3810D86190B2}" type="datetimeFigureOut">
              <a:rPr lang="en-GB" smtClean="0"/>
              <a:t>11/01/2021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3089011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583D37-BAC7-4F7A-BCCF-3810D86190B2}" type="datetimeFigureOut">
              <a:rPr lang="en-GB" smtClean="0"/>
              <a:t>11/01/2021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552550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583D37-BAC7-4F7A-BCCF-3810D86190B2}" type="datetimeFigureOut">
              <a:rPr lang="en-GB" smtClean="0"/>
              <a:t>11/01/2021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56844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583D37-BAC7-4F7A-BCCF-3810D86190B2}" type="datetimeFigureOut">
              <a:rPr lang="en-GB" smtClean="0"/>
              <a:t>11/01/2021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4BAEC-9B69-4C59-87EE-0A099761F0FE}" type="slidenum">
              <a:rPr lang="en-GB" smtClean="0"/>
              <a:t>‹#›</a:t>
            </a:fld>
            <a:endParaRPr lang="en-GB"/>
          </a:p>
        </p:txBody>
      </p:sp>
    </p:spTree>
    <p:extLst>
      <p:ext uri="{BB962C8B-B14F-4D97-AF65-F5344CB8AC3E}">
        <p14:creationId xmlns:p14="http://schemas.microsoft.com/office/powerpoint/2010/main" val="167715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ideo" Target="https://www.youtube.com/embed/Zbbm916CWZQ" TargetMode="External"/><Relationship Id="rId5" Type="http://schemas.openxmlformats.org/officeDocument/2006/relationships/image" Target="../media/image6.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video" Target="https://www.youtube.com/embed/unR29SGgUYc" TargetMode="External"/><Relationship Id="rId5" Type="http://schemas.openxmlformats.org/officeDocument/2006/relationships/image" Target="../media/image6.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hyperlink" Target="http://www.ctbi.org.uk/goanddo"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video" Target="https://www.youtube.com/embed/pymmxR33tik" TargetMode="External"/><Relationship Id="rId5" Type="http://schemas.openxmlformats.org/officeDocument/2006/relationships/image" Target="../media/image6.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video" Target="https://www.youtube.com/embed/he6sG5IpS5Q" TargetMode="External"/><Relationship Id="rId5" Type="http://schemas.openxmlformats.org/officeDocument/2006/relationships/image" Target="../media/image6.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hyperlink" Target="https://ctbi.org.uk/wp-content/uploads/2020/10/WPCU-2021-English-pamphlet-Final.pdf.pagespeed.ce.SnR5lgw9dp.pdf" TargetMode="External"/><Relationship Id="rId4" Type="http://schemas.openxmlformats.org/officeDocument/2006/relationships/hyperlink" Target="https://ctbi.org.uk/week-of-prayer-for-christian-unity-2021/"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ideo" Target="https://www.youtube.com/embed/bnb-8veFppQ" TargetMode="External"/><Relationship Id="rId5" Type="http://schemas.openxmlformats.org/officeDocument/2006/relationships/image" Target="../media/image6.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360379" y="5709876"/>
            <a:ext cx="12616695" cy="1323439"/>
          </a:xfrm>
          <a:prstGeom prst="rect">
            <a:avLst/>
          </a:prstGeom>
          <a:noFill/>
        </p:spPr>
        <p:txBody>
          <a:bodyPr wrap="square" rtlCol="0">
            <a:spAutoFit/>
          </a:bodyPr>
          <a:lstStyle/>
          <a:p>
            <a:pPr algn="ctr"/>
            <a:r>
              <a:rPr lang="en-GB" sz="8000" dirty="0">
                <a:solidFill>
                  <a:srgbClr val="A50021"/>
                </a:solidFill>
                <a:latin typeface="+mj-lt"/>
              </a:rPr>
              <a:t>    Week of Christian Unity</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pic>
        <p:nvPicPr>
          <p:cNvPr id="2" name="Picture 1">
            <a:extLst>
              <a:ext uri="{FF2B5EF4-FFF2-40B4-BE49-F238E27FC236}">
                <a16:creationId xmlns:a16="http://schemas.microsoft.com/office/drawing/2014/main" id="{4867C88B-42FE-473A-839A-27C34624C412}"/>
              </a:ext>
            </a:extLst>
          </p:cNvPr>
          <p:cNvPicPr>
            <a:picLocks noChangeAspect="1"/>
          </p:cNvPicPr>
          <p:nvPr/>
        </p:nvPicPr>
        <p:blipFill>
          <a:blip r:embed="rId4"/>
          <a:stretch>
            <a:fillRect/>
          </a:stretch>
        </p:blipFill>
        <p:spPr>
          <a:xfrm>
            <a:off x="0" y="-1"/>
            <a:ext cx="12192000" cy="5597585"/>
          </a:xfrm>
          <a:prstGeom prst="rect">
            <a:avLst/>
          </a:prstGeom>
        </p:spPr>
      </p:pic>
    </p:spTree>
    <p:extLst>
      <p:ext uri="{BB962C8B-B14F-4D97-AF65-F5344CB8AC3E}">
        <p14:creationId xmlns:p14="http://schemas.microsoft.com/office/powerpoint/2010/main" val="1637624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algn="ctr"/>
            <a:r>
              <a:rPr lang="en-GB" sz="8000" dirty="0">
                <a:solidFill>
                  <a:srgbClr val="A50021"/>
                </a:solidFill>
              </a:rPr>
              <a:t>Reflect</a:t>
            </a:r>
          </a:p>
        </p:txBody>
      </p:sp>
      <p:sp>
        <p:nvSpPr>
          <p:cNvPr id="2" name="TextBox 1"/>
          <p:cNvSpPr txBox="1"/>
          <p:nvPr/>
        </p:nvSpPr>
        <p:spPr>
          <a:xfrm>
            <a:off x="4624552" y="157655"/>
            <a:ext cx="7463660" cy="4893647"/>
          </a:xfrm>
          <a:prstGeom prst="rect">
            <a:avLst/>
          </a:prstGeom>
          <a:noFill/>
        </p:spPr>
        <p:txBody>
          <a:bodyPr wrap="square" rtlCol="0">
            <a:spAutoFit/>
          </a:bodyPr>
          <a:lstStyle/>
          <a:p>
            <a:endParaRPr lang="en-GB" sz="2400" dirty="0">
              <a:solidFill>
                <a:schemeClr val="bg1"/>
              </a:solidFill>
            </a:endParaRPr>
          </a:p>
          <a:p>
            <a:r>
              <a:rPr lang="en-GB" sz="2400" dirty="0">
                <a:solidFill>
                  <a:schemeClr val="bg1"/>
                </a:solidFill>
              </a:rPr>
              <a:t>“One day you understood that, without your being aware of it, a yes had already been inscribed in your innermost depths.</a:t>
            </a:r>
          </a:p>
          <a:p>
            <a:endParaRPr lang="en-GB" sz="2400" dirty="0">
              <a:solidFill>
                <a:schemeClr val="bg1"/>
              </a:solidFill>
            </a:endParaRPr>
          </a:p>
          <a:p>
            <a:r>
              <a:rPr lang="en-GB" sz="2400" dirty="0">
                <a:solidFill>
                  <a:schemeClr val="bg1"/>
                </a:solidFill>
              </a:rPr>
              <a:t>And so you chose to go forward in the footsteps of Christ…. </a:t>
            </a:r>
          </a:p>
          <a:p>
            <a:endParaRPr lang="en-GB" sz="2400" dirty="0">
              <a:solidFill>
                <a:schemeClr val="bg1"/>
              </a:solidFill>
            </a:endParaRPr>
          </a:p>
          <a:p>
            <a:r>
              <a:rPr lang="en-GB" sz="2400" dirty="0">
                <a:solidFill>
                  <a:schemeClr val="bg1"/>
                </a:solidFill>
              </a:rPr>
              <a:t>In silence in the presence of Christ, you heard him say, ‘Come, follow me; I will give you a place to rest your heart.’”</a:t>
            </a:r>
            <a:br>
              <a:rPr lang="en-GB" sz="2400" dirty="0">
                <a:solidFill>
                  <a:srgbClr val="FFC000"/>
                </a:solidFill>
                <a:latin typeface="Candara" panose="020E0502030303020204" pitchFamily="34" charset="0"/>
              </a:rPr>
            </a:br>
            <a:br>
              <a:rPr lang="en-GB" sz="2400" dirty="0">
                <a:solidFill>
                  <a:srgbClr val="FFC000"/>
                </a:solidFill>
                <a:latin typeface="Candara" panose="020E0502030303020204" pitchFamily="34" charset="0"/>
              </a:rPr>
            </a:br>
            <a:endParaRPr lang="en-GB" sz="2400" dirty="0">
              <a:solidFill>
                <a:srgbClr val="FFC000"/>
              </a:solidFill>
              <a:latin typeface="Candara" panose="020E0502030303020204" pitchFamily="34"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pic>
        <p:nvPicPr>
          <p:cNvPr id="8194" name="Picture 2" descr="Jesus, Christ, Disciples, Footsteps, Sand, Beach">
            <a:extLst>
              <a:ext uri="{FF2B5EF4-FFF2-40B4-BE49-F238E27FC236}">
                <a16:creationId xmlns:a16="http://schemas.microsoft.com/office/drawing/2014/main" id="{31CF8366-E6E3-4DC3-889A-967C784D39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351283" cy="5634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261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algn="ctr"/>
            <a:r>
              <a:rPr lang="en-GB" sz="8000" dirty="0">
                <a:solidFill>
                  <a:srgbClr val="A50021"/>
                </a:solidFill>
              </a:rPr>
              <a:t>Reflect</a:t>
            </a:r>
          </a:p>
        </p:txBody>
      </p:sp>
      <p:sp>
        <p:nvSpPr>
          <p:cNvPr id="2" name="TextBox 1"/>
          <p:cNvSpPr txBox="1"/>
          <p:nvPr/>
        </p:nvSpPr>
        <p:spPr>
          <a:xfrm>
            <a:off x="231227" y="-84083"/>
            <a:ext cx="7463660" cy="5816977"/>
          </a:xfrm>
          <a:prstGeom prst="rect">
            <a:avLst/>
          </a:prstGeom>
          <a:noFill/>
        </p:spPr>
        <p:txBody>
          <a:bodyPr wrap="square" rtlCol="0">
            <a:spAutoFit/>
          </a:bodyPr>
          <a:lstStyle/>
          <a:p>
            <a:endParaRPr lang="en-GB" sz="3600" dirty="0">
              <a:solidFill>
                <a:schemeClr val="bg1"/>
              </a:solidFill>
            </a:endParaRPr>
          </a:p>
          <a:p>
            <a:r>
              <a:rPr lang="en-GB" sz="3600" dirty="0">
                <a:solidFill>
                  <a:srgbClr val="FFC000"/>
                </a:solidFill>
              </a:rPr>
              <a:t>Have you ever been aware that God was asking you or someone you know to begin a new journey in life – whether literally moving to somewhere else, or ‘changing direction’ in some other way? </a:t>
            </a:r>
            <a:br>
              <a:rPr lang="en-GB" sz="3600" dirty="0">
                <a:solidFill>
                  <a:srgbClr val="FFC000"/>
                </a:solidFill>
              </a:rPr>
            </a:br>
            <a:endParaRPr lang="en-GB" sz="3600" dirty="0">
              <a:solidFill>
                <a:srgbClr val="FFC000"/>
              </a:solidFill>
            </a:endParaRPr>
          </a:p>
          <a:p>
            <a:r>
              <a:rPr lang="en-GB" sz="3600" dirty="0">
                <a:solidFill>
                  <a:srgbClr val="FFC000"/>
                </a:solidFill>
              </a:rPr>
              <a:t>How did you respond?</a:t>
            </a:r>
            <a:br>
              <a:rPr lang="en-GB" sz="2400" dirty="0">
                <a:solidFill>
                  <a:srgbClr val="FFC000"/>
                </a:solidFill>
                <a:latin typeface="Candara" panose="020E0502030303020204" pitchFamily="34" charset="0"/>
              </a:rPr>
            </a:br>
            <a:br>
              <a:rPr lang="en-GB" sz="2400" dirty="0">
                <a:solidFill>
                  <a:srgbClr val="FFC000"/>
                </a:solidFill>
                <a:latin typeface="Candara" panose="020E0502030303020204" pitchFamily="34" charset="0"/>
              </a:rPr>
            </a:br>
            <a:endParaRPr lang="en-GB" sz="2400" dirty="0">
              <a:solidFill>
                <a:srgbClr val="FFC000"/>
              </a:solidFill>
              <a:latin typeface="Candara" panose="020E0502030303020204" pitchFamily="34"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pic>
        <p:nvPicPr>
          <p:cNvPr id="9218" name="Picture 2" descr="Landscape, Reflect, Art, Nature, Baekjunseung">
            <a:extLst>
              <a:ext uri="{FF2B5EF4-FFF2-40B4-BE49-F238E27FC236}">
                <a16:creationId xmlns:a16="http://schemas.microsoft.com/office/drawing/2014/main" id="{BDD42218-C11F-4076-B882-8205EE076A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6139" y="-3744"/>
            <a:ext cx="3415862" cy="5576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337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A0A15-2830-4B9C-AF67-180A6513908A}"/>
              </a:ext>
            </a:extLst>
          </p:cNvPr>
          <p:cNvSpPr>
            <a:spLocks noGrp="1"/>
          </p:cNvSpPr>
          <p:nvPr>
            <p:ph type="title"/>
          </p:nvPr>
        </p:nvSpPr>
        <p:spPr/>
        <p:txBody>
          <a:bodyPr/>
          <a:lstStyle/>
          <a:p>
            <a:endParaRPr lang="en-GB"/>
          </a:p>
        </p:txBody>
      </p:sp>
      <p:pic>
        <p:nvPicPr>
          <p:cNvPr id="4" name="Picture 2" descr="Cross, Jesus, Believe, Church, Religion, Christ">
            <a:extLst>
              <a:ext uri="{FF2B5EF4-FFF2-40B4-BE49-F238E27FC236}">
                <a16:creationId xmlns:a16="http://schemas.microsoft.com/office/drawing/2014/main" id="{56B0B832-7E5E-43C4-9DC8-D02301B4B62C}"/>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0" y="-1180226"/>
            <a:ext cx="12191999" cy="81407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14BBED-7E8A-4D78-8A5F-BC531A35574F}"/>
              </a:ext>
            </a:extLst>
          </p:cNvPr>
          <p:cNvSpPr txBox="1"/>
          <p:nvPr/>
        </p:nvSpPr>
        <p:spPr>
          <a:xfrm>
            <a:off x="380999" y="113505"/>
            <a:ext cx="3160853" cy="2308324"/>
          </a:xfrm>
          <a:prstGeom prst="rect">
            <a:avLst/>
          </a:prstGeom>
          <a:noFill/>
        </p:spPr>
        <p:txBody>
          <a:bodyPr wrap="square" rtlCol="0">
            <a:spAutoFit/>
          </a:bodyPr>
          <a:lstStyle/>
          <a:p>
            <a:pPr algn="ctr"/>
            <a:r>
              <a:rPr lang="en-GB" sz="7200" dirty="0">
                <a:solidFill>
                  <a:schemeClr val="bg1"/>
                </a:solidFill>
                <a:latin typeface="Candara" panose="020E0502030303020204" pitchFamily="34" charset="0"/>
              </a:rPr>
              <a:t>Let us pray</a:t>
            </a:r>
          </a:p>
        </p:txBody>
      </p:sp>
    </p:spTree>
    <p:extLst>
      <p:ext uri="{BB962C8B-B14F-4D97-AF65-F5344CB8AC3E}">
        <p14:creationId xmlns:p14="http://schemas.microsoft.com/office/powerpoint/2010/main" val="3786795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5" name="TextBox 4"/>
          <p:cNvSpPr txBox="1"/>
          <p:nvPr/>
        </p:nvSpPr>
        <p:spPr>
          <a:xfrm>
            <a:off x="252249" y="441435"/>
            <a:ext cx="11687502" cy="7355860"/>
          </a:xfrm>
          <a:prstGeom prst="rect">
            <a:avLst/>
          </a:prstGeom>
          <a:noFill/>
        </p:spPr>
        <p:txBody>
          <a:bodyPr wrap="square" rtlCol="0">
            <a:spAutoFit/>
          </a:bodyPr>
          <a:lstStyle/>
          <a:p>
            <a:r>
              <a:rPr lang="en-GB" sz="2400" i="1" dirty="0">
                <a:solidFill>
                  <a:schemeClr val="bg1"/>
                </a:solidFill>
              </a:rPr>
              <a:t> </a:t>
            </a:r>
            <a:endParaRPr lang="en-GB" sz="2400" dirty="0">
              <a:solidFill>
                <a:schemeClr val="bg1"/>
              </a:solidFill>
            </a:endParaRPr>
          </a:p>
          <a:p>
            <a:pPr algn="ctr"/>
            <a:r>
              <a:rPr lang="en-GB" sz="4000" dirty="0">
                <a:solidFill>
                  <a:srgbClr val="FFC000"/>
                </a:solidFill>
              </a:rPr>
              <a:t>Jesus Christ, you seek us, you wish to offer us your friendship and lead us to a life that is ever more complete. Grant us the confidence to answer your call so that we may be transformed and become witnesses of your tenderness for the world.</a:t>
            </a:r>
            <a:endParaRPr lang="en-GB" sz="4000" i="1" dirty="0">
              <a:solidFill>
                <a:srgbClr val="FFC000"/>
              </a:solidFill>
            </a:endParaRPr>
          </a:p>
          <a:p>
            <a:pPr algn="ctr"/>
            <a:endParaRPr lang="en-GB" sz="2400" i="1" dirty="0">
              <a:solidFill>
                <a:schemeClr val="bg1"/>
              </a:solidFill>
            </a:endParaRPr>
          </a:p>
          <a:p>
            <a:pPr algn="ctr"/>
            <a:endParaRPr lang="en-GB" sz="4000" dirty="0">
              <a:solidFill>
                <a:schemeClr val="bg1"/>
              </a:solidFill>
              <a:latin typeface="Candara" panose="020E0502030303020204" pitchFamily="34" charset="0"/>
            </a:endParaRPr>
          </a:p>
          <a:p>
            <a:pPr algn="ctr"/>
            <a:endParaRPr lang="en-GB" sz="4000" dirty="0">
              <a:solidFill>
                <a:schemeClr val="bg1"/>
              </a:solidFill>
              <a:latin typeface="Candara" panose="020E0502030303020204" pitchFamily="34" charset="0"/>
            </a:endParaRPr>
          </a:p>
          <a:p>
            <a:pPr algn="ctr"/>
            <a:r>
              <a:rPr lang="en-GB" sz="7200" dirty="0">
                <a:solidFill>
                  <a:srgbClr val="A50021"/>
                </a:solidFill>
                <a:latin typeface="Candara" panose="020E0502030303020204" pitchFamily="34" charset="0"/>
              </a:rPr>
              <a:t>Let us pray</a:t>
            </a:r>
            <a:endParaRPr lang="en-GB" sz="7200" dirty="0">
              <a:solidFill>
                <a:schemeClr val="bg1"/>
              </a:solidFill>
              <a:latin typeface="Candara" panose="020E0502030303020204" pitchFamily="34" charset="0"/>
            </a:endParaRPr>
          </a:p>
          <a:p>
            <a:pPr algn="r"/>
            <a:endParaRPr lang="en-GB" sz="4000" dirty="0">
              <a:solidFill>
                <a:schemeClr val="bg1"/>
              </a:solidFill>
              <a:latin typeface="+mj-lt"/>
            </a:endParaRPr>
          </a:p>
          <a:p>
            <a:pPr marL="457200" indent="-457200">
              <a:buFont typeface="Arial" panose="020B0604020202020204" pitchFamily="34" charset="0"/>
              <a:buChar char="•"/>
            </a:pPr>
            <a:endParaRPr lang="en-GB" sz="3200" dirty="0">
              <a:solidFill>
                <a:schemeClr val="bg1"/>
              </a:solidFill>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3694419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algn="ctr"/>
            <a:r>
              <a:rPr lang="en-GB" sz="8000" dirty="0">
                <a:solidFill>
                  <a:srgbClr val="009999"/>
                </a:solidFill>
                <a:latin typeface="Candara" panose="020E0502030303020204" pitchFamily="34" charset="0"/>
              </a:rPr>
              <a:t> </a:t>
            </a:r>
            <a:r>
              <a:rPr lang="en-GB" sz="8000" dirty="0">
                <a:solidFill>
                  <a:srgbClr val="A50021"/>
                </a:solidFill>
              </a:rPr>
              <a:t>Mission</a:t>
            </a:r>
          </a:p>
        </p:txBody>
      </p:sp>
      <p:sp>
        <p:nvSpPr>
          <p:cNvPr id="5" name="TextBox 4"/>
          <p:cNvSpPr txBox="1"/>
          <p:nvPr/>
        </p:nvSpPr>
        <p:spPr>
          <a:xfrm>
            <a:off x="-1" y="0"/>
            <a:ext cx="12191999" cy="2308324"/>
          </a:xfrm>
          <a:prstGeom prst="rect">
            <a:avLst/>
          </a:prstGeom>
          <a:noFill/>
        </p:spPr>
        <p:txBody>
          <a:bodyPr wrap="square" rtlCol="0">
            <a:spAutoFit/>
          </a:bodyPr>
          <a:lstStyle/>
          <a:p>
            <a:pPr algn="ctr"/>
            <a:r>
              <a:rPr lang="en-GB" sz="7200" dirty="0">
                <a:solidFill>
                  <a:schemeClr val="bg1"/>
                </a:solidFill>
                <a:latin typeface="Candara" panose="020E0502030303020204" pitchFamily="34" charset="0"/>
              </a:rPr>
              <a:t> </a:t>
            </a:r>
            <a:endParaRPr lang="en-GB" sz="4000" dirty="0">
              <a:solidFill>
                <a:schemeClr val="bg1"/>
              </a:solidFill>
              <a:latin typeface="+mj-lt"/>
            </a:endParaRPr>
          </a:p>
          <a:p>
            <a:endParaRPr lang="en-GB" sz="4000" dirty="0">
              <a:solidFill>
                <a:schemeClr val="bg1"/>
              </a:solidFill>
              <a:latin typeface="+mj-lt"/>
            </a:endParaRPr>
          </a:p>
          <a:p>
            <a:pPr marL="457200" indent="-457200">
              <a:buFont typeface="Arial" panose="020B0604020202020204" pitchFamily="34" charset="0"/>
              <a:buChar char="•"/>
            </a:pPr>
            <a:endParaRPr lang="en-GB" sz="3200" dirty="0">
              <a:solidFill>
                <a:schemeClr val="bg1"/>
              </a:solidFill>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sp>
        <p:nvSpPr>
          <p:cNvPr id="2" name="TextBox 1">
            <a:extLst>
              <a:ext uri="{FF2B5EF4-FFF2-40B4-BE49-F238E27FC236}">
                <a16:creationId xmlns:a16="http://schemas.microsoft.com/office/drawing/2014/main" id="{14F61101-E2D9-44F0-A89C-44A72A3F4AAB}"/>
              </a:ext>
            </a:extLst>
          </p:cNvPr>
          <p:cNvSpPr txBox="1"/>
          <p:nvPr/>
        </p:nvSpPr>
        <p:spPr>
          <a:xfrm>
            <a:off x="593130" y="430925"/>
            <a:ext cx="6989379" cy="4893647"/>
          </a:xfrm>
          <a:prstGeom prst="rect">
            <a:avLst/>
          </a:prstGeom>
          <a:noFill/>
        </p:spPr>
        <p:txBody>
          <a:bodyPr wrap="square" rtlCol="0">
            <a:spAutoFit/>
          </a:bodyPr>
          <a:lstStyle/>
          <a:p>
            <a:r>
              <a:rPr lang="en-GB" sz="2400" dirty="0">
                <a:solidFill>
                  <a:srgbClr val="FFC000"/>
                </a:solidFill>
              </a:rPr>
              <a:t>Go and do (see www.ctbi.org.uk/goanddo) </a:t>
            </a:r>
          </a:p>
          <a:p>
            <a:endParaRPr lang="en-GB" sz="2400" dirty="0">
              <a:solidFill>
                <a:schemeClr val="bg1"/>
              </a:solidFill>
            </a:endParaRPr>
          </a:p>
          <a:p>
            <a:r>
              <a:rPr lang="en-GB" sz="2400" b="1" dirty="0">
                <a:solidFill>
                  <a:schemeClr val="bg1"/>
                </a:solidFill>
              </a:rPr>
              <a:t>Global</a:t>
            </a:r>
            <a:r>
              <a:rPr lang="en-GB" sz="2400" dirty="0">
                <a:solidFill>
                  <a:schemeClr val="bg1"/>
                </a:solidFill>
              </a:rPr>
              <a:t>: Get informed about and take action on global refugee and asylum issues and campaigns. </a:t>
            </a:r>
          </a:p>
          <a:p>
            <a:endParaRPr lang="en-GB" sz="2400" dirty="0">
              <a:solidFill>
                <a:schemeClr val="bg1"/>
              </a:solidFill>
            </a:endParaRPr>
          </a:p>
          <a:p>
            <a:r>
              <a:rPr lang="en-GB" sz="2400" b="1" dirty="0">
                <a:solidFill>
                  <a:schemeClr val="bg1"/>
                </a:solidFill>
              </a:rPr>
              <a:t>Local</a:t>
            </a:r>
            <a:r>
              <a:rPr lang="en-GB" sz="2400" dirty="0">
                <a:solidFill>
                  <a:schemeClr val="bg1"/>
                </a:solidFill>
              </a:rPr>
              <a:t>: Participate in any hospitality being offered locally to those who have had no choice but to go on a long journey to find safety in an unfamiliar place across the world. </a:t>
            </a:r>
          </a:p>
          <a:p>
            <a:endParaRPr lang="en-GB" sz="2400" dirty="0">
              <a:solidFill>
                <a:schemeClr val="bg1"/>
              </a:solidFill>
            </a:endParaRPr>
          </a:p>
          <a:p>
            <a:r>
              <a:rPr lang="en-GB" sz="2400" b="1" dirty="0">
                <a:solidFill>
                  <a:schemeClr val="bg1"/>
                </a:solidFill>
              </a:rPr>
              <a:t>Personal</a:t>
            </a:r>
            <a:r>
              <a:rPr lang="en-GB" sz="2400" dirty="0">
                <a:solidFill>
                  <a:schemeClr val="bg1"/>
                </a:solidFill>
              </a:rPr>
              <a:t>: Spend time exploring what is unfamiliar to you in another Christian tradition and which might help lead you to greater understanding and unity.</a:t>
            </a:r>
          </a:p>
        </p:txBody>
      </p:sp>
      <p:pic>
        <p:nvPicPr>
          <p:cNvPr id="10242" name="Picture 2" descr="Tealight, Light, Prayer, Candlelight, Flame, Meditation">
            <a:extLst>
              <a:ext uri="{FF2B5EF4-FFF2-40B4-BE49-F238E27FC236}">
                <a16:creationId xmlns:a16="http://schemas.microsoft.com/office/drawing/2014/main" id="{F951F6ED-44D4-49DC-ABCC-DDCAAAFDF5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4181" y="0"/>
            <a:ext cx="4087817" cy="558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452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0" b="0" i="0" u="none" strike="noStrike" kern="1200" cap="none" spc="0" normalizeH="0" baseline="0" noProof="0" dirty="0">
              <a:ln>
                <a:noFill/>
              </a:ln>
              <a:solidFill>
                <a:srgbClr val="A50021"/>
              </a:solidFill>
              <a:effectLst/>
              <a:uLnTx/>
              <a:uFillTx/>
              <a:latin typeface="Calibri Light" panose="020F0302020204030204"/>
              <a:ea typeface="+mn-ea"/>
              <a:cs typeface="+mn-cs"/>
            </a:endParaRPr>
          </a:p>
        </p:txBody>
      </p:sp>
      <p:sp>
        <p:nvSpPr>
          <p:cNvPr id="3" name="TextBox 2"/>
          <p:cNvSpPr txBox="1"/>
          <p:nvPr/>
        </p:nvSpPr>
        <p:spPr>
          <a:xfrm>
            <a:off x="1505211" y="5619435"/>
            <a:ext cx="918157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9999"/>
                </a:solidFill>
                <a:effectLst/>
                <a:uLnTx/>
                <a:uFillTx/>
                <a:latin typeface="Candara" panose="020E0502030303020204" pitchFamily="34" charset="0"/>
                <a:ea typeface="+mn-ea"/>
                <a:cs typeface="+mn-cs"/>
              </a:rPr>
              <a:t> </a:t>
            </a:r>
            <a:r>
              <a:rPr kumimoji="0" lang="en-GB" sz="8000" b="0" i="0" u="none" strike="noStrike" kern="1200" cap="none" spc="0" normalizeH="0" baseline="0" noProof="0" dirty="0">
                <a:ln>
                  <a:noFill/>
                </a:ln>
                <a:solidFill>
                  <a:srgbClr val="A50021"/>
                </a:solidFill>
                <a:effectLst/>
                <a:uLnTx/>
                <a:uFillTx/>
                <a:latin typeface="Candara" panose="020E0502030303020204"/>
                <a:ea typeface="+mn-ea"/>
                <a:cs typeface="+mn-cs"/>
              </a:rPr>
              <a:t>Gather: Day </a:t>
            </a:r>
            <a:r>
              <a:rPr lang="en-GB" sz="8000" dirty="0">
                <a:solidFill>
                  <a:srgbClr val="A50021"/>
                </a:solidFill>
                <a:latin typeface="Candara" panose="020E0502030303020204"/>
              </a:rPr>
              <a:t>2</a:t>
            </a:r>
            <a:endParaRPr kumimoji="0" lang="en-GB" sz="8000" b="0" i="0" u="none" strike="noStrike" kern="1200" cap="none" spc="0" normalizeH="0" baseline="0" noProof="0" dirty="0">
              <a:ln>
                <a:noFill/>
              </a:ln>
              <a:solidFill>
                <a:srgbClr val="A50021"/>
              </a:solidFill>
              <a:effectLst/>
              <a:uLnTx/>
              <a:uFillTx/>
              <a:latin typeface="Candara" panose="020E0502030303020204"/>
              <a:ea typeface="+mn-ea"/>
              <a:cs typeface="+mn-cs"/>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pic>
        <p:nvPicPr>
          <p:cNvPr id="4" name="Picture 3">
            <a:extLst>
              <a:ext uri="{FF2B5EF4-FFF2-40B4-BE49-F238E27FC236}">
                <a16:creationId xmlns:a16="http://schemas.microsoft.com/office/drawing/2014/main" id="{44BC03DD-466B-4845-8AF8-453B769D1EE3}"/>
              </a:ext>
            </a:extLst>
          </p:cNvPr>
          <p:cNvPicPr>
            <a:picLocks noChangeAspect="1"/>
          </p:cNvPicPr>
          <p:nvPr/>
        </p:nvPicPr>
        <p:blipFill>
          <a:blip r:embed="rId4"/>
          <a:stretch>
            <a:fillRect/>
          </a:stretch>
        </p:blipFill>
        <p:spPr>
          <a:xfrm>
            <a:off x="5675586" y="-1"/>
            <a:ext cx="6516415" cy="5603902"/>
          </a:xfrm>
          <a:prstGeom prst="rect">
            <a:avLst/>
          </a:prstGeom>
        </p:spPr>
      </p:pic>
      <p:sp>
        <p:nvSpPr>
          <p:cNvPr id="5" name="TextBox 4">
            <a:extLst>
              <a:ext uri="{FF2B5EF4-FFF2-40B4-BE49-F238E27FC236}">
                <a16:creationId xmlns:a16="http://schemas.microsoft.com/office/drawing/2014/main" id="{A4F808CB-34F9-4B84-B00B-4EFD4150A6F3}"/>
              </a:ext>
            </a:extLst>
          </p:cNvPr>
          <p:cNvSpPr txBox="1"/>
          <p:nvPr/>
        </p:nvSpPr>
        <p:spPr>
          <a:xfrm>
            <a:off x="152400" y="0"/>
            <a:ext cx="5370786" cy="56323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ndara" panose="020E0502030303020204"/>
                <a:ea typeface="+mn-ea"/>
                <a:cs typeface="+mn-cs"/>
              </a:rPr>
              <a:t>Loving Father,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ndara" panose="020E0502030303020204"/>
                <a:ea typeface="+mn-ea"/>
                <a:cs typeface="+mn-cs"/>
              </a:rPr>
              <a:t>We pray for unity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ndara" panose="020E0502030303020204"/>
                <a:ea typeface="+mn-ea"/>
                <a:cs typeface="+mn-cs"/>
              </a:rPr>
              <a:t>In our homes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ndara" panose="020E0502030303020204"/>
                <a:ea typeface="+mn-ea"/>
                <a:cs typeface="+mn-cs"/>
              </a:rPr>
              <a:t>In our schools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ndara" panose="020E0502030303020204"/>
                <a:ea typeface="+mn-ea"/>
                <a:cs typeface="+mn-cs"/>
              </a:rPr>
              <a:t>In our parishes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ndara" panose="020E0502030303020204"/>
                <a:ea typeface="+mn-ea"/>
                <a:cs typeface="+mn-cs"/>
              </a:rPr>
              <a:t>In our country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ndara" panose="020E0502030303020204"/>
                <a:ea typeface="+mn-ea"/>
                <a:cs typeface="+mn-cs"/>
              </a:rPr>
              <a:t>In our world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ndara" panose="020E0502030303020204"/>
                <a:ea typeface="+mn-ea"/>
                <a:cs typeface="+mn-cs"/>
              </a:rPr>
              <a:t>And in our own hearts.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ndara" panose="020E0502030303020204"/>
                <a:ea typeface="+mn-ea"/>
                <a:cs typeface="+mn-cs"/>
              </a:rPr>
              <a:t>Make us channels of your peace.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FFC000"/>
                </a:solidFill>
                <a:effectLst/>
                <a:uLnTx/>
                <a:uFillTx/>
                <a:latin typeface="Candara" panose="020E0502030303020204"/>
                <a:ea typeface="+mn-ea"/>
                <a:cs typeface="+mn-cs"/>
              </a:rPr>
              <a:t>Glory be…</a:t>
            </a:r>
          </a:p>
        </p:txBody>
      </p:sp>
    </p:spTree>
    <p:extLst>
      <p:ext uri="{BB962C8B-B14F-4D97-AF65-F5344CB8AC3E}">
        <p14:creationId xmlns:p14="http://schemas.microsoft.com/office/powerpoint/2010/main" val="3519105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lvl="0" algn="ctr"/>
            <a:r>
              <a:rPr kumimoji="0" lang="en-GB" sz="8000" b="0" i="0" u="none" strike="noStrike" kern="1200" cap="none" spc="0" normalizeH="0" baseline="0" noProof="0" dirty="0">
                <a:ln>
                  <a:noFill/>
                </a:ln>
                <a:solidFill>
                  <a:srgbClr val="A50021"/>
                </a:solidFill>
                <a:effectLst/>
                <a:uLnTx/>
                <a:uFillTx/>
                <a:latin typeface="Candara" panose="020E0502030303020204"/>
                <a:ea typeface="+mn-ea"/>
                <a:cs typeface="+mn-cs"/>
              </a:rPr>
              <a:t>   </a:t>
            </a:r>
            <a:r>
              <a:rPr lang="en-GB" sz="8000" dirty="0">
                <a:solidFill>
                  <a:srgbClr val="A50021"/>
                </a:solidFill>
              </a:rPr>
              <a:t>Listen (Luke 2:41-52</a:t>
            </a:r>
            <a:r>
              <a:rPr kumimoji="0" lang="en-GB" sz="8000" b="0" i="0" u="none" strike="noStrike" kern="1200" cap="none" spc="0" normalizeH="0" baseline="0" noProof="0" dirty="0">
                <a:ln>
                  <a:noFill/>
                </a:ln>
                <a:solidFill>
                  <a:srgbClr val="C00000"/>
                </a:solidFill>
                <a:effectLst/>
                <a:uLnTx/>
                <a:uFillTx/>
                <a:latin typeface="Candara" panose="020E0502030303020204"/>
                <a:ea typeface="+mn-ea"/>
                <a:cs typeface="+mn-cs"/>
              </a:rPr>
              <a:t>)</a:t>
            </a:r>
          </a:p>
        </p:txBody>
      </p:sp>
      <p:sp>
        <p:nvSpPr>
          <p:cNvPr id="2" name="TextBox 1"/>
          <p:cNvSpPr txBox="1"/>
          <p:nvPr/>
        </p:nvSpPr>
        <p:spPr>
          <a:xfrm>
            <a:off x="3584028" y="151586"/>
            <a:ext cx="8373818"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sp>
        <p:nvSpPr>
          <p:cNvPr id="3" name="Rectangle 2">
            <a:extLst>
              <a:ext uri="{FF2B5EF4-FFF2-40B4-BE49-F238E27FC236}">
                <a16:creationId xmlns:a16="http://schemas.microsoft.com/office/drawing/2014/main" id="{38AB77CC-DF63-4771-9EAB-0985771F4453}"/>
              </a:ext>
            </a:extLst>
          </p:cNvPr>
          <p:cNvSpPr/>
          <p:nvPr/>
        </p:nvSpPr>
        <p:spPr>
          <a:xfrm>
            <a:off x="3296628" y="-1"/>
            <a:ext cx="8858930" cy="5447645"/>
          </a:xfrm>
          <a:prstGeom prst="rect">
            <a:avLst/>
          </a:prstGeom>
        </p:spPr>
        <p:txBody>
          <a:bodyPr wrap="square">
            <a:spAutoFit/>
          </a:bodyPr>
          <a:lstStyle/>
          <a:p>
            <a:pPr lvl="0"/>
            <a:r>
              <a:rPr kumimoji="0" lang="en-GB" sz="3600" b="0" i="0" u="none" strike="noStrike" kern="1200" cap="none" spc="0" normalizeH="0" baseline="0" noProof="0" dirty="0">
                <a:ln>
                  <a:noFill/>
                </a:ln>
                <a:solidFill>
                  <a:prstClr val="white"/>
                </a:solidFill>
                <a:effectLst/>
                <a:uLnTx/>
                <a:uFillTx/>
                <a:latin typeface="Candara" panose="020E0502030303020204"/>
                <a:ea typeface="+mn-ea"/>
                <a:cs typeface="+mn-cs"/>
              </a:rPr>
              <a:t> </a:t>
            </a:r>
            <a:r>
              <a:rPr lang="en-GB" sz="3600" dirty="0">
                <a:solidFill>
                  <a:srgbClr val="FFC000"/>
                </a:solidFill>
              </a:rPr>
              <a:t>“Abide in me as I abide in you” </a:t>
            </a:r>
            <a:br>
              <a:rPr lang="en-GB" sz="3600" dirty="0">
                <a:solidFill>
                  <a:srgbClr val="FFC000"/>
                </a:solidFill>
              </a:rPr>
            </a:br>
            <a:r>
              <a:rPr lang="en-GB" sz="3600" i="1" dirty="0">
                <a:solidFill>
                  <a:srgbClr val="FFC000"/>
                </a:solidFill>
              </a:rPr>
              <a:t>(John 15:4)</a:t>
            </a:r>
            <a:br>
              <a:rPr lang="en-GB" sz="3600" i="1" dirty="0">
                <a:solidFill>
                  <a:srgbClr val="FFC000"/>
                </a:solidFill>
              </a:rPr>
            </a:br>
            <a:br>
              <a:rPr lang="en-GB" sz="3600" i="1" dirty="0">
                <a:solidFill>
                  <a:srgbClr val="FFC000"/>
                </a:solidFill>
              </a:rPr>
            </a:br>
            <a:r>
              <a:rPr lang="en-GB" sz="2400" dirty="0">
                <a:solidFill>
                  <a:schemeClr val="bg1"/>
                </a:solidFill>
              </a:rPr>
              <a:t>Now every year his parents went to Jerusalem for the festival of the Passover. And when he was twelve years old, they went up as usual for the festival. When the festival was ended and they started to return, the boy Jesus stayed behind in Jerusalem, but his parents did not know it. </a:t>
            </a:r>
          </a:p>
          <a:p>
            <a:pPr lvl="0"/>
            <a:endParaRPr lang="en-GB" sz="2400" dirty="0">
              <a:solidFill>
                <a:schemeClr val="bg1"/>
              </a:solidFill>
            </a:endParaRPr>
          </a:p>
          <a:p>
            <a:pPr lvl="0"/>
            <a:r>
              <a:rPr lang="en-GB" sz="2400" dirty="0">
                <a:solidFill>
                  <a:schemeClr val="bg1"/>
                </a:solidFill>
              </a:rPr>
              <a:t>Assuming that he was in the group of travellers, they went a day’s journey. Then they started to look for him among their relatives and friends. When they did not find him, they returned to Jerusalem to search for him. </a:t>
            </a:r>
            <a:endParaRPr kumimoji="0" lang="en-GB" sz="2400" b="0" i="0" u="none" strike="noStrike" kern="1200" cap="none" spc="0" normalizeH="0" baseline="0" noProof="0" dirty="0">
              <a:ln>
                <a:noFill/>
              </a:ln>
              <a:solidFill>
                <a:schemeClr val="bg1"/>
              </a:solidFill>
              <a:effectLst/>
              <a:uLnTx/>
              <a:uFillTx/>
              <a:latin typeface="Candara" panose="020E0502030303020204"/>
            </a:endParaRPr>
          </a:p>
        </p:txBody>
      </p:sp>
      <p:pic>
        <p:nvPicPr>
          <p:cNvPr id="13318" name="Picture 6" descr="Spain, Catalonia, Montserrat, Church, Historically">
            <a:extLst>
              <a:ext uri="{FF2B5EF4-FFF2-40B4-BE49-F238E27FC236}">
                <a16:creationId xmlns:a16="http://schemas.microsoft.com/office/drawing/2014/main" id="{F6E2F2D0-1B46-4AF8-B7EA-10866CC0B6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3296627" cy="558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996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lvl="0" algn="ctr"/>
            <a:r>
              <a:rPr kumimoji="0" lang="en-GB" sz="8000" b="0" i="0" u="none" strike="noStrike" kern="1200" cap="none" spc="0" normalizeH="0" baseline="0" noProof="0" dirty="0">
                <a:ln>
                  <a:noFill/>
                </a:ln>
                <a:solidFill>
                  <a:srgbClr val="A50021"/>
                </a:solidFill>
                <a:effectLst/>
                <a:uLnTx/>
                <a:uFillTx/>
                <a:latin typeface="Candara" panose="020E0502030303020204"/>
                <a:ea typeface="+mn-ea"/>
                <a:cs typeface="+mn-cs"/>
              </a:rPr>
              <a:t>   </a:t>
            </a:r>
            <a:r>
              <a:rPr lang="en-GB" sz="8000" dirty="0">
                <a:solidFill>
                  <a:srgbClr val="A50021"/>
                </a:solidFill>
              </a:rPr>
              <a:t>Listen (Luke 2:41-52</a:t>
            </a:r>
            <a:r>
              <a:rPr kumimoji="0" lang="en-GB" sz="8000" b="0" i="0" u="none" strike="noStrike" kern="1200" cap="none" spc="0" normalizeH="0" baseline="0" noProof="0" dirty="0">
                <a:ln>
                  <a:noFill/>
                </a:ln>
                <a:solidFill>
                  <a:srgbClr val="C00000"/>
                </a:solidFill>
                <a:effectLst/>
                <a:uLnTx/>
                <a:uFillTx/>
                <a:latin typeface="Candara" panose="020E0502030303020204"/>
                <a:ea typeface="+mn-ea"/>
                <a:cs typeface="+mn-cs"/>
              </a:rPr>
              <a:t>)</a:t>
            </a:r>
          </a:p>
        </p:txBody>
      </p:sp>
      <p:sp>
        <p:nvSpPr>
          <p:cNvPr id="2" name="TextBox 1"/>
          <p:cNvSpPr txBox="1"/>
          <p:nvPr/>
        </p:nvSpPr>
        <p:spPr>
          <a:xfrm>
            <a:off x="3584028" y="151586"/>
            <a:ext cx="8373818"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sp>
        <p:nvSpPr>
          <p:cNvPr id="3" name="Rectangle 2">
            <a:extLst>
              <a:ext uri="{FF2B5EF4-FFF2-40B4-BE49-F238E27FC236}">
                <a16:creationId xmlns:a16="http://schemas.microsoft.com/office/drawing/2014/main" id="{38AB77CC-DF63-4771-9EAB-0985771F4453}"/>
              </a:ext>
            </a:extLst>
          </p:cNvPr>
          <p:cNvSpPr/>
          <p:nvPr/>
        </p:nvSpPr>
        <p:spPr>
          <a:xfrm>
            <a:off x="0" y="75674"/>
            <a:ext cx="8168225" cy="5509200"/>
          </a:xfrm>
          <a:prstGeom prst="rect">
            <a:avLst/>
          </a:prstGeom>
        </p:spPr>
        <p:txBody>
          <a:bodyPr wrap="square">
            <a:spAutoFit/>
          </a:bodyPr>
          <a:lstStyle/>
          <a:p>
            <a:pPr lvl="0" algn="ctr"/>
            <a:r>
              <a:rPr kumimoji="0" lang="en-GB" sz="2400" b="0" i="0" u="none" strike="noStrike" kern="1200" cap="none" spc="0" normalizeH="0" baseline="0" noProof="0" dirty="0">
                <a:ln>
                  <a:noFill/>
                </a:ln>
                <a:solidFill>
                  <a:prstClr val="white"/>
                </a:solidFill>
                <a:effectLst/>
                <a:uLnTx/>
                <a:uFillTx/>
                <a:latin typeface="Candara" panose="020E0502030303020204"/>
                <a:ea typeface="+mn-ea"/>
                <a:cs typeface="+mn-cs"/>
              </a:rPr>
              <a:t> </a:t>
            </a:r>
            <a:r>
              <a:rPr lang="en-GB" sz="3600" dirty="0">
                <a:solidFill>
                  <a:srgbClr val="FFC000"/>
                </a:solidFill>
              </a:rPr>
              <a:t>“Abide in me as I abide in you” </a:t>
            </a:r>
            <a:br>
              <a:rPr lang="en-GB" sz="3600" dirty="0">
                <a:solidFill>
                  <a:srgbClr val="FFC000"/>
                </a:solidFill>
              </a:rPr>
            </a:br>
            <a:r>
              <a:rPr lang="en-GB" sz="3600" i="1" dirty="0">
                <a:solidFill>
                  <a:srgbClr val="FFC000"/>
                </a:solidFill>
              </a:rPr>
              <a:t>(John 15:4)</a:t>
            </a:r>
          </a:p>
          <a:p>
            <a:pPr lvl="0" algn="ctr"/>
            <a:endParaRPr kumimoji="0" lang="en-GB" sz="2000" b="0" i="1" u="none" strike="noStrike" kern="1200" cap="none" spc="0" normalizeH="0" baseline="0" noProof="0" dirty="0">
              <a:ln>
                <a:noFill/>
              </a:ln>
              <a:solidFill>
                <a:srgbClr val="FFC000"/>
              </a:solidFill>
              <a:effectLst/>
              <a:uLnTx/>
              <a:uFillTx/>
              <a:latin typeface="Candara" panose="020E0502030303020204"/>
            </a:endParaRPr>
          </a:p>
          <a:p>
            <a:pPr lvl="0"/>
            <a:r>
              <a:rPr lang="en-GB" sz="2000" dirty="0">
                <a:solidFill>
                  <a:schemeClr val="bg1"/>
                </a:solidFill>
              </a:rPr>
              <a:t>After three days they found him in the temple, sitting among the teachers, listening to them and asking them questions. And all who heard him were amazed at his understanding and his answers. When his parents saw him they were astonished; and his mother said to him, “Child, why have you treated us like this? Look, your father and I have been searching for you in great anxiety.” </a:t>
            </a:r>
          </a:p>
          <a:p>
            <a:pPr lvl="0"/>
            <a:endParaRPr lang="en-GB" sz="2000" dirty="0">
              <a:solidFill>
                <a:schemeClr val="bg1"/>
              </a:solidFill>
            </a:endParaRPr>
          </a:p>
          <a:p>
            <a:pPr lvl="0"/>
            <a:r>
              <a:rPr lang="en-GB" sz="2000" dirty="0">
                <a:solidFill>
                  <a:schemeClr val="bg1"/>
                </a:solidFill>
              </a:rPr>
              <a:t>He said to them, “Why were you searching for me? Did you not know that I must be in my Father’s house?”</a:t>
            </a:r>
            <a:r>
              <a:rPr lang="en-GB" sz="2000" baseline="30000" dirty="0">
                <a:solidFill>
                  <a:schemeClr val="bg1"/>
                </a:solidFill>
              </a:rPr>
              <a:t> </a:t>
            </a:r>
            <a:r>
              <a:rPr lang="en-GB" sz="2000" dirty="0">
                <a:solidFill>
                  <a:schemeClr val="bg1"/>
                </a:solidFill>
              </a:rPr>
              <a:t>But they did not understand what he said to them. Then he went down with them and came to Nazareth, and was obedient to them. </a:t>
            </a:r>
          </a:p>
          <a:p>
            <a:pPr lvl="0"/>
            <a:endParaRPr lang="en-GB" sz="2000" dirty="0">
              <a:solidFill>
                <a:schemeClr val="bg1"/>
              </a:solidFill>
            </a:endParaRPr>
          </a:p>
          <a:p>
            <a:pPr lvl="0"/>
            <a:r>
              <a:rPr lang="en-GB" sz="2000" dirty="0">
                <a:solidFill>
                  <a:schemeClr val="bg1"/>
                </a:solidFill>
              </a:rPr>
              <a:t>His mother treasured all these things in her heart.</a:t>
            </a:r>
            <a:endParaRPr kumimoji="0" lang="en-GB" sz="2000" b="0" i="0" u="none" strike="noStrike" kern="1200" cap="none" spc="0" normalizeH="0" baseline="0" noProof="0" dirty="0">
              <a:ln>
                <a:noFill/>
              </a:ln>
              <a:solidFill>
                <a:schemeClr val="bg1"/>
              </a:solidFill>
              <a:effectLst/>
              <a:uLnTx/>
              <a:uFillTx/>
              <a:latin typeface="Candara" panose="020E0502030303020204"/>
            </a:endParaRPr>
          </a:p>
        </p:txBody>
      </p:sp>
      <p:pic>
        <p:nvPicPr>
          <p:cNvPr id="12290" name="Picture 2" descr="Our Lady Of Guadalupe, Virgin De Guadalupe">
            <a:extLst>
              <a:ext uri="{FF2B5EF4-FFF2-40B4-BE49-F238E27FC236}">
                <a16:creationId xmlns:a16="http://schemas.microsoft.com/office/drawing/2014/main" id="{C1CCDCE2-59AD-451C-AE0E-810E359623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8225" y="0"/>
            <a:ext cx="4188656" cy="558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026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srgbClr val="A50021"/>
                </a:solidFill>
                <a:effectLst/>
                <a:uLnTx/>
                <a:uFillTx/>
                <a:latin typeface="Candara" panose="020E0502030303020204"/>
                <a:ea typeface="+mn-ea"/>
                <a:cs typeface="+mn-cs"/>
              </a:rPr>
              <a:t>Watch</a:t>
            </a:r>
          </a:p>
        </p:txBody>
      </p:sp>
      <p:sp>
        <p:nvSpPr>
          <p:cNvPr id="2" name="TextBox 1"/>
          <p:cNvSpPr txBox="1"/>
          <p:nvPr/>
        </p:nvSpPr>
        <p:spPr>
          <a:xfrm>
            <a:off x="3584028" y="151586"/>
            <a:ext cx="8373818"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sp>
        <p:nvSpPr>
          <p:cNvPr id="5" name="TextBox 4">
            <a:extLst>
              <a:ext uri="{FF2B5EF4-FFF2-40B4-BE49-F238E27FC236}">
                <a16:creationId xmlns:a16="http://schemas.microsoft.com/office/drawing/2014/main" id="{B3843CBE-8067-4A14-A1DA-CD84FF168730}"/>
              </a:ext>
            </a:extLst>
          </p:cNvPr>
          <p:cNvSpPr txBox="1"/>
          <p:nvPr/>
        </p:nvSpPr>
        <p:spPr>
          <a:xfrm>
            <a:off x="-1" y="46057"/>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C000"/>
                </a:solidFill>
                <a:effectLst/>
                <a:uLnTx/>
                <a:uFillTx/>
                <a:latin typeface="Candara" panose="020E0502030303020204"/>
                <a:ea typeface="+mn-ea"/>
                <a:cs typeface="+mn-cs"/>
              </a:rPr>
              <a:t>Watch this video on the Gospel. How did Jesus do the work of his Father? How can you do God’s work in your life?</a:t>
            </a:r>
          </a:p>
        </p:txBody>
      </p:sp>
      <p:pic>
        <p:nvPicPr>
          <p:cNvPr id="4" name="Online Media 3">
            <a:hlinkClick r:id="" action="ppaction://media"/>
            <a:extLst>
              <a:ext uri="{FF2B5EF4-FFF2-40B4-BE49-F238E27FC236}">
                <a16:creationId xmlns:a16="http://schemas.microsoft.com/office/drawing/2014/main" id="{0FA10462-20B6-410D-8B81-081C8F3616A7}"/>
              </a:ext>
            </a:extLst>
          </p:cNvPr>
          <p:cNvPicPr>
            <a:picLocks noRot="1" noChangeAspect="1"/>
          </p:cNvPicPr>
          <p:nvPr>
            <a:videoFile r:link="rId1"/>
          </p:nvPr>
        </p:nvPicPr>
        <p:blipFill>
          <a:blip r:embed="rId5"/>
          <a:stretch>
            <a:fillRect/>
          </a:stretch>
        </p:blipFill>
        <p:spPr>
          <a:xfrm>
            <a:off x="2144852" y="982583"/>
            <a:ext cx="7902296" cy="4445042"/>
          </a:xfrm>
          <a:prstGeom prst="rect">
            <a:avLst/>
          </a:prstGeom>
        </p:spPr>
      </p:pic>
    </p:spTree>
    <p:extLst>
      <p:ext uri="{BB962C8B-B14F-4D97-AF65-F5344CB8AC3E}">
        <p14:creationId xmlns:p14="http://schemas.microsoft.com/office/powerpoint/2010/main" val="1749861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srgbClr val="A50021"/>
                </a:solidFill>
                <a:effectLst/>
                <a:uLnTx/>
                <a:uFillTx/>
                <a:latin typeface="Candara" panose="020E0502030303020204"/>
                <a:ea typeface="+mn-ea"/>
                <a:cs typeface="+mn-cs"/>
              </a:rPr>
              <a:t>Reflect</a:t>
            </a:r>
          </a:p>
        </p:txBody>
      </p:sp>
      <p:sp>
        <p:nvSpPr>
          <p:cNvPr id="2" name="TextBox 1"/>
          <p:cNvSpPr txBox="1"/>
          <p:nvPr/>
        </p:nvSpPr>
        <p:spPr>
          <a:xfrm>
            <a:off x="183288" y="220718"/>
            <a:ext cx="5303112" cy="6001643"/>
          </a:xfrm>
          <a:prstGeom prst="rect">
            <a:avLst/>
          </a:prstGeom>
          <a:noFill/>
        </p:spPr>
        <p:txBody>
          <a:bodyPr wrap="square" rtlCol="0">
            <a:spAutoFit/>
          </a:bodyPr>
          <a:lstStyle/>
          <a:p>
            <a:pPr lvl="0"/>
            <a:r>
              <a:rPr lang="en-GB" sz="2400" dirty="0">
                <a:solidFill>
                  <a:schemeClr val="bg1"/>
                </a:solidFill>
              </a:rPr>
              <a:t>The encounter with Jesus gives rise to the desire to stay with him and to abide in him: a time in which fruit matures. </a:t>
            </a:r>
          </a:p>
          <a:p>
            <a:pPr lvl="0"/>
            <a:endParaRPr lang="en-GB" sz="2400" dirty="0">
              <a:solidFill>
                <a:schemeClr val="bg1"/>
              </a:solidFill>
            </a:endParaRPr>
          </a:p>
          <a:p>
            <a:pPr lvl="0"/>
            <a:r>
              <a:rPr lang="en-GB" sz="2400" dirty="0">
                <a:solidFill>
                  <a:schemeClr val="bg1"/>
                </a:solidFill>
              </a:rPr>
              <a:t>Being fully human, like us Jesus grew and matured. He lived a simple life, rooted in the practices of his Jewish faith. </a:t>
            </a:r>
          </a:p>
          <a:p>
            <a:pPr lvl="0"/>
            <a:endParaRPr lang="en-GB" sz="2400" dirty="0">
              <a:solidFill>
                <a:schemeClr val="bg1"/>
              </a:solidFill>
            </a:endParaRPr>
          </a:p>
          <a:p>
            <a:pPr lvl="0"/>
            <a:r>
              <a:rPr lang="en-GB" sz="2400" dirty="0">
                <a:solidFill>
                  <a:schemeClr val="bg1"/>
                </a:solidFill>
              </a:rPr>
              <a:t>In this hidden life in Nazareth, where apparently nothing extraordinary happened, the presence of the Father nourished him.</a:t>
            </a:r>
            <a:endParaRPr kumimoji="0" lang="en-GB" sz="2400" b="0" i="0" u="none" strike="noStrike" kern="1200" cap="none" spc="0" normalizeH="0" baseline="0" noProof="0" dirty="0">
              <a:ln>
                <a:noFill/>
              </a:ln>
              <a:solidFill>
                <a:schemeClr val="bg1"/>
              </a:solidFill>
              <a:effectLst/>
              <a:uLnTx/>
              <a:uFillTx/>
              <a:latin typeface="Candara" panose="020E0502030303020204"/>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2400" b="0" i="0" u="none" strike="noStrike" kern="1200" cap="none" spc="0" normalizeH="0" baseline="0" noProof="0" dirty="0">
                <a:ln>
                  <a:noFill/>
                </a:ln>
                <a:solidFill>
                  <a:srgbClr val="FFC000"/>
                </a:solidFill>
                <a:effectLst/>
                <a:uLnTx/>
                <a:uFillTx/>
                <a:latin typeface="Candara" panose="020E0502030303020204" pitchFamily="34" charset="0"/>
                <a:ea typeface="+mn-ea"/>
                <a:cs typeface="+mn-cs"/>
              </a:rPr>
            </a:br>
            <a:br>
              <a:rPr kumimoji="0" lang="en-GB" sz="2400" b="0" i="0" u="none" strike="noStrike" kern="1200" cap="none" spc="0" normalizeH="0" baseline="0" noProof="0" dirty="0">
                <a:ln>
                  <a:noFill/>
                </a:ln>
                <a:solidFill>
                  <a:srgbClr val="FFC000"/>
                </a:solidFill>
                <a:effectLst/>
                <a:uLnTx/>
                <a:uFillTx/>
                <a:latin typeface="Candara" panose="020E0502030303020204" pitchFamily="34" charset="0"/>
                <a:ea typeface="+mn-ea"/>
                <a:cs typeface="+mn-cs"/>
              </a:rPr>
            </a:br>
            <a:endParaRPr kumimoji="0" lang="en-GB" sz="2400" b="0" i="0" u="none" strike="noStrike" kern="1200" cap="none" spc="0" normalizeH="0" baseline="0" noProof="0" dirty="0">
              <a:ln>
                <a:noFill/>
              </a:ln>
              <a:solidFill>
                <a:srgbClr val="FFC000"/>
              </a:solidFill>
              <a:effectLst/>
              <a:uLnTx/>
              <a:uFillTx/>
              <a:latin typeface="Candara" panose="020E0502030303020204" pitchFamily="34" charset="0"/>
              <a:ea typeface="+mn-ea"/>
              <a:cs typeface="+mn-cs"/>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pic>
        <p:nvPicPr>
          <p:cNvPr id="14338" name="Picture 2" descr="Orange, Tree, Fruit, Magical">
            <a:extLst>
              <a:ext uri="{FF2B5EF4-FFF2-40B4-BE49-F238E27FC236}">
                <a16:creationId xmlns:a16="http://schemas.microsoft.com/office/drawing/2014/main" id="{4E098F3E-37EA-4981-8827-B819A286E3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9226" y="0"/>
            <a:ext cx="9144000" cy="5550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579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1BB93-DA92-47F9-BDD3-EA1A4B8D4E83}"/>
              </a:ext>
            </a:extLst>
          </p:cNvPr>
          <p:cNvSpPr>
            <a:spLocks noGrp="1"/>
          </p:cNvSpPr>
          <p:nvPr>
            <p:ph type="title"/>
          </p:nvPr>
        </p:nvSpPr>
        <p:spPr>
          <a:xfrm>
            <a:off x="198783" y="125549"/>
            <a:ext cx="10515600" cy="1325563"/>
          </a:xfrm>
        </p:spPr>
        <p:txBody>
          <a:bodyPr/>
          <a:lstStyle/>
          <a:p>
            <a:r>
              <a:rPr lang="en-GB" dirty="0">
                <a:solidFill>
                  <a:schemeClr val="bg1"/>
                </a:solidFill>
              </a:rPr>
              <a:t>Background for teachers</a:t>
            </a:r>
          </a:p>
        </p:txBody>
      </p:sp>
      <p:sp>
        <p:nvSpPr>
          <p:cNvPr id="3" name="Content Placeholder 2">
            <a:extLst>
              <a:ext uri="{FF2B5EF4-FFF2-40B4-BE49-F238E27FC236}">
                <a16:creationId xmlns:a16="http://schemas.microsoft.com/office/drawing/2014/main" id="{7A3ED3B2-F9C3-403A-A706-8E2C7F632DE6}"/>
              </a:ext>
            </a:extLst>
          </p:cNvPr>
          <p:cNvSpPr>
            <a:spLocks noGrp="1"/>
          </p:cNvSpPr>
          <p:nvPr>
            <p:ph idx="1"/>
          </p:nvPr>
        </p:nvSpPr>
        <p:spPr>
          <a:xfrm>
            <a:off x="198783" y="1451112"/>
            <a:ext cx="11678478" cy="5406887"/>
          </a:xfrm>
        </p:spPr>
        <p:txBody>
          <a:bodyPr>
            <a:normAutofit/>
          </a:bodyPr>
          <a:lstStyle/>
          <a:p>
            <a:pPr marL="0" indent="0">
              <a:buNone/>
            </a:pPr>
            <a:r>
              <a:rPr lang="en-GB" sz="2400" dirty="0">
                <a:solidFill>
                  <a:schemeClr val="bg1"/>
                </a:solidFill>
              </a:rPr>
              <a:t>The Week of Prayer for Christian Unity in 2021 has been prepared by the Monastic Community of </a:t>
            </a:r>
            <a:r>
              <a:rPr lang="en-GB" sz="2400" dirty="0" err="1">
                <a:solidFill>
                  <a:schemeClr val="bg1"/>
                </a:solidFill>
              </a:rPr>
              <a:t>Grandchamp</a:t>
            </a:r>
            <a:r>
              <a:rPr lang="en-GB" sz="2400" dirty="0">
                <a:solidFill>
                  <a:schemeClr val="bg1"/>
                </a:solidFill>
              </a:rPr>
              <a:t> in Switzerland. The theme that was chosen, </a:t>
            </a:r>
            <a:r>
              <a:rPr lang="en-GB" sz="2400" dirty="0">
                <a:solidFill>
                  <a:srgbClr val="FFC000"/>
                </a:solidFill>
              </a:rPr>
              <a:t>“Abide in my love and you shall bear much fruit”, </a:t>
            </a:r>
            <a:r>
              <a:rPr lang="en-GB" sz="2400" dirty="0">
                <a:solidFill>
                  <a:schemeClr val="bg1"/>
                </a:solidFill>
              </a:rPr>
              <a:t>is based on John 15:1-17 and expresses </a:t>
            </a:r>
            <a:r>
              <a:rPr lang="en-GB" sz="2400" dirty="0" err="1">
                <a:solidFill>
                  <a:schemeClr val="bg1"/>
                </a:solidFill>
              </a:rPr>
              <a:t>Grandchamp</a:t>
            </a:r>
            <a:r>
              <a:rPr lang="en-GB" sz="2400" dirty="0">
                <a:solidFill>
                  <a:schemeClr val="bg1"/>
                </a:solidFill>
              </a:rPr>
              <a:t> Community’s vocation to prayer, reconciliation and unity in the Church and the human family.</a:t>
            </a:r>
          </a:p>
          <a:p>
            <a:pPr marL="0" indent="0">
              <a:buNone/>
            </a:pPr>
            <a:endParaRPr lang="en-GB" sz="2400" dirty="0">
              <a:solidFill>
                <a:schemeClr val="bg1"/>
              </a:solidFill>
            </a:endParaRPr>
          </a:p>
          <a:p>
            <a:pPr marL="0" indent="0">
              <a:buNone/>
            </a:pPr>
            <a:r>
              <a:rPr lang="en-GB" sz="2400" dirty="0">
                <a:solidFill>
                  <a:schemeClr val="bg1"/>
                </a:solidFill>
              </a:rPr>
              <a:t>Today the community has fifty sisters, all women from different generations, Church traditions, countries and continents. In their diversity the sisters are a living parable of communion. They remain faithful to a life of prayer, life in community and the welcoming of guests. The sisters share the grace of their monastic life with visitors and volunteers who go to </a:t>
            </a:r>
            <a:r>
              <a:rPr lang="en-GB" sz="2400" dirty="0" err="1">
                <a:solidFill>
                  <a:schemeClr val="bg1"/>
                </a:solidFill>
              </a:rPr>
              <a:t>Grandchamp</a:t>
            </a:r>
            <a:r>
              <a:rPr lang="en-GB" sz="2400" dirty="0">
                <a:solidFill>
                  <a:schemeClr val="bg1"/>
                </a:solidFill>
              </a:rPr>
              <a:t> for a time of retreat, silence, healing or in search of meaning.</a:t>
            </a:r>
          </a:p>
          <a:p>
            <a:pPr marL="0" indent="0">
              <a:buNone/>
            </a:pPr>
            <a:endParaRPr lang="en-GB" sz="2400" dirty="0">
              <a:solidFill>
                <a:schemeClr val="bg1"/>
              </a:solidFill>
            </a:endParaRPr>
          </a:p>
          <a:p>
            <a:pPr marL="0" indent="0">
              <a:buNone/>
            </a:pPr>
            <a:r>
              <a:rPr lang="en-GB" sz="2400" dirty="0">
                <a:solidFill>
                  <a:schemeClr val="bg1"/>
                </a:solidFill>
              </a:rPr>
              <a:t>For 2021, the sisters are inviting churches across the world to enter into their tradition of prayer and silence that is rooted in the ancient traditions of the Church catholic.</a:t>
            </a:r>
          </a:p>
          <a:p>
            <a:pPr marL="0" indent="0">
              <a:buNone/>
            </a:pPr>
            <a:endParaRPr lang="en-GB" b="1" dirty="0"/>
          </a:p>
        </p:txBody>
      </p:sp>
    </p:spTree>
    <p:extLst>
      <p:ext uri="{BB962C8B-B14F-4D97-AF65-F5344CB8AC3E}">
        <p14:creationId xmlns:p14="http://schemas.microsoft.com/office/powerpoint/2010/main" val="2730162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srgbClr val="A50021"/>
                </a:solidFill>
                <a:effectLst/>
                <a:uLnTx/>
                <a:uFillTx/>
                <a:latin typeface="Candara" panose="020E0502030303020204"/>
                <a:ea typeface="+mn-ea"/>
                <a:cs typeface="+mn-cs"/>
              </a:rPr>
              <a:t>Reflect</a:t>
            </a:r>
          </a:p>
        </p:txBody>
      </p:sp>
      <p:sp>
        <p:nvSpPr>
          <p:cNvPr id="2" name="TextBox 1"/>
          <p:cNvSpPr txBox="1"/>
          <p:nvPr/>
        </p:nvSpPr>
        <p:spPr>
          <a:xfrm>
            <a:off x="6772931" y="290292"/>
            <a:ext cx="5303112" cy="4524315"/>
          </a:xfrm>
          <a:prstGeom prst="rect">
            <a:avLst/>
          </a:prstGeom>
          <a:noFill/>
        </p:spPr>
        <p:txBody>
          <a:bodyPr wrap="square" rtlCol="0">
            <a:spAutoFit/>
          </a:bodyPr>
          <a:lstStyle/>
          <a:p>
            <a:pPr lvl="0"/>
            <a:r>
              <a:rPr lang="en-GB" sz="2400" dirty="0">
                <a:solidFill>
                  <a:schemeClr val="bg1"/>
                </a:solidFill>
              </a:rPr>
              <a:t>Mary contemplated the actions of God in her life and in that of her son. She treasured all these things in her heart.</a:t>
            </a:r>
          </a:p>
          <a:p>
            <a:pPr lvl="0"/>
            <a:endParaRPr lang="en-GB" sz="2400" dirty="0">
              <a:solidFill>
                <a:schemeClr val="bg1"/>
              </a:solidFill>
            </a:endParaRPr>
          </a:p>
          <a:p>
            <a:pPr lvl="0"/>
            <a:r>
              <a:rPr lang="en-GB" sz="2400" dirty="0">
                <a:solidFill>
                  <a:schemeClr val="bg1"/>
                </a:solidFill>
              </a:rPr>
              <a:t>Thus, little by little, she embraced the mystery of Jesus. We too need a long period of maturation, an entire lifetime, in order to plumb the depths of Christ’s love, to let him abide in us and for us to abide in him. </a:t>
            </a:r>
            <a:br>
              <a:rPr kumimoji="0" lang="en-GB" sz="2400" b="0" i="0" u="none" strike="noStrike" kern="1200" cap="none" spc="0" normalizeH="0" baseline="0" noProof="0" dirty="0">
                <a:ln>
                  <a:noFill/>
                </a:ln>
                <a:solidFill>
                  <a:srgbClr val="FFC000"/>
                </a:solidFill>
                <a:effectLst/>
                <a:uLnTx/>
                <a:uFillTx/>
                <a:latin typeface="Candara" panose="020E0502030303020204" pitchFamily="34" charset="0"/>
                <a:ea typeface="+mn-ea"/>
                <a:cs typeface="+mn-cs"/>
              </a:rPr>
            </a:br>
            <a:br>
              <a:rPr kumimoji="0" lang="en-GB" sz="2400" b="0" i="0" u="none" strike="noStrike" kern="1200" cap="none" spc="0" normalizeH="0" baseline="0" noProof="0" dirty="0">
                <a:ln>
                  <a:noFill/>
                </a:ln>
                <a:solidFill>
                  <a:srgbClr val="FFC000"/>
                </a:solidFill>
                <a:effectLst/>
                <a:uLnTx/>
                <a:uFillTx/>
                <a:latin typeface="Candara" panose="020E0502030303020204" pitchFamily="34" charset="0"/>
                <a:ea typeface="+mn-ea"/>
                <a:cs typeface="+mn-cs"/>
              </a:rPr>
            </a:br>
            <a:endParaRPr kumimoji="0" lang="en-GB" sz="2400" b="0" i="0" u="none" strike="noStrike" kern="1200" cap="none" spc="0" normalizeH="0" baseline="0" noProof="0" dirty="0">
              <a:ln>
                <a:noFill/>
              </a:ln>
              <a:solidFill>
                <a:srgbClr val="FFC000"/>
              </a:solidFill>
              <a:effectLst/>
              <a:uLnTx/>
              <a:uFillTx/>
              <a:latin typeface="Candara" panose="020E0502030303020204" pitchFamily="34" charset="0"/>
              <a:ea typeface="+mn-ea"/>
              <a:cs typeface="+mn-cs"/>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pic>
        <p:nvPicPr>
          <p:cNvPr id="16386" name="Picture 2" descr="Painting, Artwork, Art, Russian Art, Russian Painting">
            <a:extLst>
              <a:ext uri="{FF2B5EF4-FFF2-40B4-BE49-F238E27FC236}">
                <a16:creationId xmlns:a16="http://schemas.microsoft.com/office/drawing/2014/main" id="{2A9EE7EB-AA3B-407B-B03D-DB96F2C1C7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1724"/>
            <a:ext cx="6619352" cy="5840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474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srgbClr val="A50021"/>
                </a:solidFill>
                <a:effectLst/>
                <a:uLnTx/>
                <a:uFillTx/>
                <a:latin typeface="Candara" panose="020E0502030303020204"/>
                <a:ea typeface="+mn-ea"/>
                <a:cs typeface="+mn-cs"/>
              </a:rPr>
              <a:t>Reflect</a:t>
            </a:r>
          </a:p>
        </p:txBody>
      </p:sp>
      <p:sp>
        <p:nvSpPr>
          <p:cNvPr id="2" name="TextBox 1"/>
          <p:cNvSpPr txBox="1"/>
          <p:nvPr/>
        </p:nvSpPr>
        <p:spPr>
          <a:xfrm>
            <a:off x="5933661" y="287334"/>
            <a:ext cx="6152321" cy="5262979"/>
          </a:xfrm>
          <a:prstGeom prst="rect">
            <a:avLst/>
          </a:prstGeom>
          <a:noFill/>
        </p:spPr>
        <p:txBody>
          <a:bodyPr wrap="square" rtlCol="0">
            <a:spAutoFit/>
          </a:bodyPr>
          <a:lstStyle/>
          <a:p>
            <a:pPr lvl="0"/>
            <a:r>
              <a:rPr lang="en-GB" sz="2400" dirty="0">
                <a:solidFill>
                  <a:schemeClr val="bg1"/>
                </a:solidFill>
              </a:rPr>
              <a:t>Without our knowing how, the Spirit makes Christ dwell in our hearts. And it is through prayer, by listening to the word, in sharing with others, by putting into practice what we have understood, that the inner being is strengthened. </a:t>
            </a:r>
          </a:p>
          <a:p>
            <a:pPr lvl="0"/>
            <a:endParaRPr lang="en-GB" sz="2400" dirty="0">
              <a:solidFill>
                <a:schemeClr val="bg1"/>
              </a:solidFill>
            </a:endParaRPr>
          </a:p>
          <a:p>
            <a:pPr lvl="0"/>
            <a:r>
              <a:rPr lang="en-GB" sz="2400" dirty="0">
                <a:solidFill>
                  <a:schemeClr val="bg1"/>
                </a:solidFill>
              </a:rPr>
              <a:t>“Letting Christ descend into the depths of our being … He will penetrate the regions of the mind and the heart, he will reach our flesh unto our innermost being, so that we too will one day experience the depths of mercy.” </a:t>
            </a:r>
            <a:br>
              <a:rPr kumimoji="0" lang="en-GB" sz="2400" b="0" i="0" u="none" strike="noStrike" kern="1200" cap="none" spc="0" normalizeH="0" baseline="0" noProof="0" dirty="0">
                <a:ln>
                  <a:noFill/>
                </a:ln>
                <a:solidFill>
                  <a:srgbClr val="FFC000"/>
                </a:solidFill>
                <a:effectLst/>
                <a:uLnTx/>
                <a:uFillTx/>
                <a:latin typeface="Candara" panose="020E0502030303020204" pitchFamily="34" charset="0"/>
                <a:ea typeface="+mn-ea"/>
                <a:cs typeface="+mn-cs"/>
              </a:rPr>
            </a:br>
            <a:br>
              <a:rPr kumimoji="0" lang="en-GB" sz="2400" b="0" i="0" u="none" strike="noStrike" kern="1200" cap="none" spc="0" normalizeH="0" baseline="0" noProof="0" dirty="0">
                <a:ln>
                  <a:noFill/>
                </a:ln>
                <a:solidFill>
                  <a:srgbClr val="FFC000"/>
                </a:solidFill>
                <a:effectLst/>
                <a:uLnTx/>
                <a:uFillTx/>
                <a:latin typeface="Candara" panose="020E0502030303020204" pitchFamily="34" charset="0"/>
                <a:ea typeface="+mn-ea"/>
                <a:cs typeface="+mn-cs"/>
              </a:rPr>
            </a:br>
            <a:endParaRPr kumimoji="0" lang="en-GB" sz="2400" b="0" i="0" u="none" strike="noStrike" kern="1200" cap="none" spc="0" normalizeH="0" baseline="0" noProof="0" dirty="0">
              <a:ln>
                <a:noFill/>
              </a:ln>
              <a:solidFill>
                <a:srgbClr val="FFC000"/>
              </a:solidFill>
              <a:effectLst/>
              <a:uLnTx/>
              <a:uFillTx/>
              <a:latin typeface="Candara" panose="020E0502030303020204" pitchFamily="34" charset="0"/>
              <a:ea typeface="+mn-ea"/>
              <a:cs typeface="+mn-cs"/>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pic>
        <p:nvPicPr>
          <p:cNvPr id="17412" name="Picture 4" descr="Book, Bible, Old, Antique, Holy Scripture, Christianity">
            <a:extLst>
              <a:ext uri="{FF2B5EF4-FFF2-40B4-BE49-F238E27FC236}">
                <a16:creationId xmlns:a16="http://schemas.microsoft.com/office/drawing/2014/main" id="{1F1C9864-4177-41BC-A0DA-AA14596397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478" y="0"/>
            <a:ext cx="6725477" cy="558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965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srgbClr val="A50021"/>
                </a:solidFill>
                <a:effectLst/>
                <a:uLnTx/>
                <a:uFillTx/>
                <a:latin typeface="Candara" panose="020E0502030303020204"/>
                <a:ea typeface="+mn-ea"/>
                <a:cs typeface="+mn-cs"/>
              </a:rPr>
              <a:t>Reflect</a:t>
            </a:r>
          </a:p>
        </p:txBody>
      </p:sp>
      <p:sp>
        <p:nvSpPr>
          <p:cNvPr id="2" name="TextBox 1"/>
          <p:cNvSpPr txBox="1"/>
          <p:nvPr/>
        </p:nvSpPr>
        <p:spPr>
          <a:xfrm>
            <a:off x="54666" y="0"/>
            <a:ext cx="5322129" cy="6370975"/>
          </a:xfrm>
          <a:prstGeom prst="rect">
            <a:avLst/>
          </a:prstGeom>
          <a:noFill/>
        </p:spPr>
        <p:txBody>
          <a:bodyPr wrap="square" rtlCol="0">
            <a:spAutoFit/>
          </a:bodyPr>
          <a:lstStyle/>
          <a:p>
            <a:pPr lvl="0"/>
            <a:r>
              <a:rPr lang="en-GB" sz="3600" dirty="0">
                <a:solidFill>
                  <a:srgbClr val="FFC000"/>
                </a:solidFill>
              </a:rPr>
              <a:t>The Bible tells us very little about Jesus’ youth and early adulthood, when he seems to have lived an ordinary life in Nazareth. </a:t>
            </a:r>
          </a:p>
          <a:p>
            <a:pPr lvl="0"/>
            <a:endParaRPr lang="en-GB" sz="3600" dirty="0">
              <a:solidFill>
                <a:srgbClr val="FFC000"/>
              </a:solidFill>
            </a:endParaRPr>
          </a:p>
          <a:p>
            <a:pPr lvl="0"/>
            <a:r>
              <a:rPr lang="en-GB" sz="3600" dirty="0">
                <a:solidFill>
                  <a:srgbClr val="FFC000"/>
                </a:solidFill>
              </a:rPr>
              <a:t>How are you conscious of God’s presence with you in the everyday things of life?</a:t>
            </a:r>
            <a:br>
              <a:rPr kumimoji="0" lang="en-GB" sz="2400" b="0" i="0" u="none" strike="noStrike" kern="1200" cap="none" spc="0" normalizeH="0" baseline="0" noProof="0" dirty="0">
                <a:ln>
                  <a:noFill/>
                </a:ln>
                <a:solidFill>
                  <a:srgbClr val="FFC000"/>
                </a:solidFill>
                <a:effectLst/>
                <a:uLnTx/>
                <a:uFillTx/>
                <a:latin typeface="Candara" panose="020E0502030303020204" pitchFamily="34" charset="0"/>
                <a:ea typeface="+mn-ea"/>
                <a:cs typeface="+mn-cs"/>
              </a:rPr>
            </a:br>
            <a:br>
              <a:rPr kumimoji="0" lang="en-GB" sz="2400" b="0" i="0" u="none" strike="noStrike" kern="1200" cap="none" spc="0" normalizeH="0" baseline="0" noProof="0" dirty="0">
                <a:ln>
                  <a:noFill/>
                </a:ln>
                <a:solidFill>
                  <a:srgbClr val="FFC000"/>
                </a:solidFill>
                <a:effectLst/>
                <a:uLnTx/>
                <a:uFillTx/>
                <a:latin typeface="Candara" panose="020E0502030303020204" pitchFamily="34" charset="0"/>
                <a:ea typeface="+mn-ea"/>
                <a:cs typeface="+mn-cs"/>
              </a:rPr>
            </a:br>
            <a:endParaRPr kumimoji="0" lang="en-GB" sz="2400" b="0" i="0" u="none" strike="noStrike" kern="1200" cap="none" spc="0" normalizeH="0" baseline="0" noProof="0" dirty="0">
              <a:ln>
                <a:noFill/>
              </a:ln>
              <a:solidFill>
                <a:srgbClr val="FFC000"/>
              </a:solidFill>
              <a:effectLst/>
              <a:uLnTx/>
              <a:uFillTx/>
              <a:latin typeface="Candara" panose="020E0502030303020204" pitchFamily="34" charset="0"/>
              <a:ea typeface="+mn-ea"/>
              <a:cs typeface="+mn-cs"/>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pic>
        <p:nvPicPr>
          <p:cNvPr id="18434" name="Picture 2" descr="Daisies, Book, Read, Writing Materials">
            <a:extLst>
              <a:ext uri="{FF2B5EF4-FFF2-40B4-BE49-F238E27FC236}">
                <a16:creationId xmlns:a16="http://schemas.microsoft.com/office/drawing/2014/main" id="{7878F389-4E3A-4828-9AE2-751014C6F7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1460" y="0"/>
            <a:ext cx="8902946" cy="558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001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A0A15-2830-4B9C-AF67-180A6513908A}"/>
              </a:ext>
            </a:extLst>
          </p:cNvPr>
          <p:cNvSpPr>
            <a:spLocks noGrp="1"/>
          </p:cNvSpPr>
          <p:nvPr>
            <p:ph type="title"/>
          </p:nvPr>
        </p:nvSpPr>
        <p:spPr/>
        <p:txBody>
          <a:bodyPr/>
          <a:lstStyle/>
          <a:p>
            <a:endParaRPr lang="en-GB"/>
          </a:p>
        </p:txBody>
      </p:sp>
      <p:pic>
        <p:nvPicPr>
          <p:cNvPr id="4" name="Picture 2" descr="Cross, Jesus, Believe, Church, Religion, Christ">
            <a:extLst>
              <a:ext uri="{FF2B5EF4-FFF2-40B4-BE49-F238E27FC236}">
                <a16:creationId xmlns:a16="http://schemas.microsoft.com/office/drawing/2014/main" id="{56B0B832-7E5E-43C4-9DC8-D02301B4B62C}"/>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0" y="-1180226"/>
            <a:ext cx="12191999" cy="81407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14BBED-7E8A-4D78-8A5F-BC531A35574F}"/>
              </a:ext>
            </a:extLst>
          </p:cNvPr>
          <p:cNvSpPr txBox="1"/>
          <p:nvPr/>
        </p:nvSpPr>
        <p:spPr>
          <a:xfrm>
            <a:off x="380999" y="113505"/>
            <a:ext cx="3160853"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Let us pray</a:t>
            </a:r>
          </a:p>
        </p:txBody>
      </p:sp>
    </p:spTree>
    <p:extLst>
      <p:ext uri="{BB962C8B-B14F-4D97-AF65-F5344CB8AC3E}">
        <p14:creationId xmlns:p14="http://schemas.microsoft.com/office/powerpoint/2010/main" val="1540849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0" b="0" i="0" u="none" strike="noStrike" kern="1200" cap="none" spc="0" normalizeH="0" baseline="0" noProof="0" dirty="0">
              <a:ln>
                <a:noFill/>
              </a:ln>
              <a:solidFill>
                <a:srgbClr val="A50021"/>
              </a:solidFill>
              <a:effectLst/>
              <a:uLnTx/>
              <a:uFillTx/>
              <a:latin typeface="Candara" panose="020E0502030303020204"/>
              <a:ea typeface="+mn-ea"/>
              <a:cs typeface="+mn-cs"/>
            </a:endParaRPr>
          </a:p>
        </p:txBody>
      </p:sp>
      <p:sp>
        <p:nvSpPr>
          <p:cNvPr id="5" name="TextBox 4"/>
          <p:cNvSpPr txBox="1"/>
          <p:nvPr/>
        </p:nvSpPr>
        <p:spPr>
          <a:xfrm>
            <a:off x="252249" y="441435"/>
            <a:ext cx="11687502" cy="72943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white"/>
                </a:solidFill>
                <a:effectLst/>
                <a:uLnTx/>
                <a:uFillTx/>
                <a:latin typeface="Candara" panose="020E0502030303020204"/>
                <a:ea typeface="+mn-ea"/>
                <a:cs typeface="+mn-cs"/>
              </a:rPr>
              <a:t> </a:t>
            </a:r>
            <a:endParaRPr kumimoji="0" lang="en-GB" sz="2400" b="0" i="0" u="none" strike="noStrike" kern="1200" cap="none" spc="0" normalizeH="0" baseline="0" noProof="0" dirty="0">
              <a:ln>
                <a:noFill/>
              </a:ln>
              <a:solidFill>
                <a:prstClr val="white"/>
              </a:solidFill>
              <a:effectLst/>
              <a:uLnTx/>
              <a:uFillTx/>
              <a:latin typeface="Candara" panose="020E0502030303020204"/>
              <a:ea typeface="+mn-ea"/>
              <a:cs typeface="+mn-cs"/>
            </a:endParaRPr>
          </a:p>
          <a:p>
            <a:pPr lvl="0" algn="ctr"/>
            <a:r>
              <a:rPr lang="en-GB" sz="4400" dirty="0">
                <a:solidFill>
                  <a:srgbClr val="FFC000"/>
                </a:solidFill>
              </a:rPr>
              <a:t>Holy Spirit, May we receive in our hearts the presence of Christ, and cherish it as a secret of love. Nourish our prayer, enlighten our reading of Scripture, act through us, so that the fruits of your gifts can patiently grow in us.</a:t>
            </a:r>
            <a:endParaRPr kumimoji="0" lang="en-GB" sz="4400" b="0" i="1" u="none" strike="noStrike" kern="1200" cap="none" spc="0" normalizeH="0" baseline="0" noProof="0" dirty="0">
              <a:ln>
                <a:noFill/>
              </a:ln>
              <a:solidFill>
                <a:srgbClr val="FFC000"/>
              </a:solidFill>
              <a:effectLst/>
              <a:uLnTx/>
              <a:uFillTx/>
              <a:latin typeface="Candara" panose="020E050203030302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srgbClr val="A50021"/>
                </a:solidFill>
                <a:effectLst/>
                <a:uLnTx/>
                <a:uFillTx/>
                <a:latin typeface="Candara" panose="020E0502030303020204" pitchFamily="34" charset="0"/>
                <a:ea typeface="+mn-ea"/>
                <a:cs typeface="+mn-cs"/>
              </a:rPr>
              <a:t>Let us pray</a:t>
            </a:r>
            <a:endParaRPr kumimoji="0" lang="en-GB" sz="72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ndara" panose="020E050203030302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white"/>
              </a:solidFill>
              <a:effectLst/>
              <a:uLnTx/>
              <a:uFillTx/>
              <a:latin typeface="Candara" panose="020E0502030303020204"/>
              <a:ea typeface="+mn-ea"/>
              <a:cs typeface="+mn-cs"/>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764541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srgbClr val="009999"/>
                </a:solidFill>
                <a:effectLst/>
                <a:uLnTx/>
                <a:uFillTx/>
                <a:latin typeface="Candara" panose="020E0502030303020204" pitchFamily="34" charset="0"/>
                <a:ea typeface="+mn-ea"/>
                <a:cs typeface="+mn-cs"/>
              </a:rPr>
              <a:t> </a:t>
            </a:r>
            <a:r>
              <a:rPr kumimoji="0" lang="en-GB" sz="8000" b="0" i="0" u="none" strike="noStrike" kern="1200" cap="none" spc="0" normalizeH="0" baseline="0" noProof="0" dirty="0">
                <a:ln>
                  <a:noFill/>
                </a:ln>
                <a:solidFill>
                  <a:srgbClr val="A50021"/>
                </a:solidFill>
                <a:effectLst/>
                <a:uLnTx/>
                <a:uFillTx/>
                <a:latin typeface="Candara" panose="020E0502030303020204"/>
                <a:ea typeface="+mn-ea"/>
                <a:cs typeface="+mn-cs"/>
              </a:rPr>
              <a:t>Mission</a:t>
            </a:r>
          </a:p>
        </p:txBody>
      </p:sp>
      <p:sp>
        <p:nvSpPr>
          <p:cNvPr id="5" name="TextBox 4"/>
          <p:cNvSpPr txBox="1"/>
          <p:nvPr/>
        </p:nvSpPr>
        <p:spPr>
          <a:xfrm>
            <a:off x="-1" y="0"/>
            <a:ext cx="12191999"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 </a:t>
            </a:r>
            <a:endParaRPr kumimoji="0" lang="en-GB" sz="4000" b="0" i="0" u="none" strike="noStrike" kern="1200" cap="none" spc="0" normalizeH="0" baseline="0" noProof="0" dirty="0">
              <a:ln>
                <a:noFill/>
              </a:ln>
              <a:solidFill>
                <a:prstClr val="white"/>
              </a:solidFill>
              <a:effectLst/>
              <a:uLnTx/>
              <a:uFillTx/>
              <a:latin typeface="Candara" panose="020E0502030303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ndara" panose="020E050203030302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white"/>
              </a:solidFill>
              <a:effectLst/>
              <a:uLnTx/>
              <a:uFillTx/>
              <a:latin typeface="Candara" panose="020E0502030303020204"/>
              <a:ea typeface="+mn-ea"/>
              <a:cs typeface="+mn-cs"/>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sp>
        <p:nvSpPr>
          <p:cNvPr id="2" name="TextBox 1">
            <a:extLst>
              <a:ext uri="{FF2B5EF4-FFF2-40B4-BE49-F238E27FC236}">
                <a16:creationId xmlns:a16="http://schemas.microsoft.com/office/drawing/2014/main" id="{14F61101-E2D9-44F0-A89C-44A72A3F4AAB}"/>
              </a:ext>
            </a:extLst>
          </p:cNvPr>
          <p:cNvSpPr txBox="1"/>
          <p:nvPr/>
        </p:nvSpPr>
        <p:spPr>
          <a:xfrm>
            <a:off x="593130" y="430925"/>
            <a:ext cx="6989379"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C000"/>
                </a:solidFill>
                <a:effectLst/>
                <a:uLnTx/>
                <a:uFillTx/>
                <a:latin typeface="Candara" panose="020E0502030303020204"/>
                <a:ea typeface="+mn-ea"/>
                <a:cs typeface="+mn-cs"/>
              </a:rPr>
              <a:t>Go and do (see www.ctbi.org.uk/goanddo)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C000"/>
              </a:solidFill>
              <a:effectLst/>
              <a:uLnTx/>
              <a:uFillTx/>
              <a:latin typeface="Candara" panose="020E0502030303020204"/>
              <a:ea typeface="+mn-ea"/>
              <a:cs typeface="+mn-cs"/>
            </a:endParaRPr>
          </a:p>
          <a:p>
            <a:pPr lvl="0"/>
            <a:r>
              <a:rPr lang="en-GB" sz="2400" b="1" dirty="0">
                <a:solidFill>
                  <a:schemeClr val="bg1"/>
                </a:solidFill>
              </a:rPr>
              <a:t>Global: </a:t>
            </a:r>
            <a:r>
              <a:rPr lang="en-GB" sz="2400" dirty="0">
                <a:solidFill>
                  <a:schemeClr val="bg1"/>
                </a:solidFill>
              </a:rPr>
              <a:t>As people of faith think about how you can work together for the day when all can know a full and abundant human life. </a:t>
            </a:r>
          </a:p>
          <a:p>
            <a:pPr lvl="0"/>
            <a:endParaRPr lang="en-GB" sz="2400" dirty="0">
              <a:solidFill>
                <a:schemeClr val="bg1"/>
              </a:solidFill>
            </a:endParaRPr>
          </a:p>
          <a:p>
            <a:pPr lvl="0"/>
            <a:r>
              <a:rPr lang="en-GB" sz="2400" b="1" dirty="0">
                <a:solidFill>
                  <a:schemeClr val="bg1"/>
                </a:solidFill>
              </a:rPr>
              <a:t>Local: </a:t>
            </a:r>
            <a:r>
              <a:rPr lang="en-GB" sz="2400" dirty="0">
                <a:solidFill>
                  <a:schemeClr val="bg1"/>
                </a:solidFill>
              </a:rPr>
              <a:t>Consider how the churches in your area can be more child friendly spaces. </a:t>
            </a:r>
          </a:p>
          <a:p>
            <a:pPr lvl="0"/>
            <a:endParaRPr lang="en-GB" sz="2400" dirty="0">
              <a:solidFill>
                <a:schemeClr val="bg1"/>
              </a:solidFill>
            </a:endParaRPr>
          </a:p>
          <a:p>
            <a:pPr lvl="0"/>
            <a:r>
              <a:rPr lang="en-GB" sz="2400" b="1" dirty="0">
                <a:solidFill>
                  <a:schemeClr val="bg1"/>
                </a:solidFill>
              </a:rPr>
              <a:t>Personal: </a:t>
            </a:r>
            <a:r>
              <a:rPr lang="en-GB" sz="2400" dirty="0">
                <a:solidFill>
                  <a:schemeClr val="bg1"/>
                </a:solidFill>
              </a:rPr>
              <a:t>Give thanks and pray for the children you know. </a:t>
            </a:r>
            <a:endParaRPr kumimoji="0" lang="en-GB" sz="2400" b="0" i="0" u="none" strike="noStrike" kern="1200" cap="none" spc="0" normalizeH="0" baseline="0" noProof="0" dirty="0">
              <a:ln>
                <a:noFill/>
              </a:ln>
              <a:solidFill>
                <a:schemeClr val="bg1"/>
              </a:solidFill>
              <a:effectLst/>
              <a:uLnTx/>
              <a:uFillTx/>
              <a:latin typeface="Candara" panose="020E0502030303020204"/>
            </a:endParaRPr>
          </a:p>
        </p:txBody>
      </p:sp>
      <p:pic>
        <p:nvPicPr>
          <p:cNvPr id="10242" name="Picture 2" descr="Tealight, Light, Prayer, Candlelight, Flame, Meditation">
            <a:extLst>
              <a:ext uri="{FF2B5EF4-FFF2-40B4-BE49-F238E27FC236}">
                <a16:creationId xmlns:a16="http://schemas.microsoft.com/office/drawing/2014/main" id="{F951F6ED-44D4-49DC-ABCC-DDCAAAFDF5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4181" y="0"/>
            <a:ext cx="4087817" cy="558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082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0" b="0" i="0" u="none" strike="noStrike" kern="1200" cap="none" spc="0" normalizeH="0" baseline="0" noProof="0" dirty="0">
              <a:ln>
                <a:noFill/>
              </a:ln>
              <a:solidFill>
                <a:srgbClr val="A50021"/>
              </a:solidFill>
              <a:effectLst/>
              <a:uLnTx/>
              <a:uFillTx/>
              <a:latin typeface="Calibri Light" panose="020F0302020204030204"/>
              <a:ea typeface="+mn-ea"/>
              <a:cs typeface="+mn-cs"/>
            </a:endParaRPr>
          </a:p>
        </p:txBody>
      </p:sp>
      <p:sp>
        <p:nvSpPr>
          <p:cNvPr id="3" name="TextBox 2"/>
          <p:cNvSpPr txBox="1"/>
          <p:nvPr/>
        </p:nvSpPr>
        <p:spPr>
          <a:xfrm>
            <a:off x="1505211" y="5619435"/>
            <a:ext cx="918157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9999"/>
                </a:solidFill>
                <a:effectLst/>
                <a:uLnTx/>
                <a:uFillTx/>
                <a:latin typeface="Candara" panose="020E0502030303020204" pitchFamily="34" charset="0"/>
                <a:ea typeface="+mn-ea"/>
                <a:cs typeface="+mn-cs"/>
              </a:rPr>
              <a:t> </a:t>
            </a:r>
            <a:r>
              <a:rPr kumimoji="0" lang="en-GB" sz="8000" b="0" i="0" u="none" strike="noStrike" kern="1200" cap="none" spc="0" normalizeH="0" baseline="0" noProof="0" dirty="0">
                <a:ln>
                  <a:noFill/>
                </a:ln>
                <a:solidFill>
                  <a:srgbClr val="A50021"/>
                </a:solidFill>
                <a:effectLst/>
                <a:uLnTx/>
                <a:uFillTx/>
                <a:latin typeface="Candara" panose="020E0502030303020204"/>
                <a:ea typeface="+mn-ea"/>
                <a:cs typeface="+mn-cs"/>
              </a:rPr>
              <a:t>Gather: Day </a:t>
            </a:r>
            <a:r>
              <a:rPr lang="en-GB" sz="8000" dirty="0">
                <a:solidFill>
                  <a:srgbClr val="A50021"/>
                </a:solidFill>
                <a:latin typeface="Candara" panose="020E0502030303020204"/>
              </a:rPr>
              <a:t>3</a:t>
            </a:r>
            <a:endParaRPr kumimoji="0" lang="en-GB" sz="8000" b="0" i="0" u="none" strike="noStrike" kern="1200" cap="none" spc="0" normalizeH="0" baseline="0" noProof="0" dirty="0">
              <a:ln>
                <a:noFill/>
              </a:ln>
              <a:solidFill>
                <a:srgbClr val="A50021"/>
              </a:solidFill>
              <a:effectLst/>
              <a:uLnTx/>
              <a:uFillTx/>
              <a:latin typeface="Candara" panose="020E0502030303020204"/>
              <a:ea typeface="+mn-ea"/>
              <a:cs typeface="+mn-cs"/>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pic>
        <p:nvPicPr>
          <p:cNvPr id="4" name="Picture 3">
            <a:extLst>
              <a:ext uri="{FF2B5EF4-FFF2-40B4-BE49-F238E27FC236}">
                <a16:creationId xmlns:a16="http://schemas.microsoft.com/office/drawing/2014/main" id="{44BC03DD-466B-4845-8AF8-453B769D1EE3}"/>
              </a:ext>
            </a:extLst>
          </p:cNvPr>
          <p:cNvPicPr>
            <a:picLocks noChangeAspect="1"/>
          </p:cNvPicPr>
          <p:nvPr/>
        </p:nvPicPr>
        <p:blipFill>
          <a:blip r:embed="rId4"/>
          <a:stretch>
            <a:fillRect/>
          </a:stretch>
        </p:blipFill>
        <p:spPr>
          <a:xfrm>
            <a:off x="5675586" y="-1"/>
            <a:ext cx="6516415" cy="5603902"/>
          </a:xfrm>
          <a:prstGeom prst="rect">
            <a:avLst/>
          </a:prstGeom>
        </p:spPr>
      </p:pic>
      <p:sp>
        <p:nvSpPr>
          <p:cNvPr id="5" name="TextBox 4">
            <a:extLst>
              <a:ext uri="{FF2B5EF4-FFF2-40B4-BE49-F238E27FC236}">
                <a16:creationId xmlns:a16="http://schemas.microsoft.com/office/drawing/2014/main" id="{A4F808CB-34F9-4B84-B00B-4EFD4150A6F3}"/>
              </a:ext>
            </a:extLst>
          </p:cNvPr>
          <p:cNvSpPr txBox="1"/>
          <p:nvPr/>
        </p:nvSpPr>
        <p:spPr>
          <a:xfrm>
            <a:off x="152400" y="0"/>
            <a:ext cx="5370786" cy="56323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ndara" panose="020E0502030303020204"/>
                <a:ea typeface="+mn-ea"/>
                <a:cs typeface="+mn-cs"/>
              </a:rPr>
              <a:t>Loving Father,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ndara" panose="020E0502030303020204"/>
                <a:ea typeface="+mn-ea"/>
                <a:cs typeface="+mn-cs"/>
              </a:rPr>
              <a:t>We pray for unity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ndara" panose="020E0502030303020204"/>
                <a:ea typeface="+mn-ea"/>
                <a:cs typeface="+mn-cs"/>
              </a:rPr>
              <a:t>In our homes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ndara" panose="020E0502030303020204"/>
                <a:ea typeface="+mn-ea"/>
                <a:cs typeface="+mn-cs"/>
              </a:rPr>
              <a:t>In our schools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ndara" panose="020E0502030303020204"/>
                <a:ea typeface="+mn-ea"/>
                <a:cs typeface="+mn-cs"/>
              </a:rPr>
              <a:t>In our parishes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ndara" panose="020E0502030303020204"/>
                <a:ea typeface="+mn-ea"/>
                <a:cs typeface="+mn-cs"/>
              </a:rPr>
              <a:t>In our country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ndara" panose="020E0502030303020204"/>
                <a:ea typeface="+mn-ea"/>
                <a:cs typeface="+mn-cs"/>
              </a:rPr>
              <a:t>In our world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ndara" panose="020E0502030303020204"/>
                <a:ea typeface="+mn-ea"/>
                <a:cs typeface="+mn-cs"/>
              </a:rPr>
              <a:t>And in our own hearts.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ndara" panose="020E0502030303020204"/>
                <a:ea typeface="+mn-ea"/>
                <a:cs typeface="+mn-cs"/>
              </a:rPr>
              <a:t>Make us channels of your peace.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FFC000"/>
                </a:solidFill>
                <a:effectLst/>
                <a:uLnTx/>
                <a:uFillTx/>
                <a:latin typeface="Candara" panose="020E0502030303020204"/>
                <a:ea typeface="+mn-ea"/>
                <a:cs typeface="+mn-cs"/>
              </a:rPr>
              <a:t>Glory be…</a:t>
            </a:r>
          </a:p>
        </p:txBody>
      </p:sp>
    </p:spTree>
    <p:extLst>
      <p:ext uri="{BB962C8B-B14F-4D97-AF65-F5344CB8AC3E}">
        <p14:creationId xmlns:p14="http://schemas.microsoft.com/office/powerpoint/2010/main" val="1725629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lvl="0" algn="ctr"/>
            <a:r>
              <a:rPr kumimoji="0" lang="en-GB" sz="8000" b="0" i="0" u="none" strike="noStrike" kern="1200" cap="none" spc="0" normalizeH="0" baseline="0" noProof="0" dirty="0">
                <a:ln>
                  <a:noFill/>
                </a:ln>
                <a:solidFill>
                  <a:srgbClr val="A50021"/>
                </a:solidFill>
                <a:effectLst/>
                <a:uLnTx/>
                <a:uFillTx/>
                <a:latin typeface="Candara" panose="020E0502030303020204"/>
                <a:ea typeface="+mn-ea"/>
                <a:cs typeface="+mn-cs"/>
              </a:rPr>
              <a:t>   Listen </a:t>
            </a:r>
            <a:r>
              <a:rPr lang="en-GB" sz="8000" dirty="0">
                <a:solidFill>
                  <a:srgbClr val="A50021"/>
                </a:solidFill>
              </a:rPr>
              <a:t>(John 13:1-15</a:t>
            </a:r>
            <a:r>
              <a:rPr kumimoji="0" lang="en-GB" sz="8000" b="0" i="0" u="none" strike="noStrike" kern="1200" cap="none" spc="0" normalizeH="0" baseline="0" noProof="0" dirty="0">
                <a:ln>
                  <a:noFill/>
                </a:ln>
                <a:solidFill>
                  <a:srgbClr val="C00000"/>
                </a:solidFill>
                <a:effectLst/>
                <a:uLnTx/>
                <a:uFillTx/>
                <a:latin typeface="Candara" panose="020E0502030303020204"/>
                <a:ea typeface="+mn-ea"/>
                <a:cs typeface="+mn-cs"/>
              </a:rPr>
              <a:t>)</a:t>
            </a:r>
          </a:p>
        </p:txBody>
      </p:sp>
      <p:sp>
        <p:nvSpPr>
          <p:cNvPr id="2" name="TextBox 1"/>
          <p:cNvSpPr txBox="1"/>
          <p:nvPr/>
        </p:nvSpPr>
        <p:spPr>
          <a:xfrm>
            <a:off x="3743054" y="151586"/>
            <a:ext cx="8373818"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sp>
        <p:nvSpPr>
          <p:cNvPr id="3" name="Rectangle 2">
            <a:extLst>
              <a:ext uri="{FF2B5EF4-FFF2-40B4-BE49-F238E27FC236}">
                <a16:creationId xmlns:a16="http://schemas.microsoft.com/office/drawing/2014/main" id="{38AB77CC-DF63-4771-9EAB-0985771F4453}"/>
              </a:ext>
            </a:extLst>
          </p:cNvPr>
          <p:cNvSpPr/>
          <p:nvPr/>
        </p:nvSpPr>
        <p:spPr>
          <a:xfrm>
            <a:off x="3743054" y="144146"/>
            <a:ext cx="8168225" cy="5262979"/>
          </a:xfrm>
          <a:prstGeom prst="rect">
            <a:avLst/>
          </a:prstGeom>
        </p:spPr>
        <p:txBody>
          <a:bodyPr wrap="square">
            <a:spAutoFit/>
          </a:bodyPr>
          <a:lstStyle/>
          <a:p>
            <a:pPr lvl="0" algn="ctr"/>
            <a:r>
              <a:rPr kumimoji="0" lang="en-GB" sz="2400" b="0" i="0" u="none" strike="noStrike" kern="1200" cap="none" spc="0" normalizeH="0" baseline="0" noProof="0" dirty="0">
                <a:ln>
                  <a:noFill/>
                </a:ln>
                <a:solidFill>
                  <a:prstClr val="white"/>
                </a:solidFill>
                <a:effectLst/>
                <a:uLnTx/>
                <a:uFillTx/>
                <a:latin typeface="Candara" panose="020E0502030303020204"/>
                <a:ea typeface="+mn-ea"/>
                <a:cs typeface="+mn-cs"/>
              </a:rPr>
              <a:t> </a:t>
            </a:r>
            <a:r>
              <a:rPr kumimoji="0" lang="en-GB" sz="3600" b="0" i="0" u="none" strike="noStrike" kern="1200" cap="none" spc="0" normalizeH="0" baseline="0" noProof="0" dirty="0">
                <a:ln>
                  <a:noFill/>
                </a:ln>
                <a:solidFill>
                  <a:srgbClr val="FFC000"/>
                </a:solidFill>
                <a:effectLst/>
                <a:uLnTx/>
                <a:uFillTx/>
                <a:latin typeface="Candara" panose="020E0502030303020204"/>
                <a:ea typeface="+mn-ea"/>
                <a:cs typeface="+mn-cs"/>
              </a:rPr>
              <a:t>“</a:t>
            </a:r>
            <a:r>
              <a:rPr lang="en-GB" sz="3600" dirty="0">
                <a:solidFill>
                  <a:srgbClr val="FFC000"/>
                </a:solidFill>
              </a:rPr>
              <a:t>Love one another as I have loved you”</a:t>
            </a:r>
          </a:p>
          <a:p>
            <a:pPr lvl="0" algn="ctr"/>
            <a:r>
              <a:rPr lang="en-GB" sz="3600" i="1" dirty="0">
                <a:solidFill>
                  <a:srgbClr val="FFC000"/>
                </a:solidFill>
              </a:rPr>
              <a:t>(John 15:12)</a:t>
            </a:r>
            <a:endParaRPr kumimoji="0" lang="en-GB" sz="3600" b="0" i="1" u="none" strike="noStrike" kern="1200" cap="none" spc="0" normalizeH="0" baseline="0" noProof="0" dirty="0">
              <a:ln>
                <a:noFill/>
              </a:ln>
              <a:solidFill>
                <a:srgbClr val="FFC000"/>
              </a:solidFill>
              <a:effectLst/>
              <a:uLnTx/>
              <a:uFillTx/>
              <a:latin typeface="Candara" panose="020E0502030303020204"/>
            </a:endParaRPr>
          </a:p>
          <a:p>
            <a:pPr marL="0" marR="0" lvl="0" indent="0" defTabSz="914400" rtl="0" eaLnBrk="1" fontAlgn="auto" latinLnBrk="0" hangingPunct="1">
              <a:lnSpc>
                <a:spcPct val="100000"/>
              </a:lnSpc>
              <a:spcBef>
                <a:spcPts val="0"/>
              </a:spcBef>
              <a:spcAft>
                <a:spcPts val="0"/>
              </a:spcAft>
              <a:buClrTx/>
              <a:buSzTx/>
              <a:buFontTx/>
              <a:buNone/>
              <a:tabLst/>
              <a:defRPr/>
            </a:pPr>
            <a:r>
              <a:rPr lang="en-GB" sz="2400" dirty="0">
                <a:solidFill>
                  <a:schemeClr val="bg1"/>
                </a:solidFill>
              </a:rPr>
              <a:t>Now before the festival of the Passover, Jesus knew that his hour had come to depart from this world and go to the Father. Having loved his own who were in the world, he loved them to the end.</a:t>
            </a:r>
            <a:r>
              <a:rPr lang="en-GB" sz="2400" b="1" baseline="30000" dirty="0">
                <a:solidFill>
                  <a:schemeClr val="bg1"/>
                </a:solidFill>
              </a:rPr>
              <a:t> </a:t>
            </a:r>
            <a:r>
              <a:rPr lang="en-GB" sz="2400" dirty="0">
                <a:solidFill>
                  <a:schemeClr val="bg1"/>
                </a:solidFill>
              </a:rPr>
              <a:t>The devil had already put it into the heart of Judas son of Simon Iscariot to betray him. And during supper Jesus, knowing that the Father had given all things into his hands, and that he had come from God and was going to God,</a:t>
            </a:r>
            <a:r>
              <a:rPr lang="en-GB" sz="2400" b="1" baseline="30000" dirty="0">
                <a:solidFill>
                  <a:schemeClr val="bg1"/>
                </a:solidFill>
              </a:rPr>
              <a:t> </a:t>
            </a:r>
            <a:r>
              <a:rPr lang="en-GB" sz="2400" dirty="0">
                <a:solidFill>
                  <a:schemeClr val="bg1"/>
                </a:solidFill>
              </a:rPr>
              <a:t>got up from the table,</a:t>
            </a:r>
            <a:r>
              <a:rPr lang="en-GB" sz="2400" baseline="30000" dirty="0">
                <a:solidFill>
                  <a:schemeClr val="bg1"/>
                </a:solidFill>
              </a:rPr>
              <a:t> </a:t>
            </a:r>
            <a:r>
              <a:rPr lang="en-GB" sz="2400" dirty="0">
                <a:solidFill>
                  <a:schemeClr val="bg1"/>
                </a:solidFill>
              </a:rPr>
              <a:t>took off his outer robe, and tied a towel around himself. Then he poured water into a basin and began to wash the disciples’ feet and to wipe them with the towel that was tied around him.</a:t>
            </a:r>
            <a:endParaRPr kumimoji="0" lang="en-GB" sz="2400" b="0" i="1" u="none" strike="noStrike" kern="1200" cap="none" spc="0" normalizeH="0" baseline="0" noProof="0" dirty="0">
              <a:ln>
                <a:noFill/>
              </a:ln>
              <a:solidFill>
                <a:schemeClr val="bg1"/>
              </a:solidFill>
              <a:effectLst/>
              <a:uLnTx/>
              <a:uFillTx/>
              <a:latin typeface="Candara" panose="020E0502030303020204"/>
            </a:endParaRPr>
          </a:p>
        </p:txBody>
      </p:sp>
      <p:pic>
        <p:nvPicPr>
          <p:cNvPr id="19458" name="Picture 2" descr="Stained Glass, Window, Church, Wash, Feet, Hair, Woman">
            <a:extLst>
              <a:ext uri="{FF2B5EF4-FFF2-40B4-BE49-F238E27FC236}">
                <a16:creationId xmlns:a16="http://schemas.microsoft.com/office/drawing/2014/main" id="{1CFB2A80-A4F5-48C2-8C3E-840F226B3E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76" y="0"/>
            <a:ext cx="3715492" cy="558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511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lvl="0" algn="ctr"/>
            <a:r>
              <a:rPr kumimoji="0" lang="en-GB" sz="8000" b="0" i="0" u="none" strike="noStrike" kern="1200" cap="none" spc="0" normalizeH="0" baseline="0" noProof="0" dirty="0">
                <a:ln>
                  <a:noFill/>
                </a:ln>
                <a:solidFill>
                  <a:srgbClr val="A50021"/>
                </a:solidFill>
                <a:effectLst/>
                <a:uLnTx/>
                <a:uFillTx/>
                <a:latin typeface="Candara" panose="020E0502030303020204"/>
                <a:ea typeface="+mn-ea"/>
                <a:cs typeface="+mn-cs"/>
              </a:rPr>
              <a:t>   Listen </a:t>
            </a:r>
            <a:r>
              <a:rPr lang="en-GB" sz="8000" dirty="0">
                <a:solidFill>
                  <a:srgbClr val="A50021"/>
                </a:solidFill>
              </a:rPr>
              <a:t>(John 13:1-15</a:t>
            </a:r>
            <a:r>
              <a:rPr kumimoji="0" lang="en-GB" sz="8000" b="0" i="0" u="none" strike="noStrike" kern="1200" cap="none" spc="0" normalizeH="0" baseline="0" noProof="0" dirty="0">
                <a:ln>
                  <a:noFill/>
                </a:ln>
                <a:solidFill>
                  <a:srgbClr val="C00000"/>
                </a:solidFill>
                <a:effectLst/>
                <a:uLnTx/>
                <a:uFillTx/>
                <a:latin typeface="Candara" panose="020E0502030303020204"/>
                <a:ea typeface="+mn-ea"/>
                <a:cs typeface="+mn-cs"/>
              </a:rPr>
              <a:t>)</a:t>
            </a:r>
          </a:p>
        </p:txBody>
      </p:sp>
      <p:sp>
        <p:nvSpPr>
          <p:cNvPr id="2" name="TextBox 1"/>
          <p:cNvSpPr txBox="1"/>
          <p:nvPr/>
        </p:nvSpPr>
        <p:spPr>
          <a:xfrm>
            <a:off x="3743054" y="151586"/>
            <a:ext cx="8373818"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sp>
        <p:nvSpPr>
          <p:cNvPr id="3" name="Rectangle 2">
            <a:extLst>
              <a:ext uri="{FF2B5EF4-FFF2-40B4-BE49-F238E27FC236}">
                <a16:creationId xmlns:a16="http://schemas.microsoft.com/office/drawing/2014/main" id="{38AB77CC-DF63-4771-9EAB-0985771F4453}"/>
              </a:ext>
            </a:extLst>
          </p:cNvPr>
          <p:cNvSpPr/>
          <p:nvPr/>
        </p:nvSpPr>
        <p:spPr>
          <a:xfrm>
            <a:off x="240911" y="0"/>
            <a:ext cx="8168225" cy="5632311"/>
          </a:xfrm>
          <a:prstGeom prst="rect">
            <a:avLst/>
          </a:prstGeom>
        </p:spPr>
        <p:txBody>
          <a:bodyPr wrap="square">
            <a:spAutoFit/>
          </a:bodyPr>
          <a:lstStyle/>
          <a:p>
            <a:pPr lvl="0" algn="ctr"/>
            <a:r>
              <a:rPr kumimoji="0" lang="en-GB" sz="2400" b="0" i="0" u="none" strike="noStrike" kern="1200" cap="none" spc="0" normalizeH="0" baseline="0" noProof="0" dirty="0">
                <a:ln>
                  <a:noFill/>
                </a:ln>
                <a:solidFill>
                  <a:prstClr val="white"/>
                </a:solidFill>
                <a:effectLst/>
                <a:uLnTx/>
                <a:uFillTx/>
                <a:latin typeface="Candara" panose="020E0502030303020204"/>
                <a:ea typeface="+mn-ea"/>
                <a:cs typeface="+mn-cs"/>
              </a:rPr>
              <a:t> </a:t>
            </a:r>
            <a:r>
              <a:rPr kumimoji="0" lang="en-GB" sz="3600" b="0" i="0" u="none" strike="noStrike" kern="1200" cap="none" spc="0" normalizeH="0" baseline="0" noProof="0" dirty="0">
                <a:ln>
                  <a:noFill/>
                </a:ln>
                <a:solidFill>
                  <a:srgbClr val="FFC000"/>
                </a:solidFill>
                <a:effectLst/>
                <a:uLnTx/>
                <a:uFillTx/>
                <a:latin typeface="Candara" panose="020E0502030303020204"/>
                <a:ea typeface="+mn-ea"/>
                <a:cs typeface="+mn-cs"/>
              </a:rPr>
              <a:t>“</a:t>
            </a:r>
            <a:r>
              <a:rPr lang="en-GB" sz="3600" dirty="0">
                <a:solidFill>
                  <a:srgbClr val="FFC000"/>
                </a:solidFill>
              </a:rPr>
              <a:t>Love one another as I have loved you”</a:t>
            </a:r>
          </a:p>
          <a:p>
            <a:pPr lvl="0" algn="ctr"/>
            <a:r>
              <a:rPr lang="en-GB" sz="3600" i="1" dirty="0">
                <a:solidFill>
                  <a:srgbClr val="FFC000"/>
                </a:solidFill>
              </a:rPr>
              <a:t>(John 15:12)</a:t>
            </a:r>
          </a:p>
          <a:p>
            <a:pPr lvl="0"/>
            <a:r>
              <a:rPr lang="en-GB" sz="2400" dirty="0">
                <a:solidFill>
                  <a:schemeClr val="bg1"/>
                </a:solidFill>
              </a:rPr>
              <a:t>He came to Simon Peter, who said to him, “Lord, are you going to wash my feet?” Jesus answered, “You do not know now what I am doing, but later you will understand.” </a:t>
            </a:r>
            <a:r>
              <a:rPr lang="en-GB" sz="2400" b="1" baseline="30000" dirty="0">
                <a:solidFill>
                  <a:schemeClr val="bg1"/>
                </a:solidFill>
              </a:rPr>
              <a:t>8 </a:t>
            </a:r>
            <a:r>
              <a:rPr lang="en-GB" sz="2400" dirty="0">
                <a:solidFill>
                  <a:schemeClr val="bg1"/>
                </a:solidFill>
              </a:rPr>
              <a:t>Peter said to him, “You will never wash my feet.” Jesus answered, “Unless I wash you, you have no share with me.” Simon Peter said to him, “Lord, not my feet only but also my hands and my head!” </a:t>
            </a:r>
          </a:p>
          <a:p>
            <a:pPr lvl="0"/>
            <a:endParaRPr lang="en-GB" sz="2400" dirty="0">
              <a:solidFill>
                <a:schemeClr val="bg1"/>
              </a:solidFill>
            </a:endParaRPr>
          </a:p>
          <a:p>
            <a:pPr lvl="0"/>
            <a:r>
              <a:rPr lang="en-GB" sz="2400" dirty="0">
                <a:solidFill>
                  <a:schemeClr val="bg1"/>
                </a:solidFill>
              </a:rPr>
              <a:t>Jesus said to him, “One who has bathed does not need to wash, except for the feet,</a:t>
            </a:r>
            <a:r>
              <a:rPr lang="en-GB" sz="2400" baseline="30000" dirty="0">
                <a:solidFill>
                  <a:schemeClr val="bg1"/>
                </a:solidFill>
              </a:rPr>
              <a:t> </a:t>
            </a:r>
            <a:r>
              <a:rPr lang="en-GB" sz="2400" dirty="0">
                <a:solidFill>
                  <a:schemeClr val="bg1"/>
                </a:solidFill>
              </a:rPr>
              <a:t>but is entirely clean. And you are clean, though not all of you.” For he knew who was to betray him; for this reason he said, “Not all of you are clean.”</a:t>
            </a:r>
            <a:endParaRPr kumimoji="0" lang="en-GB" sz="2400" b="0" i="0" u="none" strike="noStrike" kern="1200" cap="none" spc="0" normalizeH="0" baseline="0" noProof="0" dirty="0">
              <a:ln>
                <a:noFill/>
              </a:ln>
              <a:solidFill>
                <a:schemeClr val="bg1"/>
              </a:solidFill>
              <a:effectLst/>
              <a:uLnTx/>
              <a:uFillTx/>
              <a:latin typeface="Candara" panose="020E0502030303020204"/>
            </a:endParaRPr>
          </a:p>
        </p:txBody>
      </p:sp>
      <p:pic>
        <p:nvPicPr>
          <p:cNvPr id="20482" name="Picture 2" descr="Washing, Cleaning, Feet, Buddhists Monks, Monks">
            <a:extLst>
              <a:ext uri="{FF2B5EF4-FFF2-40B4-BE49-F238E27FC236}">
                <a16:creationId xmlns:a16="http://schemas.microsoft.com/office/drawing/2014/main" id="{F7AF758C-822A-4F11-BFD2-6561CFA0C1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4264" y="0"/>
            <a:ext cx="3707736" cy="558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055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lvl="0" algn="ctr"/>
            <a:r>
              <a:rPr kumimoji="0" lang="en-GB" sz="8000" b="0" i="0" u="none" strike="noStrike" kern="1200" cap="none" spc="0" normalizeH="0" baseline="0" noProof="0" dirty="0">
                <a:ln>
                  <a:noFill/>
                </a:ln>
                <a:solidFill>
                  <a:srgbClr val="A50021"/>
                </a:solidFill>
                <a:effectLst/>
                <a:uLnTx/>
                <a:uFillTx/>
                <a:latin typeface="Candara" panose="020E0502030303020204"/>
                <a:ea typeface="+mn-ea"/>
                <a:cs typeface="+mn-cs"/>
              </a:rPr>
              <a:t>   Listen </a:t>
            </a:r>
            <a:r>
              <a:rPr lang="en-GB" sz="8000" dirty="0">
                <a:solidFill>
                  <a:srgbClr val="A50021"/>
                </a:solidFill>
              </a:rPr>
              <a:t>(John 13:1-15</a:t>
            </a:r>
            <a:r>
              <a:rPr kumimoji="0" lang="en-GB" sz="8000" b="0" i="0" u="none" strike="noStrike" kern="1200" cap="none" spc="0" normalizeH="0" baseline="0" noProof="0" dirty="0">
                <a:ln>
                  <a:noFill/>
                </a:ln>
                <a:solidFill>
                  <a:srgbClr val="C00000"/>
                </a:solidFill>
                <a:effectLst/>
                <a:uLnTx/>
                <a:uFillTx/>
                <a:latin typeface="Candara" panose="020E0502030303020204"/>
                <a:ea typeface="+mn-ea"/>
                <a:cs typeface="+mn-cs"/>
              </a:rPr>
              <a:t>)</a:t>
            </a:r>
          </a:p>
        </p:txBody>
      </p:sp>
      <p:sp>
        <p:nvSpPr>
          <p:cNvPr id="2" name="TextBox 1"/>
          <p:cNvSpPr txBox="1"/>
          <p:nvPr/>
        </p:nvSpPr>
        <p:spPr>
          <a:xfrm>
            <a:off x="3743054" y="151586"/>
            <a:ext cx="8373818"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sp>
        <p:nvSpPr>
          <p:cNvPr id="3" name="Rectangle 2">
            <a:extLst>
              <a:ext uri="{FF2B5EF4-FFF2-40B4-BE49-F238E27FC236}">
                <a16:creationId xmlns:a16="http://schemas.microsoft.com/office/drawing/2014/main" id="{38AB77CC-DF63-4771-9EAB-0985771F4453}"/>
              </a:ext>
            </a:extLst>
          </p:cNvPr>
          <p:cNvSpPr/>
          <p:nvPr/>
        </p:nvSpPr>
        <p:spPr>
          <a:xfrm>
            <a:off x="6096000" y="0"/>
            <a:ext cx="6020872" cy="5693866"/>
          </a:xfrm>
          <a:prstGeom prst="rect">
            <a:avLst/>
          </a:prstGeom>
        </p:spPr>
        <p:txBody>
          <a:bodyPr wrap="square">
            <a:spAutoFit/>
          </a:bodyPr>
          <a:lstStyle/>
          <a:p>
            <a:pPr lvl="0" algn="ctr"/>
            <a:r>
              <a:rPr kumimoji="0" lang="en-GB" sz="2400" b="0" i="0" u="none" strike="noStrike" kern="1200" cap="none" spc="0" normalizeH="0" baseline="0" noProof="0" dirty="0">
                <a:ln>
                  <a:noFill/>
                </a:ln>
                <a:solidFill>
                  <a:prstClr val="white"/>
                </a:solidFill>
                <a:effectLst/>
                <a:uLnTx/>
                <a:uFillTx/>
                <a:latin typeface="Candara" panose="020E0502030303020204"/>
                <a:ea typeface="+mn-ea"/>
                <a:cs typeface="+mn-cs"/>
              </a:rPr>
              <a:t> </a:t>
            </a:r>
            <a:r>
              <a:rPr kumimoji="0" lang="en-GB" sz="3600" b="0" i="0" u="none" strike="noStrike" kern="1200" cap="none" spc="0" normalizeH="0" baseline="0" noProof="0" dirty="0">
                <a:ln>
                  <a:noFill/>
                </a:ln>
                <a:solidFill>
                  <a:srgbClr val="FFC000"/>
                </a:solidFill>
                <a:effectLst/>
                <a:uLnTx/>
                <a:uFillTx/>
                <a:latin typeface="Candara" panose="020E0502030303020204"/>
                <a:ea typeface="+mn-ea"/>
                <a:cs typeface="+mn-cs"/>
              </a:rPr>
              <a:t>“</a:t>
            </a:r>
            <a:r>
              <a:rPr lang="en-GB" sz="3600" dirty="0">
                <a:solidFill>
                  <a:srgbClr val="FFC000"/>
                </a:solidFill>
              </a:rPr>
              <a:t>Love one another as I have loved you”</a:t>
            </a:r>
            <a:r>
              <a:rPr lang="en-GB" sz="3600" i="1" dirty="0">
                <a:solidFill>
                  <a:srgbClr val="FFC000"/>
                </a:solidFill>
              </a:rPr>
              <a:t>(John 15:12)</a:t>
            </a:r>
            <a:r>
              <a:rPr lang="en-GB" dirty="0"/>
              <a:t> </a:t>
            </a:r>
          </a:p>
          <a:p>
            <a:pPr lvl="0"/>
            <a:endParaRPr lang="en-GB" sz="2800" dirty="0">
              <a:solidFill>
                <a:schemeClr val="bg1"/>
              </a:solidFill>
            </a:endParaRPr>
          </a:p>
          <a:p>
            <a:pPr lvl="0"/>
            <a:r>
              <a:rPr lang="en-GB" sz="2400" dirty="0">
                <a:solidFill>
                  <a:schemeClr val="bg1"/>
                </a:solidFill>
              </a:rPr>
              <a:t>After he had washed their feet, had put on his robe, and had returned to the table, he said to them, “Do you know what I have done to you? </a:t>
            </a:r>
            <a:r>
              <a:rPr lang="en-GB" sz="2400" b="1" baseline="30000" dirty="0">
                <a:solidFill>
                  <a:schemeClr val="bg1"/>
                </a:solidFill>
              </a:rPr>
              <a:t> </a:t>
            </a:r>
            <a:r>
              <a:rPr lang="en-GB" sz="2400" dirty="0">
                <a:solidFill>
                  <a:schemeClr val="bg1"/>
                </a:solidFill>
              </a:rPr>
              <a:t>You call me Teacher and Lord—and you are right, for that is what I am. So if I, your Lord and Teacher, have washed your feet, you also ought to wash one another’s feet. </a:t>
            </a:r>
          </a:p>
          <a:p>
            <a:pPr lvl="0"/>
            <a:endParaRPr lang="en-GB" sz="2400" dirty="0">
              <a:solidFill>
                <a:schemeClr val="bg1"/>
              </a:solidFill>
            </a:endParaRPr>
          </a:p>
          <a:p>
            <a:pPr lvl="0"/>
            <a:r>
              <a:rPr lang="en-GB" sz="2400" dirty="0">
                <a:solidFill>
                  <a:schemeClr val="bg1"/>
                </a:solidFill>
              </a:rPr>
              <a:t>For I have set you an example, that you also should do as I have done to you.</a:t>
            </a:r>
            <a:endParaRPr lang="en-GB" sz="2400" i="1" dirty="0">
              <a:solidFill>
                <a:schemeClr val="bg1"/>
              </a:solidFill>
            </a:endParaRPr>
          </a:p>
        </p:txBody>
      </p:sp>
      <p:pic>
        <p:nvPicPr>
          <p:cNvPr id="21506" name="Picture 2" descr="Passion, Christ, Jesus, Christianity, Church, Faith">
            <a:extLst>
              <a:ext uri="{FF2B5EF4-FFF2-40B4-BE49-F238E27FC236}">
                <a16:creationId xmlns:a16="http://schemas.microsoft.com/office/drawing/2014/main" id="{777186FA-F786-4B12-B8E4-E7E122B914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269" y="0"/>
            <a:ext cx="6215269" cy="558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363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algn="ctr"/>
            <a:r>
              <a:rPr lang="en-GB" sz="8000" dirty="0">
                <a:solidFill>
                  <a:srgbClr val="A50021"/>
                </a:solidFill>
                <a:latin typeface="+mj-lt"/>
              </a:rPr>
              <a:t>Before we begin…</a:t>
            </a:r>
          </a:p>
        </p:txBody>
      </p:sp>
      <p:sp>
        <p:nvSpPr>
          <p:cNvPr id="2" name="TextBox 1"/>
          <p:cNvSpPr txBox="1"/>
          <p:nvPr/>
        </p:nvSpPr>
        <p:spPr>
          <a:xfrm>
            <a:off x="136633" y="76933"/>
            <a:ext cx="11918731" cy="1077218"/>
          </a:xfrm>
          <a:prstGeom prst="rect">
            <a:avLst/>
          </a:prstGeom>
          <a:noFill/>
        </p:spPr>
        <p:txBody>
          <a:bodyPr wrap="square" rtlCol="0">
            <a:spAutoFit/>
          </a:bodyPr>
          <a:lstStyle/>
          <a:p>
            <a:pPr algn="ctr"/>
            <a:r>
              <a:rPr lang="en-GB" sz="3200" dirty="0">
                <a:solidFill>
                  <a:srgbClr val="FFC000"/>
                </a:solidFill>
                <a:latin typeface="Candara" panose="020E0502030303020204" pitchFamily="34" charset="0"/>
              </a:rPr>
              <a:t>What is a Christian? What does unity mean? </a:t>
            </a:r>
          </a:p>
          <a:p>
            <a:pPr algn="just"/>
            <a:endParaRPr lang="en-GB" sz="3200" dirty="0">
              <a:solidFill>
                <a:schemeClr val="bg1"/>
              </a:solidFill>
              <a:latin typeface="+mj-lt"/>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pic>
        <p:nvPicPr>
          <p:cNvPr id="1028" name="Picture 4" descr="Handshake, Regard, Cooperate, Connect, Unite">
            <a:extLst>
              <a:ext uri="{FF2B5EF4-FFF2-40B4-BE49-F238E27FC236}">
                <a16:creationId xmlns:a16="http://schemas.microsoft.com/office/drawing/2014/main" id="{0E16874F-2D1A-44F1-A219-851CE5F057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4521" y="788276"/>
            <a:ext cx="5762953" cy="4452067"/>
          </a:xfrm>
          <a:prstGeom prst="rect">
            <a:avLst/>
          </a:prstGeom>
          <a:noFill/>
          <a:ln w="38100">
            <a:solidFill>
              <a:srgbClr val="A5002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800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srgbClr val="A50021"/>
                </a:solidFill>
                <a:effectLst/>
                <a:uLnTx/>
                <a:uFillTx/>
                <a:latin typeface="Candara" panose="020E0502030303020204"/>
                <a:ea typeface="+mn-ea"/>
                <a:cs typeface="+mn-cs"/>
              </a:rPr>
              <a:t>Watch</a:t>
            </a:r>
          </a:p>
        </p:txBody>
      </p:sp>
      <p:sp>
        <p:nvSpPr>
          <p:cNvPr id="2" name="TextBox 1"/>
          <p:cNvSpPr txBox="1"/>
          <p:nvPr/>
        </p:nvSpPr>
        <p:spPr>
          <a:xfrm>
            <a:off x="3584028" y="151586"/>
            <a:ext cx="8373818"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sp>
        <p:nvSpPr>
          <p:cNvPr id="5" name="TextBox 4">
            <a:extLst>
              <a:ext uri="{FF2B5EF4-FFF2-40B4-BE49-F238E27FC236}">
                <a16:creationId xmlns:a16="http://schemas.microsoft.com/office/drawing/2014/main" id="{B3843CBE-8067-4A14-A1DA-CD84FF168730}"/>
              </a:ext>
            </a:extLst>
          </p:cNvPr>
          <p:cNvSpPr txBox="1"/>
          <p:nvPr/>
        </p:nvSpPr>
        <p:spPr>
          <a:xfrm>
            <a:off x="-1" y="46057"/>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C000"/>
                </a:solidFill>
                <a:effectLst/>
                <a:uLnTx/>
                <a:uFillTx/>
                <a:latin typeface="Candara" panose="020E0502030303020204"/>
                <a:ea typeface="+mn-ea"/>
                <a:cs typeface="+mn-cs"/>
              </a:rPr>
              <a:t>Watch this video on the Gospel. </a:t>
            </a:r>
            <a:r>
              <a:rPr lang="en-GB" sz="2400" dirty="0">
                <a:solidFill>
                  <a:srgbClr val="FFC000"/>
                </a:solidFill>
                <a:latin typeface="Candara" panose="020E0502030303020204"/>
              </a:rPr>
              <a:t>What example did Jesus give us? What does compassion mean? How might you be compassionate?</a:t>
            </a:r>
            <a:r>
              <a:rPr kumimoji="0" lang="en-GB" sz="2400" b="0" i="0" u="none" strike="noStrike" kern="1200" cap="none" spc="0" normalizeH="0" baseline="0" noProof="0" dirty="0">
                <a:ln>
                  <a:noFill/>
                </a:ln>
                <a:solidFill>
                  <a:srgbClr val="FFC000"/>
                </a:solidFill>
                <a:effectLst/>
                <a:uLnTx/>
                <a:uFillTx/>
                <a:latin typeface="Candara" panose="020E0502030303020204"/>
                <a:ea typeface="+mn-ea"/>
                <a:cs typeface="+mn-cs"/>
              </a:rPr>
              <a:t> </a:t>
            </a:r>
          </a:p>
        </p:txBody>
      </p:sp>
      <p:pic>
        <p:nvPicPr>
          <p:cNvPr id="8" name="Online Media 7">
            <a:hlinkClick r:id="" action="ppaction://media"/>
            <a:extLst>
              <a:ext uri="{FF2B5EF4-FFF2-40B4-BE49-F238E27FC236}">
                <a16:creationId xmlns:a16="http://schemas.microsoft.com/office/drawing/2014/main" id="{4421D148-5DE1-4ABF-8CEB-C9ECE98EAA18}"/>
              </a:ext>
            </a:extLst>
          </p:cNvPr>
          <p:cNvPicPr>
            <a:picLocks noRot="1" noChangeAspect="1"/>
          </p:cNvPicPr>
          <p:nvPr>
            <a:videoFile r:link="rId1"/>
          </p:nvPr>
        </p:nvPicPr>
        <p:blipFill>
          <a:blip r:embed="rId5"/>
          <a:stretch>
            <a:fillRect/>
          </a:stretch>
        </p:blipFill>
        <p:spPr>
          <a:xfrm>
            <a:off x="2200301" y="973574"/>
            <a:ext cx="7791398" cy="4382661"/>
          </a:xfrm>
          <a:prstGeom prst="rect">
            <a:avLst/>
          </a:prstGeom>
        </p:spPr>
      </p:pic>
    </p:spTree>
    <p:extLst>
      <p:ext uri="{BB962C8B-B14F-4D97-AF65-F5344CB8AC3E}">
        <p14:creationId xmlns:p14="http://schemas.microsoft.com/office/powerpoint/2010/main" val="3197678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srgbClr val="A50021"/>
                </a:solidFill>
                <a:effectLst/>
                <a:uLnTx/>
                <a:uFillTx/>
                <a:latin typeface="Candara" panose="020E0502030303020204"/>
                <a:ea typeface="+mn-ea"/>
                <a:cs typeface="+mn-cs"/>
              </a:rPr>
              <a:t>Reflect</a:t>
            </a:r>
          </a:p>
        </p:txBody>
      </p:sp>
      <p:sp>
        <p:nvSpPr>
          <p:cNvPr id="2" name="TextBox 1"/>
          <p:cNvSpPr txBox="1"/>
          <p:nvPr/>
        </p:nvSpPr>
        <p:spPr>
          <a:xfrm>
            <a:off x="6772931" y="290292"/>
            <a:ext cx="5303112" cy="5632311"/>
          </a:xfrm>
          <a:prstGeom prst="rect">
            <a:avLst/>
          </a:prstGeom>
          <a:noFill/>
        </p:spPr>
        <p:txBody>
          <a:bodyPr wrap="square" rtlCol="0">
            <a:spAutoFit/>
          </a:bodyPr>
          <a:lstStyle/>
          <a:p>
            <a:pPr lvl="0"/>
            <a:r>
              <a:rPr lang="en-GB" sz="2400" dirty="0">
                <a:solidFill>
                  <a:prstClr val="white"/>
                </a:solidFill>
                <a:latin typeface="Candara" panose="020E0502030303020204"/>
              </a:rPr>
              <a:t>On the eve of his death, Jesus knelt to wash the feet of his disciples. He knew the difficulty of living together and the importance of forgiveness and mutual service. “Unless I wash you,” he said to Peter, “you have no share with me.”</a:t>
            </a:r>
          </a:p>
          <a:p>
            <a:pPr lvl="0"/>
            <a:endParaRPr lang="en-GB" sz="2400" dirty="0">
              <a:solidFill>
                <a:prstClr val="white"/>
              </a:solidFill>
              <a:latin typeface="Candara" panose="020E0502030303020204"/>
            </a:endParaRPr>
          </a:p>
          <a:p>
            <a:pPr lvl="0"/>
            <a:r>
              <a:rPr lang="en-GB" sz="2400" dirty="0">
                <a:solidFill>
                  <a:prstClr val="white"/>
                </a:solidFill>
                <a:latin typeface="Candara" panose="020E0502030303020204"/>
              </a:rPr>
              <a:t>Peter received Jesus at his feet; he was washed and was touched by the humility and gentleness of Christ. Later he would follow Jesus’ example and serve the fellowship of the faithful in the early Church.</a:t>
            </a:r>
            <a:br>
              <a:rPr kumimoji="0" lang="en-GB" sz="2400" b="0" i="0" u="none" strike="noStrike" kern="1200" cap="none" spc="0" normalizeH="0" baseline="0" noProof="0" dirty="0">
                <a:ln>
                  <a:noFill/>
                </a:ln>
                <a:solidFill>
                  <a:srgbClr val="FFC000"/>
                </a:solidFill>
                <a:effectLst/>
                <a:uLnTx/>
                <a:uFillTx/>
                <a:latin typeface="Candara" panose="020E0502030303020204" pitchFamily="34" charset="0"/>
                <a:ea typeface="+mn-ea"/>
                <a:cs typeface="+mn-cs"/>
              </a:rPr>
            </a:br>
            <a:br>
              <a:rPr kumimoji="0" lang="en-GB" sz="2400" b="0" i="0" u="none" strike="noStrike" kern="1200" cap="none" spc="0" normalizeH="0" baseline="0" noProof="0" dirty="0">
                <a:ln>
                  <a:noFill/>
                </a:ln>
                <a:solidFill>
                  <a:srgbClr val="FFC000"/>
                </a:solidFill>
                <a:effectLst/>
                <a:uLnTx/>
                <a:uFillTx/>
                <a:latin typeface="Candara" panose="020E0502030303020204" pitchFamily="34" charset="0"/>
                <a:ea typeface="+mn-ea"/>
                <a:cs typeface="+mn-cs"/>
              </a:rPr>
            </a:br>
            <a:endParaRPr kumimoji="0" lang="en-GB" sz="2400" b="0" i="0" u="none" strike="noStrike" kern="1200" cap="none" spc="0" normalizeH="0" baseline="0" noProof="0" dirty="0">
              <a:ln>
                <a:noFill/>
              </a:ln>
              <a:solidFill>
                <a:srgbClr val="FFC000"/>
              </a:solidFill>
              <a:effectLst/>
              <a:uLnTx/>
              <a:uFillTx/>
              <a:latin typeface="Candara" panose="020E0502030303020204" pitchFamily="34" charset="0"/>
              <a:ea typeface="+mn-ea"/>
              <a:cs typeface="+mn-cs"/>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pic>
        <p:nvPicPr>
          <p:cNvPr id="22530" name="Picture 2" descr="Apostle, Bible, Rome, St Peter'S Basilica, Italy, Faith">
            <a:extLst>
              <a:ext uri="{FF2B5EF4-FFF2-40B4-BE49-F238E27FC236}">
                <a16:creationId xmlns:a16="http://schemas.microsoft.com/office/drawing/2014/main" id="{5A0744A6-DA86-47CC-88CA-EC748BA2ED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8496" y="34561"/>
            <a:ext cx="8325470" cy="5550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208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srgbClr val="A50021"/>
                </a:solidFill>
                <a:effectLst/>
                <a:uLnTx/>
                <a:uFillTx/>
                <a:latin typeface="Candara" panose="020E0502030303020204"/>
                <a:ea typeface="+mn-ea"/>
                <a:cs typeface="+mn-cs"/>
              </a:rPr>
              <a:t>Reflect</a:t>
            </a:r>
          </a:p>
        </p:txBody>
      </p:sp>
      <p:sp>
        <p:nvSpPr>
          <p:cNvPr id="2" name="TextBox 1"/>
          <p:cNvSpPr txBox="1"/>
          <p:nvPr/>
        </p:nvSpPr>
        <p:spPr>
          <a:xfrm>
            <a:off x="3995530" y="0"/>
            <a:ext cx="7941366" cy="6370975"/>
          </a:xfrm>
          <a:prstGeom prst="rect">
            <a:avLst/>
          </a:prstGeom>
          <a:noFill/>
        </p:spPr>
        <p:txBody>
          <a:bodyPr wrap="square" rtlCol="0">
            <a:spAutoFit/>
          </a:bodyPr>
          <a:lstStyle/>
          <a:p>
            <a:pPr lvl="0"/>
            <a:endParaRPr lang="en-GB" sz="2400" dirty="0">
              <a:solidFill>
                <a:schemeClr val="bg1"/>
              </a:solidFill>
            </a:endParaRPr>
          </a:p>
          <a:p>
            <a:pPr lvl="0"/>
            <a:r>
              <a:rPr lang="en-GB" sz="2400" dirty="0">
                <a:solidFill>
                  <a:schemeClr val="bg1"/>
                </a:solidFill>
              </a:rPr>
              <a:t>Jesus wishes that life and love circulate through us as the sap through the vine, so that Christian communities be one body. But today as in the past, it is not easy to live together. We are often faced with our own limitations. </a:t>
            </a:r>
          </a:p>
          <a:p>
            <a:pPr lvl="0"/>
            <a:endParaRPr lang="en-GB" sz="2400" dirty="0">
              <a:solidFill>
                <a:schemeClr val="bg1"/>
              </a:solidFill>
            </a:endParaRPr>
          </a:p>
          <a:p>
            <a:pPr lvl="0"/>
            <a:r>
              <a:rPr lang="en-GB" sz="2400" dirty="0">
                <a:solidFill>
                  <a:schemeClr val="bg1"/>
                </a:solidFill>
              </a:rPr>
              <a:t>At times we fail to love those who are close to us in a community, parish or family. There are times when our relationships break down completely. </a:t>
            </a:r>
          </a:p>
          <a:p>
            <a:pPr lvl="0"/>
            <a:endParaRPr lang="en-GB" sz="2400" dirty="0">
              <a:solidFill>
                <a:schemeClr val="bg1"/>
              </a:solidFill>
            </a:endParaRPr>
          </a:p>
          <a:p>
            <a:pPr lvl="0"/>
            <a:r>
              <a:rPr lang="en-GB" sz="2400" dirty="0">
                <a:solidFill>
                  <a:schemeClr val="bg1"/>
                </a:solidFill>
              </a:rPr>
              <a:t>In Christ we are invited to be clothed in compassion, through countless new beginnings. The recognition that we are loved by God moves us to welcome each other with our strengths and weaknesses. It is then that Christ is in our midst. </a:t>
            </a:r>
            <a:br>
              <a:rPr kumimoji="0" lang="en-GB" sz="2400" b="0" i="0" u="none" strike="noStrike" kern="1200" cap="none" spc="0" normalizeH="0" baseline="0" noProof="0" dirty="0">
                <a:ln>
                  <a:noFill/>
                </a:ln>
                <a:solidFill>
                  <a:srgbClr val="FFC000"/>
                </a:solidFill>
                <a:effectLst/>
                <a:uLnTx/>
                <a:uFillTx/>
                <a:latin typeface="Candara" panose="020E0502030303020204" pitchFamily="34" charset="0"/>
                <a:ea typeface="+mn-ea"/>
                <a:cs typeface="+mn-cs"/>
              </a:rPr>
            </a:br>
            <a:br>
              <a:rPr kumimoji="0" lang="en-GB" sz="2400" b="0" i="0" u="none" strike="noStrike" kern="1200" cap="none" spc="0" normalizeH="0" baseline="0" noProof="0" dirty="0">
                <a:ln>
                  <a:noFill/>
                </a:ln>
                <a:solidFill>
                  <a:srgbClr val="FFC000"/>
                </a:solidFill>
                <a:effectLst/>
                <a:uLnTx/>
                <a:uFillTx/>
                <a:latin typeface="Candara" panose="020E0502030303020204" pitchFamily="34" charset="0"/>
                <a:ea typeface="+mn-ea"/>
                <a:cs typeface="+mn-cs"/>
              </a:rPr>
            </a:br>
            <a:endParaRPr kumimoji="0" lang="en-GB" sz="2400" b="0" i="0" u="none" strike="noStrike" kern="1200" cap="none" spc="0" normalizeH="0" baseline="0" noProof="0" dirty="0">
              <a:ln>
                <a:noFill/>
              </a:ln>
              <a:solidFill>
                <a:srgbClr val="FFC000"/>
              </a:solidFill>
              <a:effectLst/>
              <a:uLnTx/>
              <a:uFillTx/>
              <a:latin typeface="Candara" panose="020E0502030303020204" pitchFamily="34" charset="0"/>
              <a:ea typeface="+mn-ea"/>
              <a:cs typeface="+mn-cs"/>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pic>
        <p:nvPicPr>
          <p:cNvPr id="23556" name="Picture 4" descr="Grapes, Grapevine, Vine, Fruit, Wine, Winegrowing">
            <a:extLst>
              <a:ext uri="{FF2B5EF4-FFF2-40B4-BE49-F238E27FC236}">
                <a16:creationId xmlns:a16="http://schemas.microsoft.com/office/drawing/2014/main" id="{5DD56AD7-6A7C-43A0-ADAA-923C0FB097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74"/>
            <a:ext cx="3886200" cy="5618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837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srgbClr val="A50021"/>
                </a:solidFill>
                <a:effectLst/>
                <a:uLnTx/>
                <a:uFillTx/>
                <a:latin typeface="Candara" panose="020E0502030303020204"/>
                <a:ea typeface="+mn-ea"/>
                <a:cs typeface="+mn-cs"/>
              </a:rPr>
              <a:t>Reflect</a:t>
            </a:r>
          </a:p>
        </p:txBody>
      </p:sp>
      <p:sp>
        <p:nvSpPr>
          <p:cNvPr id="2" name="TextBox 1"/>
          <p:cNvSpPr txBox="1"/>
          <p:nvPr/>
        </p:nvSpPr>
        <p:spPr>
          <a:xfrm>
            <a:off x="156847" y="-248480"/>
            <a:ext cx="4276006" cy="6124754"/>
          </a:xfrm>
          <a:prstGeom prst="rect">
            <a:avLst/>
          </a:prstGeom>
          <a:noFill/>
        </p:spPr>
        <p:txBody>
          <a:bodyPr wrap="square" rtlCol="0">
            <a:spAutoFit/>
          </a:bodyPr>
          <a:lstStyle/>
          <a:p>
            <a:pPr lvl="0"/>
            <a:endParaRPr lang="en-GB" sz="2400" dirty="0">
              <a:solidFill>
                <a:schemeClr val="bg1"/>
              </a:solidFill>
            </a:endParaRPr>
          </a:p>
          <a:p>
            <a:pPr lvl="0"/>
            <a:r>
              <a:rPr lang="en-GB" sz="3200" dirty="0">
                <a:solidFill>
                  <a:schemeClr val="bg1"/>
                </a:solidFill>
              </a:rPr>
              <a:t>Can you think of a person in your life who you would identify as being “clothed in compassion”?</a:t>
            </a:r>
          </a:p>
          <a:p>
            <a:pPr lvl="0"/>
            <a:endParaRPr lang="en-GB" sz="3200" dirty="0">
              <a:solidFill>
                <a:schemeClr val="bg1"/>
              </a:solidFill>
            </a:endParaRPr>
          </a:p>
          <a:p>
            <a:pPr lvl="0"/>
            <a:r>
              <a:rPr lang="en-GB" sz="3200" dirty="0">
                <a:solidFill>
                  <a:schemeClr val="bg1"/>
                </a:solidFill>
              </a:rPr>
              <a:t>Can you recall a time when you have been the recipient of compassion?</a:t>
            </a:r>
            <a:br>
              <a:rPr kumimoji="0" lang="en-GB" sz="2400" b="0" i="0" u="none" strike="noStrike" kern="1200" cap="none" spc="0" normalizeH="0" baseline="0" noProof="0" dirty="0">
                <a:ln>
                  <a:noFill/>
                </a:ln>
                <a:solidFill>
                  <a:srgbClr val="FFC000"/>
                </a:solidFill>
                <a:effectLst/>
                <a:uLnTx/>
                <a:uFillTx/>
                <a:latin typeface="Candara" panose="020E0502030303020204" pitchFamily="34" charset="0"/>
                <a:ea typeface="+mn-ea"/>
                <a:cs typeface="+mn-cs"/>
              </a:rPr>
            </a:br>
            <a:br>
              <a:rPr kumimoji="0" lang="en-GB" sz="2400" b="0" i="0" u="none" strike="noStrike" kern="1200" cap="none" spc="0" normalizeH="0" baseline="0" noProof="0" dirty="0">
                <a:ln>
                  <a:noFill/>
                </a:ln>
                <a:solidFill>
                  <a:srgbClr val="FFC000"/>
                </a:solidFill>
                <a:effectLst/>
                <a:uLnTx/>
                <a:uFillTx/>
                <a:latin typeface="Candara" panose="020E0502030303020204" pitchFamily="34" charset="0"/>
                <a:ea typeface="+mn-ea"/>
                <a:cs typeface="+mn-cs"/>
              </a:rPr>
            </a:br>
            <a:endParaRPr kumimoji="0" lang="en-GB" sz="2400" b="0" i="0" u="none" strike="noStrike" kern="1200" cap="none" spc="0" normalizeH="0" baseline="0" noProof="0" dirty="0">
              <a:ln>
                <a:noFill/>
              </a:ln>
              <a:solidFill>
                <a:srgbClr val="FFC000"/>
              </a:solidFill>
              <a:effectLst/>
              <a:uLnTx/>
              <a:uFillTx/>
              <a:latin typeface="Candara" panose="020E0502030303020204" pitchFamily="34" charset="0"/>
              <a:ea typeface="+mn-ea"/>
              <a:cs typeface="+mn-cs"/>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pic>
        <p:nvPicPr>
          <p:cNvPr id="24578" name="Picture 2" descr="Heart, Tree, Seeds, Love, Brown, Feeling, Romance">
            <a:extLst>
              <a:ext uri="{FF2B5EF4-FFF2-40B4-BE49-F238E27FC236}">
                <a16:creationId xmlns:a16="http://schemas.microsoft.com/office/drawing/2014/main" id="{476ED9CA-F0DE-45A4-88AE-CACDFB4E5B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2183" y="29816"/>
            <a:ext cx="7649818" cy="5554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9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A0A15-2830-4B9C-AF67-180A6513908A}"/>
              </a:ext>
            </a:extLst>
          </p:cNvPr>
          <p:cNvSpPr>
            <a:spLocks noGrp="1"/>
          </p:cNvSpPr>
          <p:nvPr>
            <p:ph type="title"/>
          </p:nvPr>
        </p:nvSpPr>
        <p:spPr/>
        <p:txBody>
          <a:bodyPr/>
          <a:lstStyle/>
          <a:p>
            <a:endParaRPr lang="en-GB"/>
          </a:p>
        </p:txBody>
      </p:sp>
      <p:pic>
        <p:nvPicPr>
          <p:cNvPr id="4" name="Picture 2" descr="Cross, Jesus, Believe, Church, Religion, Christ">
            <a:extLst>
              <a:ext uri="{FF2B5EF4-FFF2-40B4-BE49-F238E27FC236}">
                <a16:creationId xmlns:a16="http://schemas.microsoft.com/office/drawing/2014/main" id="{56B0B832-7E5E-43C4-9DC8-D02301B4B62C}"/>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0" y="-1180226"/>
            <a:ext cx="12191999" cy="81407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14BBED-7E8A-4D78-8A5F-BC531A35574F}"/>
              </a:ext>
            </a:extLst>
          </p:cNvPr>
          <p:cNvSpPr txBox="1"/>
          <p:nvPr/>
        </p:nvSpPr>
        <p:spPr>
          <a:xfrm>
            <a:off x="380999" y="113505"/>
            <a:ext cx="3160853"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Let us pray</a:t>
            </a:r>
          </a:p>
        </p:txBody>
      </p:sp>
    </p:spTree>
    <p:extLst>
      <p:ext uri="{BB962C8B-B14F-4D97-AF65-F5344CB8AC3E}">
        <p14:creationId xmlns:p14="http://schemas.microsoft.com/office/powerpoint/2010/main" val="2074904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0" b="0" i="0" u="none" strike="noStrike" kern="1200" cap="none" spc="0" normalizeH="0" baseline="0" noProof="0" dirty="0">
              <a:ln>
                <a:noFill/>
              </a:ln>
              <a:solidFill>
                <a:srgbClr val="A50021"/>
              </a:solidFill>
              <a:effectLst/>
              <a:uLnTx/>
              <a:uFillTx/>
              <a:latin typeface="Candara" panose="020E0502030303020204"/>
              <a:ea typeface="+mn-ea"/>
              <a:cs typeface="+mn-cs"/>
            </a:endParaRPr>
          </a:p>
        </p:txBody>
      </p:sp>
      <p:sp>
        <p:nvSpPr>
          <p:cNvPr id="5" name="TextBox 4"/>
          <p:cNvSpPr txBox="1"/>
          <p:nvPr/>
        </p:nvSpPr>
        <p:spPr>
          <a:xfrm>
            <a:off x="252249" y="173078"/>
            <a:ext cx="11687502" cy="76636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white"/>
                </a:solidFill>
                <a:effectLst/>
                <a:uLnTx/>
                <a:uFillTx/>
                <a:latin typeface="Candara" panose="020E0502030303020204"/>
                <a:ea typeface="+mn-ea"/>
                <a:cs typeface="+mn-cs"/>
              </a:rPr>
              <a:t> </a:t>
            </a:r>
            <a:endParaRPr kumimoji="0" lang="en-GB" sz="2400" b="0" i="0" u="none" strike="noStrike" kern="1200" cap="none" spc="0" normalizeH="0" baseline="0" noProof="0" dirty="0">
              <a:ln>
                <a:noFill/>
              </a:ln>
              <a:solidFill>
                <a:prstClr val="white"/>
              </a:solidFill>
              <a:effectLst/>
              <a:uLnTx/>
              <a:uFillTx/>
              <a:latin typeface="Candara" panose="020E0502030303020204"/>
              <a:ea typeface="+mn-ea"/>
              <a:cs typeface="+mn-cs"/>
            </a:endParaRPr>
          </a:p>
          <a:p>
            <a:pPr lvl="0" algn="ctr"/>
            <a:r>
              <a:rPr lang="en-GB" sz="4000" dirty="0">
                <a:solidFill>
                  <a:srgbClr val="FFC000"/>
                </a:solidFill>
              </a:rPr>
              <a:t>God our Father, you reveal to us your love through Christ and through our brothers and sisters. Open our hearts so that we can welcome each other with our differences and live in forgiveness. Grant us to live united in one body, so that the gift that is each person comes to light. May all of us together be a reflection of the living Christ.</a:t>
            </a:r>
            <a:endParaRPr kumimoji="0" lang="en-GB" sz="4000" b="0" i="0" u="none" strike="noStrike" kern="1200" cap="none" spc="0" normalizeH="0" baseline="0" noProof="0" dirty="0">
              <a:ln>
                <a:noFill/>
              </a:ln>
              <a:solidFill>
                <a:srgbClr val="FFC000"/>
              </a:solidFill>
              <a:effectLst/>
              <a:uLnTx/>
              <a:uFillTx/>
              <a:latin typeface="Candara" panose="020E05020303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srgbClr val="A50021"/>
                </a:solidFill>
                <a:effectLst/>
                <a:uLnTx/>
                <a:uFillTx/>
                <a:latin typeface="Candara" panose="020E0502030303020204" pitchFamily="34" charset="0"/>
                <a:ea typeface="+mn-ea"/>
                <a:cs typeface="+mn-cs"/>
              </a:rPr>
              <a:t>Let us pray</a:t>
            </a:r>
            <a:endParaRPr kumimoji="0" lang="en-GB" sz="72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ndara" panose="020E050203030302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white"/>
              </a:solidFill>
              <a:effectLst/>
              <a:uLnTx/>
              <a:uFillTx/>
              <a:latin typeface="Candara" panose="020E0502030303020204"/>
              <a:ea typeface="+mn-ea"/>
              <a:cs typeface="+mn-cs"/>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15088037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srgbClr val="009999"/>
                </a:solidFill>
                <a:effectLst/>
                <a:uLnTx/>
                <a:uFillTx/>
                <a:latin typeface="Candara" panose="020E0502030303020204" pitchFamily="34" charset="0"/>
                <a:ea typeface="+mn-ea"/>
                <a:cs typeface="+mn-cs"/>
              </a:rPr>
              <a:t> </a:t>
            </a:r>
            <a:r>
              <a:rPr kumimoji="0" lang="en-GB" sz="8000" b="0" i="0" u="none" strike="noStrike" kern="1200" cap="none" spc="0" normalizeH="0" baseline="0" noProof="0" dirty="0">
                <a:ln>
                  <a:noFill/>
                </a:ln>
                <a:solidFill>
                  <a:srgbClr val="A50021"/>
                </a:solidFill>
                <a:effectLst/>
                <a:uLnTx/>
                <a:uFillTx/>
                <a:latin typeface="Candara" panose="020E0502030303020204"/>
                <a:ea typeface="+mn-ea"/>
                <a:cs typeface="+mn-cs"/>
              </a:rPr>
              <a:t>Mission</a:t>
            </a:r>
          </a:p>
        </p:txBody>
      </p:sp>
      <p:sp>
        <p:nvSpPr>
          <p:cNvPr id="5" name="TextBox 4"/>
          <p:cNvSpPr txBox="1"/>
          <p:nvPr/>
        </p:nvSpPr>
        <p:spPr>
          <a:xfrm>
            <a:off x="-1" y="0"/>
            <a:ext cx="12191999"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 </a:t>
            </a:r>
            <a:endParaRPr kumimoji="0" lang="en-GB" sz="4000" b="0" i="0" u="none" strike="noStrike" kern="1200" cap="none" spc="0" normalizeH="0" baseline="0" noProof="0" dirty="0">
              <a:ln>
                <a:noFill/>
              </a:ln>
              <a:solidFill>
                <a:prstClr val="white"/>
              </a:solidFill>
              <a:effectLst/>
              <a:uLnTx/>
              <a:uFillTx/>
              <a:latin typeface="Candara" panose="020E0502030303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ndara" panose="020E050203030302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white"/>
              </a:solidFill>
              <a:effectLst/>
              <a:uLnTx/>
              <a:uFillTx/>
              <a:latin typeface="Candara" panose="020E0502030303020204"/>
              <a:ea typeface="+mn-ea"/>
              <a:cs typeface="+mn-cs"/>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sp>
        <p:nvSpPr>
          <p:cNvPr id="2" name="TextBox 1">
            <a:extLst>
              <a:ext uri="{FF2B5EF4-FFF2-40B4-BE49-F238E27FC236}">
                <a16:creationId xmlns:a16="http://schemas.microsoft.com/office/drawing/2014/main" id="{14F61101-E2D9-44F0-A89C-44A72A3F4AAB}"/>
              </a:ext>
            </a:extLst>
          </p:cNvPr>
          <p:cNvSpPr txBox="1"/>
          <p:nvPr/>
        </p:nvSpPr>
        <p:spPr>
          <a:xfrm>
            <a:off x="593130" y="430925"/>
            <a:ext cx="6989379"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C000"/>
                </a:solidFill>
                <a:effectLst/>
                <a:uLnTx/>
                <a:uFillTx/>
                <a:latin typeface="Candara" panose="020E0502030303020204"/>
                <a:ea typeface="+mn-ea"/>
                <a:cs typeface="+mn-cs"/>
              </a:rPr>
              <a:t>Go and do (see </a:t>
            </a:r>
            <a:r>
              <a:rPr kumimoji="0" lang="en-GB" sz="2400" b="0" i="0" u="none" strike="noStrike" kern="1200" cap="none" spc="0" normalizeH="0" baseline="0" noProof="0" dirty="0">
                <a:ln>
                  <a:noFill/>
                </a:ln>
                <a:solidFill>
                  <a:srgbClr val="FFC000"/>
                </a:solidFill>
                <a:effectLst/>
                <a:uLnTx/>
                <a:uFillTx/>
                <a:latin typeface="Candara" panose="020E0502030303020204"/>
                <a:ea typeface="+mn-ea"/>
                <a:cs typeface="+mn-cs"/>
                <a:hlinkClick r:id="rId4">
                  <a:extLst>
                    <a:ext uri="{A12FA001-AC4F-418D-AE19-62706E023703}">
                      <ahyp:hlinkClr xmlns:ahyp="http://schemas.microsoft.com/office/drawing/2018/hyperlinkcolor" val="tx"/>
                    </a:ext>
                  </a:extLst>
                </a:hlinkClick>
              </a:rPr>
              <a:t>www.ctbi.org.uk/goanddo</a:t>
            </a:r>
            <a:r>
              <a:rPr kumimoji="0" lang="en-GB" sz="2400" b="0" i="0" u="none" strike="noStrike" kern="1200" cap="none" spc="0" normalizeH="0" baseline="0" noProof="0" dirty="0">
                <a:ln>
                  <a:noFill/>
                </a:ln>
                <a:solidFill>
                  <a:srgbClr val="FFC000"/>
                </a:solidFill>
                <a:effectLst/>
                <a:uLnTx/>
                <a:uFillTx/>
                <a:latin typeface="Candara" panose="020E0502030303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C000"/>
                </a:solidFill>
                <a:effectLst/>
                <a:uLnTx/>
                <a:uFillTx/>
                <a:latin typeface="Candara" panose="020E0502030303020204"/>
                <a:ea typeface="+mn-ea"/>
                <a:cs typeface="+mn-cs"/>
              </a:rPr>
              <a:t> </a:t>
            </a:r>
          </a:p>
          <a:p>
            <a:pPr lvl="0"/>
            <a:r>
              <a:rPr lang="en-GB" sz="2400" b="1" dirty="0">
                <a:solidFill>
                  <a:schemeClr val="bg1"/>
                </a:solidFill>
              </a:rPr>
              <a:t>Global: </a:t>
            </a:r>
            <a:r>
              <a:rPr lang="en-GB" sz="2400" dirty="0">
                <a:solidFill>
                  <a:schemeClr val="bg1"/>
                </a:solidFill>
              </a:rPr>
              <a:t>What action can we take in response to the compassion needed in the world? </a:t>
            </a:r>
          </a:p>
          <a:p>
            <a:pPr lvl="0"/>
            <a:endParaRPr lang="en-GB" sz="2400" dirty="0">
              <a:solidFill>
                <a:schemeClr val="bg1"/>
              </a:solidFill>
            </a:endParaRPr>
          </a:p>
          <a:p>
            <a:pPr lvl="0"/>
            <a:r>
              <a:rPr lang="en-GB" sz="2400" b="1" dirty="0">
                <a:solidFill>
                  <a:schemeClr val="bg1"/>
                </a:solidFill>
              </a:rPr>
              <a:t>Local: </a:t>
            </a:r>
            <a:r>
              <a:rPr lang="en-GB" sz="2400" dirty="0">
                <a:solidFill>
                  <a:schemeClr val="bg1"/>
                </a:solidFill>
              </a:rPr>
              <a:t>Consider making a banner or quilt together as churches and the wider community to demonstrate the things that thread and weave you together.</a:t>
            </a:r>
          </a:p>
          <a:p>
            <a:pPr lvl="0"/>
            <a:endParaRPr lang="en-GB" sz="2400" dirty="0">
              <a:solidFill>
                <a:schemeClr val="bg1"/>
              </a:solidFill>
            </a:endParaRPr>
          </a:p>
          <a:p>
            <a:pPr lvl="0"/>
            <a:r>
              <a:rPr lang="en-GB" sz="2400" b="1" dirty="0">
                <a:solidFill>
                  <a:schemeClr val="bg1"/>
                </a:solidFill>
              </a:rPr>
              <a:t>Personal: </a:t>
            </a:r>
            <a:r>
              <a:rPr lang="en-GB" sz="2400" dirty="0">
                <a:solidFill>
                  <a:schemeClr val="bg1"/>
                </a:solidFill>
              </a:rPr>
              <a:t>Consider the clothing in your wardrobe and the lives and hands that have touched them. Have these clothes been made with fair pay and good working conditions? </a:t>
            </a:r>
            <a:endParaRPr kumimoji="0" lang="en-GB" sz="2400" b="0" i="0" u="none" strike="noStrike" kern="1200" cap="none" spc="0" normalizeH="0" baseline="0" noProof="0" dirty="0">
              <a:ln>
                <a:noFill/>
              </a:ln>
              <a:solidFill>
                <a:schemeClr val="bg1"/>
              </a:solidFill>
              <a:effectLst/>
              <a:uLnTx/>
              <a:uFillTx/>
              <a:latin typeface="Candara" panose="020E0502030303020204"/>
            </a:endParaRPr>
          </a:p>
        </p:txBody>
      </p:sp>
      <p:pic>
        <p:nvPicPr>
          <p:cNvPr id="10242" name="Picture 2" descr="Tealight, Light, Prayer, Candlelight, Flame, Meditation">
            <a:extLst>
              <a:ext uri="{FF2B5EF4-FFF2-40B4-BE49-F238E27FC236}">
                <a16:creationId xmlns:a16="http://schemas.microsoft.com/office/drawing/2014/main" id="{F951F6ED-44D4-49DC-ABCC-DDCAAAFDF5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4181" y="0"/>
            <a:ext cx="4087817" cy="558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077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0" b="0" i="0" u="none" strike="noStrike" kern="1200" cap="none" spc="0" normalizeH="0" baseline="0" noProof="0" dirty="0">
              <a:ln>
                <a:noFill/>
              </a:ln>
              <a:solidFill>
                <a:srgbClr val="A50021"/>
              </a:solidFill>
              <a:effectLst/>
              <a:uLnTx/>
              <a:uFillTx/>
              <a:latin typeface="Calibri Light" panose="020F0302020204030204"/>
              <a:ea typeface="+mn-ea"/>
              <a:cs typeface="+mn-cs"/>
            </a:endParaRPr>
          </a:p>
        </p:txBody>
      </p:sp>
      <p:sp>
        <p:nvSpPr>
          <p:cNvPr id="3" name="TextBox 2"/>
          <p:cNvSpPr txBox="1"/>
          <p:nvPr/>
        </p:nvSpPr>
        <p:spPr>
          <a:xfrm>
            <a:off x="1505211" y="5619435"/>
            <a:ext cx="918157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9999"/>
                </a:solidFill>
                <a:effectLst/>
                <a:uLnTx/>
                <a:uFillTx/>
                <a:latin typeface="Candara" panose="020E0502030303020204" pitchFamily="34" charset="0"/>
                <a:ea typeface="+mn-ea"/>
                <a:cs typeface="+mn-cs"/>
              </a:rPr>
              <a:t> </a:t>
            </a:r>
            <a:r>
              <a:rPr kumimoji="0" lang="en-GB" sz="8000" b="0" i="0" u="none" strike="noStrike" kern="1200" cap="none" spc="0" normalizeH="0" baseline="0" noProof="0" dirty="0">
                <a:ln>
                  <a:noFill/>
                </a:ln>
                <a:solidFill>
                  <a:srgbClr val="A50021"/>
                </a:solidFill>
                <a:effectLst/>
                <a:uLnTx/>
                <a:uFillTx/>
                <a:latin typeface="Candara" panose="020E0502030303020204"/>
                <a:ea typeface="+mn-ea"/>
                <a:cs typeface="+mn-cs"/>
              </a:rPr>
              <a:t>Gather: Day </a:t>
            </a:r>
            <a:r>
              <a:rPr lang="en-GB" sz="8000" dirty="0">
                <a:solidFill>
                  <a:srgbClr val="A50021"/>
                </a:solidFill>
                <a:latin typeface="Candara" panose="020E0502030303020204"/>
              </a:rPr>
              <a:t>4</a:t>
            </a:r>
            <a:endParaRPr kumimoji="0" lang="en-GB" sz="8000" b="0" i="0" u="none" strike="noStrike" kern="1200" cap="none" spc="0" normalizeH="0" baseline="0" noProof="0" dirty="0">
              <a:ln>
                <a:noFill/>
              </a:ln>
              <a:solidFill>
                <a:srgbClr val="A50021"/>
              </a:solidFill>
              <a:effectLst/>
              <a:uLnTx/>
              <a:uFillTx/>
              <a:latin typeface="Candara" panose="020E0502030303020204"/>
              <a:ea typeface="+mn-ea"/>
              <a:cs typeface="+mn-cs"/>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pic>
        <p:nvPicPr>
          <p:cNvPr id="4" name="Picture 3">
            <a:extLst>
              <a:ext uri="{FF2B5EF4-FFF2-40B4-BE49-F238E27FC236}">
                <a16:creationId xmlns:a16="http://schemas.microsoft.com/office/drawing/2014/main" id="{44BC03DD-466B-4845-8AF8-453B769D1EE3}"/>
              </a:ext>
            </a:extLst>
          </p:cNvPr>
          <p:cNvPicPr>
            <a:picLocks noChangeAspect="1"/>
          </p:cNvPicPr>
          <p:nvPr/>
        </p:nvPicPr>
        <p:blipFill>
          <a:blip r:embed="rId4"/>
          <a:stretch>
            <a:fillRect/>
          </a:stretch>
        </p:blipFill>
        <p:spPr>
          <a:xfrm>
            <a:off x="5675586" y="-1"/>
            <a:ext cx="6516415" cy="5603902"/>
          </a:xfrm>
          <a:prstGeom prst="rect">
            <a:avLst/>
          </a:prstGeom>
        </p:spPr>
      </p:pic>
      <p:sp>
        <p:nvSpPr>
          <p:cNvPr id="5" name="TextBox 4">
            <a:extLst>
              <a:ext uri="{FF2B5EF4-FFF2-40B4-BE49-F238E27FC236}">
                <a16:creationId xmlns:a16="http://schemas.microsoft.com/office/drawing/2014/main" id="{A4F808CB-34F9-4B84-B00B-4EFD4150A6F3}"/>
              </a:ext>
            </a:extLst>
          </p:cNvPr>
          <p:cNvSpPr txBox="1"/>
          <p:nvPr/>
        </p:nvSpPr>
        <p:spPr>
          <a:xfrm>
            <a:off x="152400" y="0"/>
            <a:ext cx="5370786" cy="56323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ndara" panose="020E0502030303020204"/>
                <a:ea typeface="+mn-ea"/>
                <a:cs typeface="+mn-cs"/>
              </a:rPr>
              <a:t>Loving Father,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ndara" panose="020E0502030303020204"/>
                <a:ea typeface="+mn-ea"/>
                <a:cs typeface="+mn-cs"/>
              </a:rPr>
              <a:t>We pray for unity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ndara" panose="020E0502030303020204"/>
                <a:ea typeface="+mn-ea"/>
                <a:cs typeface="+mn-cs"/>
              </a:rPr>
              <a:t>In our homes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ndara" panose="020E0502030303020204"/>
                <a:ea typeface="+mn-ea"/>
                <a:cs typeface="+mn-cs"/>
              </a:rPr>
              <a:t>In our schools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ndara" panose="020E0502030303020204"/>
                <a:ea typeface="+mn-ea"/>
                <a:cs typeface="+mn-cs"/>
              </a:rPr>
              <a:t>In our parishes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ndara" panose="020E0502030303020204"/>
                <a:ea typeface="+mn-ea"/>
                <a:cs typeface="+mn-cs"/>
              </a:rPr>
              <a:t>In our country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ndara" panose="020E0502030303020204"/>
                <a:ea typeface="+mn-ea"/>
                <a:cs typeface="+mn-cs"/>
              </a:rPr>
              <a:t>In our world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ndara" panose="020E0502030303020204"/>
                <a:ea typeface="+mn-ea"/>
                <a:cs typeface="+mn-cs"/>
              </a:rPr>
              <a:t>And in our own hearts.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ndara" panose="020E0502030303020204"/>
                <a:ea typeface="+mn-ea"/>
                <a:cs typeface="+mn-cs"/>
              </a:rPr>
              <a:t>Make us channels of your peace.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FFC000"/>
                </a:solidFill>
                <a:effectLst/>
                <a:uLnTx/>
                <a:uFillTx/>
                <a:latin typeface="Candara" panose="020E0502030303020204"/>
                <a:ea typeface="+mn-ea"/>
                <a:cs typeface="+mn-cs"/>
              </a:rPr>
              <a:t>Glory be…</a:t>
            </a:r>
          </a:p>
        </p:txBody>
      </p:sp>
    </p:spTree>
    <p:extLst>
      <p:ext uri="{BB962C8B-B14F-4D97-AF65-F5344CB8AC3E}">
        <p14:creationId xmlns:p14="http://schemas.microsoft.com/office/powerpoint/2010/main" val="1164060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lvl="0" algn="ctr"/>
            <a:r>
              <a:rPr kumimoji="0" lang="en-GB" sz="8000" b="0" i="0" u="none" strike="noStrike" kern="1200" cap="none" spc="0" normalizeH="0" baseline="0" noProof="0" dirty="0">
                <a:ln>
                  <a:noFill/>
                </a:ln>
                <a:solidFill>
                  <a:srgbClr val="A50021"/>
                </a:solidFill>
                <a:effectLst/>
                <a:uLnTx/>
                <a:uFillTx/>
                <a:latin typeface="Candara" panose="020E0502030303020204"/>
                <a:ea typeface="+mn-ea"/>
                <a:cs typeface="+mn-cs"/>
              </a:rPr>
              <a:t>   Listen </a:t>
            </a:r>
            <a:r>
              <a:rPr lang="en-GB" sz="8000" dirty="0">
                <a:solidFill>
                  <a:srgbClr val="A50021"/>
                </a:solidFill>
              </a:rPr>
              <a:t>(Luke 11:1-4</a:t>
            </a:r>
            <a:r>
              <a:rPr kumimoji="0" lang="en-GB" sz="8000" b="0" i="0" u="none" strike="noStrike" kern="1200" cap="none" spc="0" normalizeH="0" baseline="0" noProof="0" dirty="0">
                <a:ln>
                  <a:noFill/>
                </a:ln>
                <a:solidFill>
                  <a:srgbClr val="C00000"/>
                </a:solidFill>
                <a:effectLst/>
                <a:uLnTx/>
                <a:uFillTx/>
                <a:latin typeface="Candara" panose="020E0502030303020204"/>
                <a:ea typeface="+mn-ea"/>
                <a:cs typeface="+mn-cs"/>
              </a:rPr>
              <a:t>)</a:t>
            </a:r>
          </a:p>
        </p:txBody>
      </p:sp>
      <p:sp>
        <p:nvSpPr>
          <p:cNvPr id="2" name="TextBox 1"/>
          <p:cNvSpPr txBox="1"/>
          <p:nvPr/>
        </p:nvSpPr>
        <p:spPr>
          <a:xfrm>
            <a:off x="3743054" y="151586"/>
            <a:ext cx="8373818"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sp>
        <p:nvSpPr>
          <p:cNvPr id="3" name="Rectangle 2">
            <a:extLst>
              <a:ext uri="{FF2B5EF4-FFF2-40B4-BE49-F238E27FC236}">
                <a16:creationId xmlns:a16="http://schemas.microsoft.com/office/drawing/2014/main" id="{38AB77CC-DF63-4771-9EAB-0985771F4453}"/>
              </a:ext>
            </a:extLst>
          </p:cNvPr>
          <p:cNvSpPr/>
          <p:nvPr/>
        </p:nvSpPr>
        <p:spPr>
          <a:xfrm>
            <a:off x="3743054" y="144146"/>
            <a:ext cx="8168225" cy="5816977"/>
          </a:xfrm>
          <a:prstGeom prst="rect">
            <a:avLst/>
          </a:prstGeom>
        </p:spPr>
        <p:txBody>
          <a:bodyPr wrap="square">
            <a:spAutoFit/>
          </a:bodyPr>
          <a:lstStyle/>
          <a:p>
            <a:pPr lvl="0" algn="ctr"/>
            <a:r>
              <a:rPr kumimoji="0" lang="en-GB" sz="2400" b="0" i="0" u="none" strike="noStrike" kern="1200" cap="none" spc="0" normalizeH="0" baseline="0" noProof="0" dirty="0">
                <a:ln>
                  <a:noFill/>
                </a:ln>
                <a:solidFill>
                  <a:prstClr val="white"/>
                </a:solidFill>
                <a:effectLst/>
                <a:uLnTx/>
                <a:uFillTx/>
                <a:latin typeface="Candara" panose="020E0502030303020204"/>
                <a:ea typeface="+mn-ea"/>
                <a:cs typeface="+mn-cs"/>
              </a:rPr>
              <a:t> </a:t>
            </a:r>
            <a:r>
              <a:rPr lang="en-GB" sz="3600" dirty="0">
                <a:solidFill>
                  <a:srgbClr val="FFC000"/>
                </a:solidFill>
                <a:latin typeface="Candara" panose="020E0502030303020204"/>
              </a:rPr>
              <a:t>“I do not call you servants any longer… but I have called you friends” (</a:t>
            </a:r>
            <a:r>
              <a:rPr lang="en-GB" sz="3600" i="1" dirty="0">
                <a:solidFill>
                  <a:srgbClr val="FFC000"/>
                </a:solidFill>
              </a:rPr>
              <a:t>John 15:15)</a:t>
            </a:r>
          </a:p>
          <a:p>
            <a:endParaRPr lang="en-GB" sz="3600" i="1" dirty="0">
              <a:solidFill>
                <a:srgbClr val="FFC000"/>
              </a:solidFill>
              <a:latin typeface="Candara" panose="020E0502030303020204"/>
            </a:endParaRPr>
          </a:p>
          <a:p>
            <a:r>
              <a:rPr lang="en-GB" sz="2400" dirty="0">
                <a:solidFill>
                  <a:schemeClr val="bg1"/>
                </a:solidFill>
              </a:rPr>
              <a:t>He was praying in a certain place, and after he had finished, one of his disciples said to him, ‘Lord, teach us to pray, as John taught his disciples.’ He said to them, ‘When you pray, say:</a:t>
            </a:r>
          </a:p>
          <a:p>
            <a:r>
              <a:rPr lang="en-GB" sz="2400" dirty="0">
                <a:solidFill>
                  <a:schemeClr val="bg1"/>
                </a:solidFill>
              </a:rPr>
              <a:t>	Father, hallowed be your name.</a:t>
            </a:r>
            <a:br>
              <a:rPr lang="en-GB" sz="2400" dirty="0">
                <a:solidFill>
                  <a:schemeClr val="bg1"/>
                </a:solidFill>
              </a:rPr>
            </a:br>
            <a:r>
              <a:rPr lang="en-GB" sz="2400" dirty="0">
                <a:solidFill>
                  <a:schemeClr val="bg1"/>
                </a:solidFill>
              </a:rPr>
              <a:t>    	Your kingdom come.</a:t>
            </a:r>
            <a:br>
              <a:rPr lang="en-GB" sz="2400" dirty="0">
                <a:solidFill>
                  <a:schemeClr val="bg1"/>
                </a:solidFill>
              </a:rPr>
            </a:br>
            <a:r>
              <a:rPr lang="en-GB" sz="2400" dirty="0">
                <a:solidFill>
                  <a:schemeClr val="bg1"/>
                </a:solidFill>
              </a:rPr>
              <a:t>	Give us each day our daily bread.</a:t>
            </a:r>
            <a:br>
              <a:rPr lang="en-GB" sz="2400" dirty="0">
                <a:solidFill>
                  <a:schemeClr val="bg1"/>
                </a:solidFill>
              </a:rPr>
            </a:br>
            <a:r>
              <a:rPr lang="en-GB" sz="2400" dirty="0">
                <a:solidFill>
                  <a:schemeClr val="bg1"/>
                </a:solidFill>
              </a:rPr>
              <a:t>	And forgive us our sins,</a:t>
            </a:r>
            <a:br>
              <a:rPr lang="en-GB" sz="2400" dirty="0">
                <a:solidFill>
                  <a:schemeClr val="bg1"/>
                </a:solidFill>
              </a:rPr>
            </a:br>
            <a:r>
              <a:rPr lang="en-GB" sz="2400" dirty="0">
                <a:solidFill>
                  <a:schemeClr val="bg1"/>
                </a:solidFill>
              </a:rPr>
              <a:t>        	for we ourselves forgive everyone indebted to us.</a:t>
            </a:r>
            <a:br>
              <a:rPr lang="en-GB" sz="2400" dirty="0">
                <a:solidFill>
                  <a:schemeClr val="bg1"/>
                </a:solidFill>
              </a:rPr>
            </a:br>
            <a:r>
              <a:rPr lang="en-GB" sz="2400" dirty="0">
                <a:solidFill>
                  <a:schemeClr val="bg1"/>
                </a:solidFill>
              </a:rPr>
              <a:t>    	And do not bring us to the time of trial.</a:t>
            </a:r>
          </a:p>
          <a:p>
            <a:endParaRPr kumimoji="0" lang="en-GB" sz="2400" b="0" i="1" u="none" strike="noStrike" kern="1200" cap="none" spc="0" normalizeH="0" baseline="0" noProof="0" dirty="0">
              <a:ln>
                <a:noFill/>
              </a:ln>
              <a:solidFill>
                <a:schemeClr val="bg1"/>
              </a:solidFill>
              <a:effectLst/>
              <a:uLnTx/>
              <a:uFillTx/>
              <a:latin typeface="Candara" panose="020E0502030303020204"/>
            </a:endParaRPr>
          </a:p>
        </p:txBody>
      </p:sp>
      <p:pic>
        <p:nvPicPr>
          <p:cNvPr id="25604" name="Picture 4" descr="Hands, Body, Woman, Posture, Hand, Detail, Close Up">
            <a:extLst>
              <a:ext uri="{FF2B5EF4-FFF2-40B4-BE49-F238E27FC236}">
                <a16:creationId xmlns:a16="http://schemas.microsoft.com/office/drawing/2014/main" id="{51A931E7-58EE-473F-BDF5-1640FDEFD2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723249" cy="558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410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srgbClr val="A50021"/>
                </a:solidFill>
                <a:effectLst/>
                <a:uLnTx/>
                <a:uFillTx/>
                <a:latin typeface="Candara" panose="020E0502030303020204"/>
                <a:ea typeface="+mn-ea"/>
                <a:cs typeface="+mn-cs"/>
              </a:rPr>
              <a:t>Watch</a:t>
            </a:r>
          </a:p>
        </p:txBody>
      </p:sp>
      <p:sp>
        <p:nvSpPr>
          <p:cNvPr id="2" name="TextBox 1"/>
          <p:cNvSpPr txBox="1"/>
          <p:nvPr/>
        </p:nvSpPr>
        <p:spPr>
          <a:xfrm>
            <a:off x="3584028" y="151586"/>
            <a:ext cx="8373818"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sp>
        <p:nvSpPr>
          <p:cNvPr id="5" name="TextBox 4">
            <a:extLst>
              <a:ext uri="{FF2B5EF4-FFF2-40B4-BE49-F238E27FC236}">
                <a16:creationId xmlns:a16="http://schemas.microsoft.com/office/drawing/2014/main" id="{B3843CBE-8067-4A14-A1DA-CD84FF168730}"/>
              </a:ext>
            </a:extLst>
          </p:cNvPr>
          <p:cNvSpPr txBox="1"/>
          <p:nvPr/>
        </p:nvSpPr>
        <p:spPr>
          <a:xfrm>
            <a:off x="-1" y="46057"/>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C000"/>
                </a:solidFill>
                <a:effectLst/>
                <a:uLnTx/>
                <a:uFillTx/>
                <a:latin typeface="Candara" panose="020E0502030303020204"/>
                <a:ea typeface="+mn-ea"/>
                <a:cs typeface="+mn-cs"/>
              </a:rPr>
              <a:t>Watch this video on the Gospel. What does Jesus teach us about prayer? What does he say about how we should treat others?</a:t>
            </a:r>
          </a:p>
        </p:txBody>
      </p:sp>
      <p:pic>
        <p:nvPicPr>
          <p:cNvPr id="4" name="Online Media 3">
            <a:hlinkClick r:id="" action="ppaction://media"/>
            <a:extLst>
              <a:ext uri="{FF2B5EF4-FFF2-40B4-BE49-F238E27FC236}">
                <a16:creationId xmlns:a16="http://schemas.microsoft.com/office/drawing/2014/main" id="{FD5B3834-D4EF-4F04-9878-AA615F021550}"/>
              </a:ext>
            </a:extLst>
          </p:cNvPr>
          <p:cNvPicPr>
            <a:picLocks noRot="1" noChangeAspect="1"/>
          </p:cNvPicPr>
          <p:nvPr>
            <a:videoFile r:link="rId1"/>
          </p:nvPr>
        </p:nvPicPr>
        <p:blipFill>
          <a:blip r:embed="rId5"/>
          <a:stretch>
            <a:fillRect/>
          </a:stretch>
        </p:blipFill>
        <p:spPr>
          <a:xfrm>
            <a:off x="2144941" y="911294"/>
            <a:ext cx="7902118" cy="4444941"/>
          </a:xfrm>
          <a:prstGeom prst="rect">
            <a:avLst/>
          </a:prstGeom>
        </p:spPr>
      </p:pic>
    </p:spTree>
    <p:extLst>
      <p:ext uri="{BB962C8B-B14F-4D97-AF65-F5344CB8AC3E}">
        <p14:creationId xmlns:p14="http://schemas.microsoft.com/office/powerpoint/2010/main" val="2284265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0" b="0" i="0" u="none" strike="noStrike" kern="1200" cap="none" spc="0" normalizeH="0" baseline="0" noProof="0" dirty="0">
              <a:ln>
                <a:noFill/>
              </a:ln>
              <a:solidFill>
                <a:srgbClr val="A50021"/>
              </a:solidFill>
              <a:effectLst/>
              <a:uLnTx/>
              <a:uFillTx/>
              <a:latin typeface="Calibri Light" panose="020F0302020204030204"/>
              <a:ea typeface="+mn-ea"/>
              <a:cs typeface="+mn-cs"/>
            </a:endParaRPr>
          </a:p>
        </p:txBody>
      </p:sp>
      <p:sp>
        <p:nvSpPr>
          <p:cNvPr id="3" name="TextBox 2"/>
          <p:cNvSpPr txBox="1"/>
          <p:nvPr/>
        </p:nvSpPr>
        <p:spPr>
          <a:xfrm>
            <a:off x="1505211" y="5619435"/>
            <a:ext cx="918157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9999"/>
                </a:solidFill>
                <a:effectLst/>
                <a:uLnTx/>
                <a:uFillTx/>
                <a:latin typeface="Candara" panose="020E0502030303020204" pitchFamily="34" charset="0"/>
                <a:ea typeface="+mn-ea"/>
                <a:cs typeface="+mn-cs"/>
              </a:rPr>
              <a:t> </a:t>
            </a:r>
            <a:r>
              <a:rPr lang="en-GB" sz="8000" dirty="0">
                <a:solidFill>
                  <a:srgbClr val="A50021"/>
                </a:solidFill>
                <a:latin typeface="+mj-lt"/>
              </a:rPr>
              <a:t>Gather: </a:t>
            </a:r>
            <a:r>
              <a:rPr kumimoji="0" lang="en-GB" sz="8000" b="0" i="0" u="none" strike="noStrike" kern="1200" cap="none" spc="0" normalizeH="0" baseline="0" noProof="0" dirty="0">
                <a:ln>
                  <a:noFill/>
                </a:ln>
                <a:solidFill>
                  <a:srgbClr val="A50021"/>
                </a:solidFill>
                <a:effectLst/>
                <a:uLnTx/>
                <a:uFillTx/>
                <a:latin typeface="+mj-lt"/>
                <a:ea typeface="+mn-ea"/>
                <a:cs typeface="+mn-cs"/>
              </a:rPr>
              <a:t>Day 1</a:t>
            </a:r>
            <a:endParaRPr lang="en-GB" sz="8000" dirty="0">
              <a:solidFill>
                <a:srgbClr val="A50021"/>
              </a:solidFill>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pic>
        <p:nvPicPr>
          <p:cNvPr id="4" name="Picture 3">
            <a:extLst>
              <a:ext uri="{FF2B5EF4-FFF2-40B4-BE49-F238E27FC236}">
                <a16:creationId xmlns:a16="http://schemas.microsoft.com/office/drawing/2014/main" id="{44BC03DD-466B-4845-8AF8-453B769D1EE3}"/>
              </a:ext>
            </a:extLst>
          </p:cNvPr>
          <p:cNvPicPr>
            <a:picLocks noChangeAspect="1"/>
          </p:cNvPicPr>
          <p:nvPr/>
        </p:nvPicPr>
        <p:blipFill>
          <a:blip r:embed="rId4"/>
          <a:stretch>
            <a:fillRect/>
          </a:stretch>
        </p:blipFill>
        <p:spPr>
          <a:xfrm>
            <a:off x="5675586" y="-1"/>
            <a:ext cx="6516415" cy="5603902"/>
          </a:xfrm>
          <a:prstGeom prst="rect">
            <a:avLst/>
          </a:prstGeom>
        </p:spPr>
      </p:pic>
      <p:sp>
        <p:nvSpPr>
          <p:cNvPr id="5" name="TextBox 4">
            <a:extLst>
              <a:ext uri="{FF2B5EF4-FFF2-40B4-BE49-F238E27FC236}">
                <a16:creationId xmlns:a16="http://schemas.microsoft.com/office/drawing/2014/main" id="{A4F808CB-34F9-4B84-B00B-4EFD4150A6F3}"/>
              </a:ext>
            </a:extLst>
          </p:cNvPr>
          <p:cNvSpPr txBox="1"/>
          <p:nvPr/>
        </p:nvSpPr>
        <p:spPr>
          <a:xfrm>
            <a:off x="152400" y="0"/>
            <a:ext cx="5370786" cy="5632311"/>
          </a:xfrm>
          <a:prstGeom prst="rect">
            <a:avLst/>
          </a:prstGeom>
          <a:noFill/>
        </p:spPr>
        <p:txBody>
          <a:bodyPr wrap="square" rtlCol="0">
            <a:spAutoFit/>
          </a:bodyPr>
          <a:lstStyle/>
          <a:p>
            <a:pPr algn="ctr"/>
            <a:r>
              <a:rPr lang="en-GB" sz="3200" dirty="0">
                <a:solidFill>
                  <a:schemeClr val="bg1"/>
                </a:solidFill>
              </a:rPr>
              <a:t>Loving Father,</a:t>
            </a:r>
          </a:p>
          <a:p>
            <a:pPr algn="ctr"/>
            <a:r>
              <a:rPr lang="en-GB" sz="3200" dirty="0">
                <a:solidFill>
                  <a:schemeClr val="bg1"/>
                </a:solidFill>
              </a:rPr>
              <a:t>We pray for unity</a:t>
            </a:r>
          </a:p>
          <a:p>
            <a:pPr algn="ctr"/>
            <a:r>
              <a:rPr lang="en-GB" sz="3200" dirty="0">
                <a:solidFill>
                  <a:schemeClr val="bg1"/>
                </a:solidFill>
              </a:rPr>
              <a:t>In our homes</a:t>
            </a:r>
          </a:p>
          <a:p>
            <a:pPr algn="ctr"/>
            <a:r>
              <a:rPr lang="en-GB" sz="3200" dirty="0">
                <a:solidFill>
                  <a:schemeClr val="bg1"/>
                </a:solidFill>
              </a:rPr>
              <a:t>In our schools</a:t>
            </a:r>
          </a:p>
          <a:p>
            <a:pPr algn="ctr"/>
            <a:r>
              <a:rPr lang="en-GB" sz="3200" dirty="0">
                <a:solidFill>
                  <a:schemeClr val="bg1"/>
                </a:solidFill>
              </a:rPr>
              <a:t>In our parishes</a:t>
            </a:r>
          </a:p>
          <a:p>
            <a:pPr algn="ctr"/>
            <a:r>
              <a:rPr lang="en-GB" sz="3200" dirty="0">
                <a:solidFill>
                  <a:schemeClr val="bg1"/>
                </a:solidFill>
              </a:rPr>
              <a:t>In our country </a:t>
            </a:r>
          </a:p>
          <a:p>
            <a:pPr algn="ctr"/>
            <a:r>
              <a:rPr lang="en-GB" sz="3200" dirty="0">
                <a:solidFill>
                  <a:schemeClr val="bg1"/>
                </a:solidFill>
              </a:rPr>
              <a:t>In our world </a:t>
            </a:r>
          </a:p>
          <a:p>
            <a:pPr algn="ctr"/>
            <a:r>
              <a:rPr lang="en-GB" sz="3200" dirty="0">
                <a:solidFill>
                  <a:schemeClr val="bg1"/>
                </a:solidFill>
              </a:rPr>
              <a:t>And in our own hearts.</a:t>
            </a:r>
          </a:p>
          <a:p>
            <a:pPr algn="ctr"/>
            <a:r>
              <a:rPr lang="en-GB" sz="3200" dirty="0">
                <a:solidFill>
                  <a:schemeClr val="bg1"/>
                </a:solidFill>
              </a:rPr>
              <a:t>Make us channels of your peace.</a:t>
            </a:r>
          </a:p>
          <a:p>
            <a:pPr algn="ctr"/>
            <a:r>
              <a:rPr lang="en-GB" sz="4000" dirty="0">
                <a:solidFill>
                  <a:srgbClr val="FFC000"/>
                </a:solidFill>
              </a:rPr>
              <a:t>Glory be…</a:t>
            </a:r>
          </a:p>
        </p:txBody>
      </p:sp>
    </p:spTree>
    <p:extLst>
      <p:ext uri="{BB962C8B-B14F-4D97-AF65-F5344CB8AC3E}">
        <p14:creationId xmlns:p14="http://schemas.microsoft.com/office/powerpoint/2010/main" val="14280770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srgbClr val="A50021"/>
                </a:solidFill>
                <a:effectLst/>
                <a:uLnTx/>
                <a:uFillTx/>
                <a:latin typeface="Candara" panose="020E0502030303020204"/>
                <a:ea typeface="+mn-ea"/>
                <a:cs typeface="+mn-cs"/>
              </a:rPr>
              <a:t>Reflect</a:t>
            </a:r>
          </a:p>
        </p:txBody>
      </p:sp>
      <p:sp>
        <p:nvSpPr>
          <p:cNvPr id="2" name="TextBox 1"/>
          <p:cNvSpPr txBox="1"/>
          <p:nvPr/>
        </p:nvSpPr>
        <p:spPr>
          <a:xfrm>
            <a:off x="5584874" y="121327"/>
            <a:ext cx="6639339" cy="6001643"/>
          </a:xfrm>
          <a:prstGeom prst="rect">
            <a:avLst/>
          </a:prstGeom>
          <a:noFill/>
        </p:spPr>
        <p:txBody>
          <a:bodyPr wrap="square" rtlCol="0">
            <a:spAutoFit/>
          </a:bodyPr>
          <a:lstStyle/>
          <a:p>
            <a:pPr lvl="0"/>
            <a:r>
              <a:rPr lang="en-GB" sz="2400" dirty="0">
                <a:solidFill>
                  <a:prstClr val="white"/>
                </a:solidFill>
                <a:latin typeface="Candara" panose="020E0502030303020204"/>
              </a:rPr>
              <a:t>God thirsts for relationship with us. He searches for us as he searched for Adam, calling to him in the garden: “Where are you?” (Gen 3:9) </a:t>
            </a:r>
          </a:p>
          <a:p>
            <a:pPr lvl="0"/>
            <a:endParaRPr lang="en-GB" sz="2400" dirty="0">
              <a:solidFill>
                <a:prstClr val="white"/>
              </a:solidFill>
              <a:latin typeface="Candara" panose="020E0502030303020204"/>
            </a:endParaRPr>
          </a:p>
          <a:p>
            <a:pPr lvl="0"/>
            <a:r>
              <a:rPr lang="en-GB" sz="2400" dirty="0">
                <a:solidFill>
                  <a:prstClr val="white"/>
                </a:solidFill>
                <a:latin typeface="Candara" panose="020E0502030303020204"/>
              </a:rPr>
              <a:t>In Christ, God came to meet us. Jesus lived in prayer, intimately united to his Father, while creating friendships with his disciples and all those he met. He introduced them to that which was most precious to him: the relationship of love with his Father, who is our Father. </a:t>
            </a:r>
          </a:p>
          <a:p>
            <a:pPr lvl="0"/>
            <a:endParaRPr lang="en-GB" sz="2400" dirty="0">
              <a:solidFill>
                <a:prstClr val="white"/>
              </a:solidFill>
              <a:latin typeface="Candara" panose="020E0502030303020204"/>
            </a:endParaRPr>
          </a:p>
          <a:p>
            <a:pPr lvl="0"/>
            <a:r>
              <a:rPr lang="en-GB" sz="2400" dirty="0">
                <a:solidFill>
                  <a:prstClr val="white"/>
                </a:solidFill>
                <a:latin typeface="Candara" panose="020E0502030303020204"/>
              </a:rPr>
              <a:t>Jesus and the disciples sang psalms together, rooted in the richness of their Jewish tradition. At other times, </a:t>
            </a:r>
            <a:r>
              <a:rPr lang="en-GB" sz="2400" dirty="0">
                <a:solidFill>
                  <a:schemeClr val="bg1"/>
                </a:solidFill>
              </a:rPr>
              <a:t>Jesus retired to pray alone.</a:t>
            </a:r>
            <a:br>
              <a:rPr kumimoji="0" lang="en-GB" sz="2400" b="0" i="0" u="none" strike="noStrike" kern="1200" cap="none" spc="0" normalizeH="0" baseline="0" noProof="0" dirty="0">
                <a:ln>
                  <a:noFill/>
                </a:ln>
                <a:solidFill>
                  <a:srgbClr val="FFC000"/>
                </a:solidFill>
                <a:effectLst/>
                <a:uLnTx/>
                <a:uFillTx/>
                <a:latin typeface="Candara" panose="020E0502030303020204" pitchFamily="34" charset="0"/>
                <a:ea typeface="+mn-ea"/>
                <a:cs typeface="+mn-cs"/>
              </a:rPr>
            </a:br>
            <a:br>
              <a:rPr kumimoji="0" lang="en-GB" sz="2400" b="0" i="0" u="none" strike="noStrike" kern="1200" cap="none" spc="0" normalizeH="0" baseline="0" noProof="0" dirty="0">
                <a:ln>
                  <a:noFill/>
                </a:ln>
                <a:solidFill>
                  <a:srgbClr val="FFC000"/>
                </a:solidFill>
                <a:effectLst/>
                <a:uLnTx/>
                <a:uFillTx/>
                <a:latin typeface="Candara" panose="020E0502030303020204" pitchFamily="34" charset="0"/>
                <a:ea typeface="+mn-ea"/>
                <a:cs typeface="+mn-cs"/>
              </a:rPr>
            </a:br>
            <a:endParaRPr kumimoji="0" lang="en-GB" sz="2400" b="0" i="0" u="none" strike="noStrike" kern="1200" cap="none" spc="0" normalizeH="0" baseline="0" noProof="0" dirty="0">
              <a:ln>
                <a:noFill/>
              </a:ln>
              <a:solidFill>
                <a:srgbClr val="FFC000"/>
              </a:solidFill>
              <a:effectLst/>
              <a:uLnTx/>
              <a:uFillTx/>
              <a:latin typeface="Candara" panose="020E0502030303020204" pitchFamily="34" charset="0"/>
              <a:ea typeface="+mn-ea"/>
              <a:cs typeface="+mn-cs"/>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pic>
        <p:nvPicPr>
          <p:cNvPr id="26630" name="Picture 6" descr="Lord'S Prayer, Paternoster Church, Jerusalem">
            <a:extLst>
              <a:ext uri="{FF2B5EF4-FFF2-40B4-BE49-F238E27FC236}">
                <a16:creationId xmlns:a16="http://schemas.microsoft.com/office/drawing/2014/main" id="{D1276D8E-86AC-43BA-8EEE-9DC4DF8307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584874" cy="558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0807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srgbClr val="A50021"/>
                </a:solidFill>
                <a:effectLst/>
                <a:uLnTx/>
                <a:uFillTx/>
                <a:latin typeface="Candara" panose="020E0502030303020204"/>
                <a:ea typeface="+mn-ea"/>
                <a:cs typeface="+mn-cs"/>
              </a:rPr>
              <a:t>Reflect</a:t>
            </a:r>
          </a:p>
        </p:txBody>
      </p:sp>
      <p:sp>
        <p:nvSpPr>
          <p:cNvPr id="2" name="TextBox 1"/>
          <p:cNvSpPr txBox="1"/>
          <p:nvPr/>
        </p:nvSpPr>
        <p:spPr>
          <a:xfrm>
            <a:off x="148170" y="91509"/>
            <a:ext cx="8001917" cy="6001643"/>
          </a:xfrm>
          <a:prstGeom prst="rect">
            <a:avLst/>
          </a:prstGeom>
          <a:noFill/>
        </p:spPr>
        <p:txBody>
          <a:bodyPr wrap="square" rtlCol="0">
            <a:spAutoFit/>
          </a:bodyPr>
          <a:lstStyle/>
          <a:p>
            <a:pPr lvl="0"/>
            <a:r>
              <a:rPr lang="en-GB" sz="2400" dirty="0">
                <a:solidFill>
                  <a:schemeClr val="bg1"/>
                </a:solidFill>
              </a:rPr>
              <a:t>Prayer can be solitary or shared with others. It can express wonder, complaint, intercession, thanksgiving or simple silence. Sometimes the desire to pray is there, but one has the feeling of not being able to do so. </a:t>
            </a:r>
          </a:p>
          <a:p>
            <a:pPr lvl="0"/>
            <a:endParaRPr lang="en-GB" sz="2400" dirty="0">
              <a:solidFill>
                <a:schemeClr val="bg1"/>
              </a:solidFill>
            </a:endParaRPr>
          </a:p>
          <a:p>
            <a:pPr lvl="0"/>
            <a:r>
              <a:rPr lang="en-GB" sz="2400" dirty="0">
                <a:solidFill>
                  <a:schemeClr val="bg1"/>
                </a:solidFill>
              </a:rPr>
              <a:t>Turning to Jesus and saying to him, “teach me”, can pave the way. Our desire itself is already prayer. Getting together in a group offers us support. </a:t>
            </a:r>
          </a:p>
          <a:p>
            <a:pPr lvl="0"/>
            <a:endParaRPr lang="en-GB" sz="2400" dirty="0">
              <a:solidFill>
                <a:schemeClr val="bg1"/>
              </a:solidFill>
            </a:endParaRPr>
          </a:p>
          <a:p>
            <a:pPr lvl="0"/>
            <a:r>
              <a:rPr lang="en-GB" sz="2400" dirty="0">
                <a:solidFill>
                  <a:schemeClr val="bg1"/>
                </a:solidFill>
              </a:rPr>
              <a:t>Through hymns, words and silence, communion is created. If we pray with Christians of other traditions, we may be surprised to feel united by a bond of friendship that comes from the One who is beyond all division. The forms may vary, but it is the same Spirit that brings us together. </a:t>
            </a:r>
            <a:br>
              <a:rPr kumimoji="0" lang="en-GB" sz="2400" b="0" i="0" u="none" strike="noStrike" kern="1200" cap="none" spc="0" normalizeH="0" baseline="0" noProof="0" dirty="0">
                <a:ln>
                  <a:noFill/>
                </a:ln>
                <a:solidFill>
                  <a:srgbClr val="FFC000"/>
                </a:solidFill>
                <a:effectLst/>
                <a:uLnTx/>
                <a:uFillTx/>
                <a:latin typeface="Candara" panose="020E0502030303020204" pitchFamily="34" charset="0"/>
                <a:ea typeface="+mn-ea"/>
                <a:cs typeface="+mn-cs"/>
              </a:rPr>
            </a:br>
            <a:br>
              <a:rPr kumimoji="0" lang="en-GB" sz="2400" b="0" i="0" u="none" strike="noStrike" kern="1200" cap="none" spc="0" normalizeH="0" baseline="0" noProof="0" dirty="0">
                <a:ln>
                  <a:noFill/>
                </a:ln>
                <a:solidFill>
                  <a:srgbClr val="FFC000"/>
                </a:solidFill>
                <a:effectLst/>
                <a:uLnTx/>
                <a:uFillTx/>
                <a:latin typeface="Candara" panose="020E0502030303020204" pitchFamily="34" charset="0"/>
                <a:ea typeface="+mn-ea"/>
                <a:cs typeface="+mn-cs"/>
              </a:rPr>
            </a:br>
            <a:endParaRPr kumimoji="0" lang="en-GB" sz="2400" b="0" i="0" u="none" strike="noStrike" kern="1200" cap="none" spc="0" normalizeH="0" baseline="0" noProof="0" dirty="0">
              <a:ln>
                <a:noFill/>
              </a:ln>
              <a:solidFill>
                <a:srgbClr val="FFC000"/>
              </a:solidFill>
              <a:effectLst/>
              <a:uLnTx/>
              <a:uFillTx/>
              <a:latin typeface="Candara" panose="020E0502030303020204" pitchFamily="34" charset="0"/>
              <a:ea typeface="+mn-ea"/>
              <a:cs typeface="+mn-cs"/>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pic>
        <p:nvPicPr>
          <p:cNvPr id="27650" name="Picture 2" descr="The Holy Spirit, Dove, Church, Stained Glass Window">
            <a:extLst>
              <a:ext uri="{FF2B5EF4-FFF2-40B4-BE49-F238E27FC236}">
                <a16:creationId xmlns:a16="http://schemas.microsoft.com/office/drawing/2014/main" id="{0CCE961D-D9C1-4559-B54B-945E223830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4264" y="0"/>
            <a:ext cx="3707736" cy="558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4586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srgbClr val="A50021"/>
                </a:solidFill>
                <a:effectLst/>
                <a:uLnTx/>
                <a:uFillTx/>
                <a:latin typeface="Candara" panose="020E0502030303020204"/>
                <a:ea typeface="+mn-ea"/>
                <a:cs typeface="+mn-cs"/>
              </a:rPr>
              <a:t>Reflect</a:t>
            </a:r>
          </a:p>
        </p:txBody>
      </p:sp>
      <p:sp>
        <p:nvSpPr>
          <p:cNvPr id="2" name="TextBox 1"/>
          <p:cNvSpPr txBox="1"/>
          <p:nvPr/>
        </p:nvSpPr>
        <p:spPr>
          <a:xfrm>
            <a:off x="3917367" y="254549"/>
            <a:ext cx="8080514" cy="5570756"/>
          </a:xfrm>
          <a:prstGeom prst="rect">
            <a:avLst/>
          </a:prstGeom>
          <a:noFill/>
        </p:spPr>
        <p:txBody>
          <a:bodyPr wrap="square" rtlCol="0">
            <a:spAutoFit/>
          </a:bodyPr>
          <a:lstStyle/>
          <a:p>
            <a:pPr lvl="0"/>
            <a:r>
              <a:rPr lang="en-GB" sz="4400" dirty="0">
                <a:solidFill>
                  <a:srgbClr val="FFC000"/>
                </a:solidFill>
              </a:rPr>
              <a:t>Jesus lived as an example of what it means to “live in prayer”.</a:t>
            </a:r>
          </a:p>
          <a:p>
            <a:pPr lvl="0"/>
            <a:endParaRPr lang="en-GB" sz="4400" dirty="0">
              <a:solidFill>
                <a:srgbClr val="FFC000"/>
              </a:solidFill>
            </a:endParaRPr>
          </a:p>
          <a:p>
            <a:pPr lvl="0"/>
            <a:r>
              <a:rPr lang="en-GB" sz="4400" dirty="0">
                <a:solidFill>
                  <a:srgbClr val="FFC000"/>
                </a:solidFill>
              </a:rPr>
              <a:t>If prayer is the foundation of our relationship with God how much time and attention could you give to your personal prayer life?</a:t>
            </a:r>
            <a:br>
              <a:rPr kumimoji="0" lang="en-GB" sz="2400" b="0" i="0" u="none" strike="noStrike" kern="1200" cap="none" spc="0" normalizeH="0" baseline="0" noProof="0" dirty="0">
                <a:ln>
                  <a:noFill/>
                </a:ln>
                <a:solidFill>
                  <a:srgbClr val="FFC000"/>
                </a:solidFill>
                <a:effectLst/>
                <a:uLnTx/>
                <a:uFillTx/>
                <a:latin typeface="Candara" panose="020E0502030303020204" pitchFamily="34" charset="0"/>
                <a:ea typeface="+mn-ea"/>
                <a:cs typeface="+mn-cs"/>
              </a:rPr>
            </a:br>
            <a:br>
              <a:rPr kumimoji="0" lang="en-GB" sz="2400" b="0" i="0" u="none" strike="noStrike" kern="1200" cap="none" spc="0" normalizeH="0" baseline="0" noProof="0" dirty="0">
                <a:ln>
                  <a:noFill/>
                </a:ln>
                <a:solidFill>
                  <a:srgbClr val="FFC000"/>
                </a:solidFill>
                <a:effectLst/>
                <a:uLnTx/>
                <a:uFillTx/>
                <a:latin typeface="Candara" panose="020E0502030303020204" pitchFamily="34" charset="0"/>
                <a:ea typeface="+mn-ea"/>
                <a:cs typeface="+mn-cs"/>
              </a:rPr>
            </a:br>
            <a:endParaRPr kumimoji="0" lang="en-GB" sz="2400" b="0" i="0" u="none" strike="noStrike" kern="1200" cap="none" spc="0" normalizeH="0" baseline="0" noProof="0" dirty="0">
              <a:ln>
                <a:noFill/>
              </a:ln>
              <a:solidFill>
                <a:srgbClr val="FFC000"/>
              </a:solidFill>
              <a:effectLst/>
              <a:uLnTx/>
              <a:uFillTx/>
              <a:latin typeface="Candara" panose="020E0502030303020204" pitchFamily="34" charset="0"/>
              <a:ea typeface="+mn-ea"/>
              <a:cs typeface="+mn-cs"/>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pic>
        <p:nvPicPr>
          <p:cNvPr id="28674" name="Picture 2" descr="Cross, Crucifix, Altar, Stained Glass, Religion, Church">
            <a:extLst>
              <a:ext uri="{FF2B5EF4-FFF2-40B4-BE49-F238E27FC236}">
                <a16:creationId xmlns:a16="http://schemas.microsoft.com/office/drawing/2014/main" id="{AB965467-A4AD-42D6-893D-3101762490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723249" cy="558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671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A0A15-2830-4B9C-AF67-180A6513908A}"/>
              </a:ext>
            </a:extLst>
          </p:cNvPr>
          <p:cNvSpPr>
            <a:spLocks noGrp="1"/>
          </p:cNvSpPr>
          <p:nvPr>
            <p:ph type="title"/>
          </p:nvPr>
        </p:nvSpPr>
        <p:spPr/>
        <p:txBody>
          <a:bodyPr/>
          <a:lstStyle/>
          <a:p>
            <a:endParaRPr lang="en-GB"/>
          </a:p>
        </p:txBody>
      </p:sp>
      <p:pic>
        <p:nvPicPr>
          <p:cNvPr id="4" name="Picture 2" descr="Cross, Jesus, Believe, Church, Religion, Christ">
            <a:extLst>
              <a:ext uri="{FF2B5EF4-FFF2-40B4-BE49-F238E27FC236}">
                <a16:creationId xmlns:a16="http://schemas.microsoft.com/office/drawing/2014/main" id="{56B0B832-7E5E-43C4-9DC8-D02301B4B62C}"/>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0" y="-1180226"/>
            <a:ext cx="12191999" cy="81407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14BBED-7E8A-4D78-8A5F-BC531A35574F}"/>
              </a:ext>
            </a:extLst>
          </p:cNvPr>
          <p:cNvSpPr txBox="1"/>
          <p:nvPr/>
        </p:nvSpPr>
        <p:spPr>
          <a:xfrm>
            <a:off x="380999" y="113505"/>
            <a:ext cx="3160853"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Let us pray</a:t>
            </a:r>
          </a:p>
        </p:txBody>
      </p:sp>
    </p:spTree>
    <p:extLst>
      <p:ext uri="{BB962C8B-B14F-4D97-AF65-F5344CB8AC3E}">
        <p14:creationId xmlns:p14="http://schemas.microsoft.com/office/powerpoint/2010/main" val="18081352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0" b="0" i="0" u="none" strike="noStrike" kern="1200" cap="none" spc="0" normalizeH="0" baseline="0" noProof="0" dirty="0">
              <a:ln>
                <a:noFill/>
              </a:ln>
              <a:solidFill>
                <a:srgbClr val="A50021"/>
              </a:solidFill>
              <a:effectLst/>
              <a:uLnTx/>
              <a:uFillTx/>
              <a:latin typeface="Candara" panose="020E0502030303020204"/>
              <a:ea typeface="+mn-ea"/>
              <a:cs typeface="+mn-cs"/>
            </a:endParaRPr>
          </a:p>
        </p:txBody>
      </p:sp>
      <p:sp>
        <p:nvSpPr>
          <p:cNvPr id="5" name="TextBox 4"/>
          <p:cNvSpPr txBox="1"/>
          <p:nvPr/>
        </p:nvSpPr>
        <p:spPr>
          <a:xfrm>
            <a:off x="252249" y="173078"/>
            <a:ext cx="11687502" cy="79714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white"/>
                </a:solidFill>
                <a:effectLst/>
                <a:uLnTx/>
                <a:uFillTx/>
                <a:latin typeface="Candara" panose="020E0502030303020204"/>
                <a:ea typeface="+mn-ea"/>
                <a:cs typeface="+mn-cs"/>
              </a:rPr>
              <a:t> </a:t>
            </a:r>
            <a:endParaRPr kumimoji="0" lang="en-GB" sz="2400" b="0" i="0" u="none" strike="noStrike" kern="1200" cap="none" spc="0" normalizeH="0" baseline="0" noProof="0" dirty="0">
              <a:ln>
                <a:noFill/>
              </a:ln>
              <a:solidFill>
                <a:prstClr val="white"/>
              </a:solidFill>
              <a:effectLst/>
              <a:uLnTx/>
              <a:uFillTx/>
              <a:latin typeface="Candara" panose="020E0502030303020204"/>
              <a:ea typeface="+mn-ea"/>
              <a:cs typeface="+mn-cs"/>
            </a:endParaRPr>
          </a:p>
          <a:p>
            <a:pPr lvl="0" algn="ctr"/>
            <a:r>
              <a:rPr lang="en-GB" sz="4000" dirty="0">
                <a:solidFill>
                  <a:srgbClr val="FFC000"/>
                </a:solidFill>
              </a:rPr>
              <a:t>Lord Jesus, your entire life was prayer, perfect harmony with the Father. Through your Spirit, teach us to pray according to your will of love. May the faithful of the whole world unite in intercession and praise, and may your kingdom of love come.</a:t>
            </a:r>
            <a:endParaRPr kumimoji="0" lang="en-GB" sz="4000" b="0" i="0" u="none" strike="noStrike" kern="1200" cap="none" spc="0" normalizeH="0" baseline="0" noProof="0" dirty="0">
              <a:ln>
                <a:noFill/>
              </a:ln>
              <a:solidFill>
                <a:srgbClr val="FFC000"/>
              </a:solidFill>
              <a:effectLst/>
              <a:uLnTx/>
              <a:uFillTx/>
              <a:latin typeface="Candara" panose="020E05020303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200" b="0" i="0" u="none" strike="noStrike" kern="1200" cap="none" spc="0" normalizeH="0" baseline="0" noProof="0" dirty="0">
              <a:ln>
                <a:noFill/>
              </a:ln>
              <a:solidFill>
                <a:srgbClr val="A50021"/>
              </a:solidFill>
              <a:effectLst/>
              <a:uLnTx/>
              <a:uFillTx/>
              <a:latin typeface="Candara" panose="020E0502030303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200" dirty="0">
              <a:solidFill>
                <a:srgbClr val="A50021"/>
              </a:solidFill>
              <a:latin typeface="Candara" panose="020E05020303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srgbClr val="A50021"/>
                </a:solidFill>
                <a:effectLst/>
                <a:uLnTx/>
                <a:uFillTx/>
                <a:latin typeface="Candara" panose="020E0502030303020204" pitchFamily="34" charset="0"/>
                <a:ea typeface="+mn-ea"/>
                <a:cs typeface="+mn-cs"/>
              </a:rPr>
              <a:t>Let us pray</a:t>
            </a:r>
            <a:endParaRPr kumimoji="0" lang="en-GB" sz="72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ndara" panose="020E050203030302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white"/>
              </a:solidFill>
              <a:effectLst/>
              <a:uLnTx/>
              <a:uFillTx/>
              <a:latin typeface="Candara" panose="020E0502030303020204"/>
              <a:ea typeface="+mn-ea"/>
              <a:cs typeface="+mn-cs"/>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14480526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srgbClr val="009999"/>
                </a:solidFill>
                <a:effectLst/>
                <a:uLnTx/>
                <a:uFillTx/>
                <a:latin typeface="Candara" panose="020E0502030303020204" pitchFamily="34" charset="0"/>
                <a:ea typeface="+mn-ea"/>
                <a:cs typeface="+mn-cs"/>
              </a:rPr>
              <a:t> </a:t>
            </a:r>
            <a:r>
              <a:rPr kumimoji="0" lang="en-GB" sz="8000" b="0" i="0" u="none" strike="noStrike" kern="1200" cap="none" spc="0" normalizeH="0" baseline="0" noProof="0" dirty="0">
                <a:ln>
                  <a:noFill/>
                </a:ln>
                <a:solidFill>
                  <a:srgbClr val="A50021"/>
                </a:solidFill>
                <a:effectLst/>
                <a:uLnTx/>
                <a:uFillTx/>
                <a:latin typeface="Candara" panose="020E0502030303020204"/>
                <a:ea typeface="+mn-ea"/>
                <a:cs typeface="+mn-cs"/>
              </a:rPr>
              <a:t>Mission</a:t>
            </a:r>
          </a:p>
        </p:txBody>
      </p:sp>
      <p:sp>
        <p:nvSpPr>
          <p:cNvPr id="5" name="TextBox 4"/>
          <p:cNvSpPr txBox="1"/>
          <p:nvPr/>
        </p:nvSpPr>
        <p:spPr>
          <a:xfrm>
            <a:off x="-1" y="0"/>
            <a:ext cx="12191999"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 </a:t>
            </a:r>
            <a:endParaRPr kumimoji="0" lang="en-GB" sz="4000" b="0" i="0" u="none" strike="noStrike" kern="1200" cap="none" spc="0" normalizeH="0" baseline="0" noProof="0" dirty="0">
              <a:ln>
                <a:noFill/>
              </a:ln>
              <a:solidFill>
                <a:prstClr val="white"/>
              </a:solidFill>
              <a:effectLst/>
              <a:uLnTx/>
              <a:uFillTx/>
              <a:latin typeface="Candara" panose="020E0502030303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ndara" panose="020E050203030302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white"/>
              </a:solidFill>
              <a:effectLst/>
              <a:uLnTx/>
              <a:uFillTx/>
              <a:latin typeface="Candara" panose="020E0502030303020204"/>
              <a:ea typeface="+mn-ea"/>
              <a:cs typeface="+mn-cs"/>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sp>
        <p:nvSpPr>
          <p:cNvPr id="2" name="TextBox 1">
            <a:extLst>
              <a:ext uri="{FF2B5EF4-FFF2-40B4-BE49-F238E27FC236}">
                <a16:creationId xmlns:a16="http://schemas.microsoft.com/office/drawing/2014/main" id="{14F61101-E2D9-44F0-A89C-44A72A3F4AAB}"/>
              </a:ext>
            </a:extLst>
          </p:cNvPr>
          <p:cNvSpPr txBox="1"/>
          <p:nvPr/>
        </p:nvSpPr>
        <p:spPr>
          <a:xfrm>
            <a:off x="593130" y="430925"/>
            <a:ext cx="6989379"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C000"/>
                </a:solidFill>
                <a:effectLst/>
                <a:uLnTx/>
                <a:uFillTx/>
                <a:latin typeface="Candara" panose="020E0502030303020204"/>
                <a:ea typeface="+mn-ea"/>
                <a:cs typeface="+mn-cs"/>
              </a:rPr>
              <a:t>Go and do (see www.ctbi.org.uk/goanddo)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C000"/>
              </a:solidFill>
              <a:effectLst/>
              <a:uLnTx/>
              <a:uFillTx/>
              <a:latin typeface="Candara" panose="020E0502030303020204"/>
              <a:ea typeface="+mn-ea"/>
              <a:cs typeface="+mn-cs"/>
            </a:endParaRPr>
          </a:p>
          <a:p>
            <a:pPr lvl="0"/>
            <a:r>
              <a:rPr lang="en-GB" sz="2400" b="1" dirty="0">
                <a:solidFill>
                  <a:schemeClr val="bg1"/>
                </a:solidFill>
              </a:rPr>
              <a:t>Global: </a:t>
            </a:r>
            <a:r>
              <a:rPr lang="en-GB" sz="2400" dirty="0">
                <a:solidFill>
                  <a:schemeClr val="bg1"/>
                </a:solidFill>
              </a:rPr>
              <a:t>Commit to praying through the WCC Ecumenical Prayer Cycle this year. </a:t>
            </a:r>
          </a:p>
          <a:p>
            <a:pPr lvl="0"/>
            <a:endParaRPr lang="en-GB" sz="2400" dirty="0">
              <a:solidFill>
                <a:schemeClr val="bg1"/>
              </a:solidFill>
            </a:endParaRPr>
          </a:p>
          <a:p>
            <a:pPr lvl="0"/>
            <a:r>
              <a:rPr lang="en-GB" sz="2400" b="1" dirty="0">
                <a:solidFill>
                  <a:schemeClr val="bg1"/>
                </a:solidFill>
              </a:rPr>
              <a:t>Local: </a:t>
            </a:r>
            <a:r>
              <a:rPr lang="en-GB" sz="2400" dirty="0">
                <a:solidFill>
                  <a:schemeClr val="bg1"/>
                </a:solidFill>
              </a:rPr>
              <a:t>Unite with others in your community to pray together this week, in person, online via Zoom or similar platform, or at a set time when you know others will be joining in prayer. </a:t>
            </a:r>
          </a:p>
          <a:p>
            <a:pPr lvl="0"/>
            <a:endParaRPr lang="en-GB" sz="2400" dirty="0">
              <a:solidFill>
                <a:schemeClr val="bg1"/>
              </a:solidFill>
            </a:endParaRPr>
          </a:p>
          <a:p>
            <a:pPr lvl="0"/>
            <a:r>
              <a:rPr lang="en-GB" sz="2400" b="1" dirty="0">
                <a:solidFill>
                  <a:schemeClr val="bg1"/>
                </a:solidFill>
              </a:rPr>
              <a:t>Personal: </a:t>
            </a:r>
            <a:r>
              <a:rPr lang="en-GB" sz="2400" dirty="0">
                <a:solidFill>
                  <a:schemeClr val="bg1"/>
                </a:solidFill>
              </a:rPr>
              <a:t>Consider how your prayer practices inform and influence your action in the world.</a:t>
            </a:r>
            <a:endParaRPr kumimoji="0" lang="en-GB" sz="2400" b="0" i="0" u="none" strike="noStrike" kern="1200" cap="none" spc="0" normalizeH="0" baseline="0" noProof="0" dirty="0">
              <a:ln>
                <a:noFill/>
              </a:ln>
              <a:solidFill>
                <a:schemeClr val="bg1"/>
              </a:solidFill>
              <a:effectLst/>
              <a:uLnTx/>
              <a:uFillTx/>
              <a:latin typeface="Candara" panose="020E0502030303020204"/>
            </a:endParaRPr>
          </a:p>
        </p:txBody>
      </p:sp>
      <p:pic>
        <p:nvPicPr>
          <p:cNvPr id="10242" name="Picture 2" descr="Tealight, Light, Prayer, Candlelight, Flame, Meditation">
            <a:extLst>
              <a:ext uri="{FF2B5EF4-FFF2-40B4-BE49-F238E27FC236}">
                <a16:creationId xmlns:a16="http://schemas.microsoft.com/office/drawing/2014/main" id="{F951F6ED-44D4-49DC-ABCC-DDCAAAFDF5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4181" y="0"/>
            <a:ext cx="4087817" cy="558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4000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0" b="0" i="0" u="none" strike="noStrike" kern="1200" cap="none" spc="0" normalizeH="0" baseline="0" noProof="0" dirty="0">
              <a:ln>
                <a:noFill/>
              </a:ln>
              <a:solidFill>
                <a:srgbClr val="A50021"/>
              </a:solidFill>
              <a:effectLst/>
              <a:uLnTx/>
              <a:uFillTx/>
              <a:latin typeface="Calibri Light" panose="020F0302020204030204"/>
              <a:ea typeface="+mn-ea"/>
              <a:cs typeface="+mn-cs"/>
            </a:endParaRPr>
          </a:p>
        </p:txBody>
      </p:sp>
      <p:sp>
        <p:nvSpPr>
          <p:cNvPr id="3" name="TextBox 2"/>
          <p:cNvSpPr txBox="1"/>
          <p:nvPr/>
        </p:nvSpPr>
        <p:spPr>
          <a:xfrm>
            <a:off x="1505211" y="5619435"/>
            <a:ext cx="918157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9999"/>
                </a:solidFill>
                <a:effectLst/>
                <a:uLnTx/>
                <a:uFillTx/>
                <a:latin typeface="Candara" panose="020E0502030303020204" pitchFamily="34" charset="0"/>
                <a:ea typeface="+mn-ea"/>
                <a:cs typeface="+mn-cs"/>
              </a:rPr>
              <a:t> </a:t>
            </a:r>
            <a:r>
              <a:rPr kumimoji="0" lang="en-GB" sz="8000" b="0" i="0" u="none" strike="noStrike" kern="1200" cap="none" spc="0" normalizeH="0" baseline="0" noProof="0" dirty="0">
                <a:ln>
                  <a:noFill/>
                </a:ln>
                <a:solidFill>
                  <a:srgbClr val="A50021"/>
                </a:solidFill>
                <a:effectLst/>
                <a:uLnTx/>
                <a:uFillTx/>
                <a:latin typeface="Candara" panose="020E0502030303020204"/>
                <a:ea typeface="+mn-ea"/>
                <a:cs typeface="+mn-cs"/>
              </a:rPr>
              <a:t>Gather: Day </a:t>
            </a:r>
            <a:r>
              <a:rPr lang="en-GB" sz="8000" dirty="0">
                <a:solidFill>
                  <a:srgbClr val="A50021"/>
                </a:solidFill>
                <a:latin typeface="Candara" panose="020E0502030303020204"/>
              </a:rPr>
              <a:t>5</a:t>
            </a:r>
            <a:endParaRPr kumimoji="0" lang="en-GB" sz="8000" b="0" i="0" u="none" strike="noStrike" kern="1200" cap="none" spc="0" normalizeH="0" baseline="0" noProof="0" dirty="0">
              <a:ln>
                <a:noFill/>
              </a:ln>
              <a:solidFill>
                <a:srgbClr val="A50021"/>
              </a:solidFill>
              <a:effectLst/>
              <a:uLnTx/>
              <a:uFillTx/>
              <a:latin typeface="Candara" panose="020E0502030303020204"/>
              <a:ea typeface="+mn-ea"/>
              <a:cs typeface="+mn-cs"/>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pic>
        <p:nvPicPr>
          <p:cNvPr id="4" name="Picture 3">
            <a:extLst>
              <a:ext uri="{FF2B5EF4-FFF2-40B4-BE49-F238E27FC236}">
                <a16:creationId xmlns:a16="http://schemas.microsoft.com/office/drawing/2014/main" id="{44BC03DD-466B-4845-8AF8-453B769D1EE3}"/>
              </a:ext>
            </a:extLst>
          </p:cNvPr>
          <p:cNvPicPr>
            <a:picLocks noChangeAspect="1"/>
          </p:cNvPicPr>
          <p:nvPr/>
        </p:nvPicPr>
        <p:blipFill>
          <a:blip r:embed="rId4"/>
          <a:stretch>
            <a:fillRect/>
          </a:stretch>
        </p:blipFill>
        <p:spPr>
          <a:xfrm>
            <a:off x="5675586" y="-1"/>
            <a:ext cx="6516415" cy="5603902"/>
          </a:xfrm>
          <a:prstGeom prst="rect">
            <a:avLst/>
          </a:prstGeom>
        </p:spPr>
      </p:pic>
      <p:sp>
        <p:nvSpPr>
          <p:cNvPr id="5" name="TextBox 4">
            <a:extLst>
              <a:ext uri="{FF2B5EF4-FFF2-40B4-BE49-F238E27FC236}">
                <a16:creationId xmlns:a16="http://schemas.microsoft.com/office/drawing/2014/main" id="{A4F808CB-34F9-4B84-B00B-4EFD4150A6F3}"/>
              </a:ext>
            </a:extLst>
          </p:cNvPr>
          <p:cNvSpPr txBox="1"/>
          <p:nvPr/>
        </p:nvSpPr>
        <p:spPr>
          <a:xfrm>
            <a:off x="152400" y="0"/>
            <a:ext cx="5370786" cy="56323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ndara" panose="020E0502030303020204"/>
                <a:ea typeface="+mn-ea"/>
                <a:cs typeface="+mn-cs"/>
              </a:rPr>
              <a:t>Loving Father,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ndara" panose="020E0502030303020204"/>
                <a:ea typeface="+mn-ea"/>
                <a:cs typeface="+mn-cs"/>
              </a:rPr>
              <a:t>We pray for unity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ndara" panose="020E0502030303020204"/>
                <a:ea typeface="+mn-ea"/>
                <a:cs typeface="+mn-cs"/>
              </a:rPr>
              <a:t>In our homes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ndara" panose="020E0502030303020204"/>
                <a:ea typeface="+mn-ea"/>
                <a:cs typeface="+mn-cs"/>
              </a:rPr>
              <a:t>In our schools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ndara" panose="020E0502030303020204"/>
                <a:ea typeface="+mn-ea"/>
                <a:cs typeface="+mn-cs"/>
              </a:rPr>
              <a:t>In our parishes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ndara" panose="020E0502030303020204"/>
                <a:ea typeface="+mn-ea"/>
                <a:cs typeface="+mn-cs"/>
              </a:rPr>
              <a:t>In our country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ndara" panose="020E0502030303020204"/>
                <a:ea typeface="+mn-ea"/>
                <a:cs typeface="+mn-cs"/>
              </a:rPr>
              <a:t>In our world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ndara" panose="020E0502030303020204"/>
                <a:ea typeface="+mn-ea"/>
                <a:cs typeface="+mn-cs"/>
              </a:rPr>
              <a:t>And in our own hearts.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ndara" panose="020E0502030303020204"/>
                <a:ea typeface="+mn-ea"/>
                <a:cs typeface="+mn-cs"/>
              </a:rPr>
              <a:t>Make us channels of your peace.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FFC000"/>
                </a:solidFill>
                <a:effectLst/>
                <a:uLnTx/>
                <a:uFillTx/>
                <a:latin typeface="Candara" panose="020E0502030303020204"/>
                <a:ea typeface="+mn-ea"/>
                <a:cs typeface="+mn-cs"/>
              </a:rPr>
              <a:t>Glory be…</a:t>
            </a:r>
          </a:p>
        </p:txBody>
      </p:sp>
    </p:spTree>
    <p:extLst>
      <p:ext uri="{BB962C8B-B14F-4D97-AF65-F5344CB8AC3E}">
        <p14:creationId xmlns:p14="http://schemas.microsoft.com/office/powerpoint/2010/main" val="9200891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lvl="0" algn="ctr"/>
            <a:r>
              <a:rPr kumimoji="0" lang="en-GB" sz="8000" b="0" i="0" u="none" strike="noStrike" kern="1200" cap="none" spc="0" normalizeH="0" baseline="0" noProof="0" dirty="0">
                <a:ln>
                  <a:noFill/>
                </a:ln>
                <a:solidFill>
                  <a:srgbClr val="A50021"/>
                </a:solidFill>
                <a:effectLst/>
                <a:uLnTx/>
                <a:uFillTx/>
                <a:latin typeface="Candara" panose="020E0502030303020204"/>
                <a:ea typeface="+mn-ea"/>
                <a:cs typeface="+mn-cs"/>
              </a:rPr>
              <a:t>   Listen </a:t>
            </a:r>
            <a:r>
              <a:rPr lang="en-GB" sz="8000" dirty="0">
                <a:solidFill>
                  <a:srgbClr val="A50021"/>
                </a:solidFill>
              </a:rPr>
              <a:t>(Matthew 5:1-12</a:t>
            </a:r>
            <a:r>
              <a:rPr kumimoji="0" lang="en-GB" sz="8000" b="0" i="0" u="none" strike="noStrike" kern="1200" cap="none" spc="0" normalizeH="0" baseline="0" noProof="0" dirty="0">
                <a:ln>
                  <a:noFill/>
                </a:ln>
                <a:solidFill>
                  <a:srgbClr val="C00000"/>
                </a:solidFill>
                <a:effectLst/>
                <a:uLnTx/>
                <a:uFillTx/>
                <a:latin typeface="Candara" panose="020E0502030303020204"/>
                <a:ea typeface="+mn-ea"/>
                <a:cs typeface="+mn-cs"/>
              </a:rPr>
              <a:t>)</a:t>
            </a:r>
          </a:p>
        </p:txBody>
      </p:sp>
      <p:sp>
        <p:nvSpPr>
          <p:cNvPr id="2" name="TextBox 1"/>
          <p:cNvSpPr txBox="1"/>
          <p:nvPr/>
        </p:nvSpPr>
        <p:spPr>
          <a:xfrm>
            <a:off x="3584028" y="151586"/>
            <a:ext cx="8373818"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sp>
        <p:nvSpPr>
          <p:cNvPr id="3" name="Rectangle 2">
            <a:extLst>
              <a:ext uri="{FF2B5EF4-FFF2-40B4-BE49-F238E27FC236}">
                <a16:creationId xmlns:a16="http://schemas.microsoft.com/office/drawing/2014/main" id="{38AB77CC-DF63-4771-9EAB-0985771F4453}"/>
              </a:ext>
            </a:extLst>
          </p:cNvPr>
          <p:cNvSpPr/>
          <p:nvPr/>
        </p:nvSpPr>
        <p:spPr>
          <a:xfrm>
            <a:off x="159027" y="91951"/>
            <a:ext cx="8219660" cy="5386090"/>
          </a:xfrm>
          <a:prstGeom prst="rect">
            <a:avLst/>
          </a:prstGeom>
        </p:spPr>
        <p:txBody>
          <a:bodyPr wrap="square">
            <a:spAutoFit/>
          </a:bodyPr>
          <a:lstStyle/>
          <a:p>
            <a:pPr lvl="0" algn="ctr"/>
            <a:r>
              <a:rPr kumimoji="0" lang="en-GB" sz="2400" b="0" i="0" u="none" strike="noStrike" kern="1200" cap="none" spc="0" normalizeH="0" baseline="0" noProof="0" dirty="0">
                <a:ln>
                  <a:noFill/>
                </a:ln>
                <a:solidFill>
                  <a:prstClr val="white"/>
                </a:solidFill>
                <a:effectLst/>
                <a:uLnTx/>
                <a:uFillTx/>
                <a:latin typeface="Candara" panose="020E0502030303020204"/>
                <a:ea typeface="+mn-ea"/>
                <a:cs typeface="+mn-cs"/>
              </a:rPr>
              <a:t> </a:t>
            </a:r>
            <a:r>
              <a:rPr lang="en-GB" sz="3200" dirty="0">
                <a:solidFill>
                  <a:srgbClr val="FFC000"/>
                </a:solidFill>
              </a:rPr>
              <a:t>“You have already been pruned by the word…” (John 15:3)</a:t>
            </a:r>
            <a:endParaRPr kumimoji="0" lang="en-GB" sz="3200" b="0" i="1" u="none" strike="noStrike" kern="1200" cap="none" spc="0" normalizeH="0" baseline="0" noProof="0" dirty="0">
              <a:ln>
                <a:noFill/>
              </a:ln>
              <a:solidFill>
                <a:srgbClr val="FFC000"/>
              </a:solidFill>
              <a:effectLst/>
              <a:uLnTx/>
              <a:uFillTx/>
              <a:latin typeface="Candara" panose="020E0502030303020204"/>
            </a:endParaRPr>
          </a:p>
          <a:p>
            <a:endParaRPr lang="en-GB" sz="2000" dirty="0">
              <a:solidFill>
                <a:prstClr val="white"/>
              </a:solidFill>
              <a:latin typeface="Candara" panose="020E0502030303020204"/>
            </a:endParaRPr>
          </a:p>
          <a:p>
            <a:r>
              <a:rPr lang="en-GB" sz="2400" dirty="0">
                <a:solidFill>
                  <a:schemeClr val="bg1"/>
                </a:solidFill>
              </a:rPr>
              <a:t>When Jesus</a:t>
            </a:r>
            <a:r>
              <a:rPr lang="en-GB" sz="2400" baseline="30000" dirty="0">
                <a:solidFill>
                  <a:schemeClr val="bg1"/>
                </a:solidFill>
              </a:rPr>
              <a:t> </a:t>
            </a:r>
            <a:r>
              <a:rPr lang="en-GB" sz="2400" dirty="0">
                <a:solidFill>
                  <a:schemeClr val="bg1"/>
                </a:solidFill>
              </a:rPr>
              <a:t>saw the crowds, he went up the mountain; and after he sat down, his disciples came to him. Then he began to speak, and taught them, saying:</a:t>
            </a:r>
          </a:p>
          <a:p>
            <a:endParaRPr lang="en-GB" sz="2400" dirty="0">
              <a:solidFill>
                <a:schemeClr val="bg1"/>
              </a:solidFill>
            </a:endParaRPr>
          </a:p>
          <a:p>
            <a:r>
              <a:rPr lang="en-GB" sz="2400" dirty="0">
                <a:solidFill>
                  <a:schemeClr val="bg1"/>
                </a:solidFill>
              </a:rPr>
              <a:t>‘Blessed are the poor in spirit, for theirs is the kingdom of heaven.</a:t>
            </a:r>
          </a:p>
          <a:p>
            <a:r>
              <a:rPr lang="en-GB" sz="2400" dirty="0">
                <a:solidFill>
                  <a:schemeClr val="bg1"/>
                </a:solidFill>
              </a:rPr>
              <a:t>‘Blessed are those who mourn, for they will be comforted.</a:t>
            </a:r>
          </a:p>
          <a:p>
            <a:r>
              <a:rPr lang="en-GB" sz="2400" dirty="0">
                <a:solidFill>
                  <a:schemeClr val="bg1"/>
                </a:solidFill>
              </a:rPr>
              <a:t>‘Blessed are the meek, for they will inherit the earth.</a:t>
            </a:r>
          </a:p>
          <a:p>
            <a:r>
              <a:rPr lang="en-GB" sz="2400" dirty="0">
                <a:solidFill>
                  <a:schemeClr val="bg1"/>
                </a:solidFill>
              </a:rPr>
              <a:t>‘Blessed are those who hunger and thirst for righteousness, for they will be filled.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ndara" panose="020E0502030303020204"/>
              <a:ea typeface="+mn-ea"/>
              <a:cs typeface="+mn-cs"/>
            </a:endParaRPr>
          </a:p>
        </p:txBody>
      </p:sp>
      <p:pic>
        <p:nvPicPr>
          <p:cNvPr id="29698" name="Picture 2" descr="Stained Glass, Colorful, Church, Jesus, Teenager, Lost">
            <a:extLst>
              <a:ext uri="{FF2B5EF4-FFF2-40B4-BE49-F238E27FC236}">
                <a16:creationId xmlns:a16="http://schemas.microsoft.com/office/drawing/2014/main" id="{2A1CE1E7-6EB1-41B0-9DEE-C173832C14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6507" y="-7441"/>
            <a:ext cx="3715493" cy="558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691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lvl="0" algn="ctr"/>
            <a:r>
              <a:rPr kumimoji="0" lang="en-GB" sz="8000" b="0" i="0" u="none" strike="noStrike" kern="1200" cap="none" spc="0" normalizeH="0" baseline="0" noProof="0" dirty="0">
                <a:ln>
                  <a:noFill/>
                </a:ln>
                <a:solidFill>
                  <a:srgbClr val="A50021"/>
                </a:solidFill>
                <a:effectLst/>
                <a:uLnTx/>
                <a:uFillTx/>
                <a:latin typeface="Candara" panose="020E0502030303020204"/>
                <a:ea typeface="+mn-ea"/>
                <a:cs typeface="+mn-cs"/>
              </a:rPr>
              <a:t>   Listen </a:t>
            </a:r>
            <a:r>
              <a:rPr lang="en-GB" sz="8000" dirty="0">
                <a:solidFill>
                  <a:srgbClr val="A50021"/>
                </a:solidFill>
              </a:rPr>
              <a:t>(Matthew 5:1-12</a:t>
            </a:r>
            <a:r>
              <a:rPr kumimoji="0" lang="en-GB" sz="8000" b="0" i="0" u="none" strike="noStrike" kern="1200" cap="none" spc="0" normalizeH="0" baseline="0" noProof="0" dirty="0">
                <a:ln>
                  <a:noFill/>
                </a:ln>
                <a:solidFill>
                  <a:srgbClr val="C00000"/>
                </a:solidFill>
                <a:effectLst/>
                <a:uLnTx/>
                <a:uFillTx/>
                <a:latin typeface="Candara" panose="020E0502030303020204"/>
                <a:ea typeface="+mn-ea"/>
                <a:cs typeface="+mn-cs"/>
              </a:rPr>
              <a:t>)</a:t>
            </a:r>
          </a:p>
        </p:txBody>
      </p:sp>
      <p:sp>
        <p:nvSpPr>
          <p:cNvPr id="2" name="TextBox 1"/>
          <p:cNvSpPr txBox="1"/>
          <p:nvPr/>
        </p:nvSpPr>
        <p:spPr>
          <a:xfrm>
            <a:off x="3584028" y="151586"/>
            <a:ext cx="8373818"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sp>
        <p:nvSpPr>
          <p:cNvPr id="3" name="Rectangle 2">
            <a:extLst>
              <a:ext uri="{FF2B5EF4-FFF2-40B4-BE49-F238E27FC236}">
                <a16:creationId xmlns:a16="http://schemas.microsoft.com/office/drawing/2014/main" id="{38AB77CC-DF63-4771-9EAB-0985771F4453}"/>
              </a:ext>
            </a:extLst>
          </p:cNvPr>
          <p:cNvSpPr/>
          <p:nvPr/>
        </p:nvSpPr>
        <p:spPr>
          <a:xfrm>
            <a:off x="3972340" y="0"/>
            <a:ext cx="8219660" cy="5755422"/>
          </a:xfrm>
          <a:prstGeom prst="rect">
            <a:avLst/>
          </a:prstGeom>
        </p:spPr>
        <p:txBody>
          <a:bodyPr wrap="square">
            <a:spAutoFit/>
          </a:bodyPr>
          <a:lstStyle/>
          <a:p>
            <a:pPr lvl="0" algn="ctr"/>
            <a:r>
              <a:rPr kumimoji="0" lang="en-GB" sz="2400" b="0" i="0" u="none" strike="noStrike" kern="1200" cap="none" spc="0" normalizeH="0" baseline="0" noProof="0" dirty="0">
                <a:ln>
                  <a:noFill/>
                </a:ln>
                <a:solidFill>
                  <a:prstClr val="white"/>
                </a:solidFill>
                <a:effectLst/>
                <a:uLnTx/>
                <a:uFillTx/>
                <a:latin typeface="Candara" panose="020E0502030303020204"/>
                <a:ea typeface="+mn-ea"/>
                <a:cs typeface="+mn-cs"/>
              </a:rPr>
              <a:t> </a:t>
            </a:r>
            <a:r>
              <a:rPr lang="en-GB" sz="3200" dirty="0">
                <a:solidFill>
                  <a:srgbClr val="FFC000"/>
                </a:solidFill>
              </a:rPr>
              <a:t>“You have already been pruned by the word…” (John 15:3)</a:t>
            </a:r>
            <a:endParaRPr kumimoji="0" lang="en-GB" sz="3200" b="0" i="1" u="none" strike="noStrike" kern="1200" cap="none" spc="0" normalizeH="0" baseline="0" noProof="0" dirty="0">
              <a:ln>
                <a:noFill/>
              </a:ln>
              <a:solidFill>
                <a:srgbClr val="FFC000"/>
              </a:solidFill>
              <a:effectLst/>
              <a:uLnTx/>
              <a:uFillTx/>
              <a:latin typeface="Candara" panose="020E0502030303020204"/>
            </a:endParaRPr>
          </a:p>
          <a:p>
            <a:endParaRPr lang="en-GB" sz="2000" dirty="0">
              <a:solidFill>
                <a:prstClr val="white"/>
              </a:solidFill>
              <a:latin typeface="Candara" panose="020E0502030303020204"/>
            </a:endParaRPr>
          </a:p>
          <a:p>
            <a:r>
              <a:rPr lang="en-GB" sz="2400" dirty="0">
                <a:solidFill>
                  <a:schemeClr val="bg1"/>
                </a:solidFill>
              </a:rPr>
              <a:t> ‘Blessed are the merciful, for they will receive mercy.</a:t>
            </a:r>
          </a:p>
          <a:p>
            <a:r>
              <a:rPr lang="en-GB" sz="2400" dirty="0">
                <a:solidFill>
                  <a:schemeClr val="bg1"/>
                </a:solidFill>
              </a:rPr>
              <a:t>‘Blessed are the pure in heart, for they will see God.</a:t>
            </a:r>
          </a:p>
          <a:p>
            <a:r>
              <a:rPr lang="en-GB" sz="2400" dirty="0">
                <a:solidFill>
                  <a:schemeClr val="bg1"/>
                </a:solidFill>
              </a:rPr>
              <a:t> ‘Blessed are the peacemakers, for they will be called children of God.</a:t>
            </a:r>
          </a:p>
          <a:p>
            <a:r>
              <a:rPr lang="en-GB" sz="2400" dirty="0">
                <a:solidFill>
                  <a:schemeClr val="bg1"/>
                </a:solidFill>
              </a:rPr>
              <a:t> ‘Blessed are those who are persecuted for righteousness’ sake, for theirs is the kingdom of heaven.</a:t>
            </a:r>
          </a:p>
          <a:p>
            <a:r>
              <a:rPr lang="en-GB" sz="2400" dirty="0">
                <a:solidFill>
                  <a:schemeClr val="bg1"/>
                </a:solidFill>
              </a:rPr>
              <a:t>‘Blessed are you when people revile you and persecute you and utter all kinds of evil against you falsely on my account. Rejoice and be glad, for your reward is great in heaven, for in the same way they persecuted the prophets who were before you.</a:t>
            </a:r>
          </a:p>
          <a:p>
            <a:endParaRPr kumimoji="0" lang="en-GB" sz="2000" b="0" i="0" u="none" strike="noStrike" kern="1200" cap="none" spc="0" normalizeH="0" baseline="0" noProof="0" dirty="0">
              <a:ln>
                <a:noFill/>
              </a:ln>
              <a:solidFill>
                <a:prstClr val="white"/>
              </a:solidFill>
              <a:effectLst/>
              <a:uLnTx/>
              <a:uFillTx/>
              <a:latin typeface="Candara" panose="020E0502030303020204"/>
              <a:ea typeface="+mn-ea"/>
              <a:cs typeface="+mn-cs"/>
            </a:endParaRPr>
          </a:p>
        </p:txBody>
      </p:sp>
      <p:pic>
        <p:nvPicPr>
          <p:cNvPr id="30722" name="Picture 2" descr="Faith, Cross, Jesus, Religion, Christianity, Christian">
            <a:extLst>
              <a:ext uri="{FF2B5EF4-FFF2-40B4-BE49-F238E27FC236}">
                <a16:creationId xmlns:a16="http://schemas.microsoft.com/office/drawing/2014/main" id="{71E6C2E3-5B28-4A9E-8761-E447F35DD6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5" y="0"/>
            <a:ext cx="3746591" cy="5619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6539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srgbClr val="A50021"/>
                </a:solidFill>
                <a:effectLst/>
                <a:uLnTx/>
                <a:uFillTx/>
                <a:latin typeface="Candara" panose="020E0502030303020204"/>
                <a:ea typeface="+mn-ea"/>
                <a:cs typeface="+mn-cs"/>
              </a:rPr>
              <a:t>Watch</a:t>
            </a:r>
          </a:p>
        </p:txBody>
      </p:sp>
      <p:sp>
        <p:nvSpPr>
          <p:cNvPr id="2" name="TextBox 1"/>
          <p:cNvSpPr txBox="1"/>
          <p:nvPr/>
        </p:nvSpPr>
        <p:spPr>
          <a:xfrm>
            <a:off x="3584028" y="151586"/>
            <a:ext cx="8373818"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sp>
        <p:nvSpPr>
          <p:cNvPr id="5" name="TextBox 4">
            <a:extLst>
              <a:ext uri="{FF2B5EF4-FFF2-40B4-BE49-F238E27FC236}">
                <a16:creationId xmlns:a16="http://schemas.microsoft.com/office/drawing/2014/main" id="{B3843CBE-8067-4A14-A1DA-CD84FF168730}"/>
              </a:ext>
            </a:extLst>
          </p:cNvPr>
          <p:cNvSpPr txBox="1"/>
          <p:nvPr/>
        </p:nvSpPr>
        <p:spPr>
          <a:xfrm>
            <a:off x="-1" y="46057"/>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C000"/>
                </a:solidFill>
                <a:effectLst/>
                <a:uLnTx/>
                <a:uFillTx/>
                <a:latin typeface="Candara" panose="020E0502030303020204"/>
                <a:ea typeface="+mn-ea"/>
                <a:cs typeface="+mn-cs"/>
              </a:rPr>
              <a:t>Watch this video on the Gospel.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C000"/>
              </a:solidFill>
              <a:effectLst/>
              <a:uLnTx/>
              <a:uFillTx/>
              <a:latin typeface="Candara" panose="020E0502030303020204"/>
              <a:ea typeface="+mn-ea"/>
              <a:cs typeface="+mn-cs"/>
            </a:endParaRPr>
          </a:p>
        </p:txBody>
      </p:sp>
      <p:pic>
        <p:nvPicPr>
          <p:cNvPr id="3" name="Online Media 2">
            <a:hlinkClick r:id="" action="ppaction://media"/>
            <a:extLst>
              <a:ext uri="{FF2B5EF4-FFF2-40B4-BE49-F238E27FC236}">
                <a16:creationId xmlns:a16="http://schemas.microsoft.com/office/drawing/2014/main" id="{052A0319-E32B-4884-92FB-9423D84590E2}"/>
              </a:ext>
            </a:extLst>
          </p:cNvPr>
          <p:cNvPicPr>
            <a:picLocks noRot="1" noChangeAspect="1"/>
          </p:cNvPicPr>
          <p:nvPr>
            <a:videoFile r:link="rId1"/>
          </p:nvPr>
        </p:nvPicPr>
        <p:blipFill>
          <a:blip r:embed="rId5"/>
          <a:stretch>
            <a:fillRect/>
          </a:stretch>
        </p:blipFill>
        <p:spPr>
          <a:xfrm>
            <a:off x="2011016" y="881632"/>
            <a:ext cx="8169965" cy="4595605"/>
          </a:xfrm>
          <a:prstGeom prst="rect">
            <a:avLst/>
          </a:prstGeom>
        </p:spPr>
      </p:pic>
    </p:spTree>
    <p:extLst>
      <p:ext uri="{BB962C8B-B14F-4D97-AF65-F5344CB8AC3E}">
        <p14:creationId xmlns:p14="http://schemas.microsoft.com/office/powerpoint/2010/main" val="1518453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algn="ctr"/>
            <a:r>
              <a:rPr lang="en-GB" sz="8000" dirty="0">
                <a:solidFill>
                  <a:srgbClr val="A50021"/>
                </a:solidFill>
                <a:latin typeface="+mj-lt"/>
              </a:rPr>
              <a:t>Listen (</a:t>
            </a:r>
            <a:r>
              <a:rPr lang="en-GB" sz="8000" dirty="0">
                <a:solidFill>
                  <a:srgbClr val="C00000"/>
                </a:solidFill>
              </a:rPr>
              <a:t>John 1:35-51</a:t>
            </a:r>
            <a:r>
              <a:rPr lang="en-GB" sz="8000" dirty="0">
                <a:solidFill>
                  <a:srgbClr val="A50021"/>
                </a:solidFill>
                <a:latin typeface="+mj-lt"/>
              </a:rPr>
              <a:t>)</a:t>
            </a:r>
          </a:p>
        </p:txBody>
      </p:sp>
      <p:sp>
        <p:nvSpPr>
          <p:cNvPr id="2" name="TextBox 1"/>
          <p:cNvSpPr txBox="1"/>
          <p:nvPr/>
        </p:nvSpPr>
        <p:spPr>
          <a:xfrm>
            <a:off x="3584028" y="151586"/>
            <a:ext cx="8373818" cy="584775"/>
          </a:xfrm>
          <a:prstGeom prst="rect">
            <a:avLst/>
          </a:prstGeom>
          <a:noFill/>
        </p:spPr>
        <p:txBody>
          <a:bodyPr wrap="square" rtlCol="0">
            <a:spAutoFit/>
          </a:bodyPr>
          <a:lstStyle/>
          <a:p>
            <a:pPr algn="just"/>
            <a:endParaRPr lang="en-GB" sz="3200" dirty="0">
              <a:solidFill>
                <a:schemeClr val="bg1"/>
              </a:solidFill>
              <a:latin typeface="Candara" panose="020E0502030303020204"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sp>
        <p:nvSpPr>
          <p:cNvPr id="3" name="Rectangle 2">
            <a:extLst>
              <a:ext uri="{FF2B5EF4-FFF2-40B4-BE49-F238E27FC236}">
                <a16:creationId xmlns:a16="http://schemas.microsoft.com/office/drawing/2014/main" id="{38AB77CC-DF63-4771-9EAB-0985771F4453}"/>
              </a:ext>
            </a:extLst>
          </p:cNvPr>
          <p:cNvSpPr/>
          <p:nvPr/>
        </p:nvSpPr>
        <p:spPr>
          <a:xfrm>
            <a:off x="3867806" y="198784"/>
            <a:ext cx="8090039" cy="5139869"/>
          </a:xfrm>
          <a:prstGeom prst="rect">
            <a:avLst/>
          </a:prstGeom>
        </p:spPr>
        <p:txBody>
          <a:bodyPr wrap="square">
            <a:spAutoFit/>
          </a:bodyPr>
          <a:lstStyle/>
          <a:p>
            <a:pPr algn="ctr"/>
            <a:r>
              <a:rPr lang="en-GB" sz="2400" dirty="0">
                <a:solidFill>
                  <a:srgbClr val="FFC000"/>
                </a:solidFill>
              </a:rPr>
              <a:t> “</a:t>
            </a:r>
            <a:r>
              <a:rPr lang="en-GB" sz="3200" dirty="0">
                <a:solidFill>
                  <a:srgbClr val="FFC000"/>
                </a:solidFill>
              </a:rPr>
              <a:t>You did not choose, me, I chose you”. </a:t>
            </a:r>
            <a:br>
              <a:rPr lang="en-GB" sz="3200" dirty="0">
                <a:solidFill>
                  <a:srgbClr val="FFC000"/>
                </a:solidFill>
              </a:rPr>
            </a:br>
            <a:r>
              <a:rPr lang="en-GB" sz="3200" i="1" dirty="0">
                <a:solidFill>
                  <a:srgbClr val="FFC000"/>
                </a:solidFill>
              </a:rPr>
              <a:t>(John 15:16)</a:t>
            </a:r>
          </a:p>
          <a:p>
            <a:endParaRPr lang="en-GB" sz="2400" dirty="0">
              <a:solidFill>
                <a:schemeClr val="bg1"/>
              </a:solidFill>
            </a:endParaRPr>
          </a:p>
          <a:p>
            <a:r>
              <a:rPr lang="en-GB" sz="2400" dirty="0">
                <a:solidFill>
                  <a:schemeClr val="bg1"/>
                </a:solidFill>
              </a:rPr>
              <a:t>The next day John again was standing with two of his disciples, and as he watched Jesus walk by, he exclaimed, “Look, here is the Lamb of God!” The two disciples heard him say this, and they followed Jesus. </a:t>
            </a:r>
          </a:p>
          <a:p>
            <a:endParaRPr lang="en-GB" sz="2400" dirty="0">
              <a:solidFill>
                <a:schemeClr val="bg1"/>
              </a:solidFill>
            </a:endParaRPr>
          </a:p>
          <a:p>
            <a:r>
              <a:rPr lang="en-GB" sz="2400" dirty="0">
                <a:solidFill>
                  <a:schemeClr val="bg1"/>
                </a:solidFill>
              </a:rPr>
              <a:t>When Jesus turned and saw them following, he said to them, “What are you looking for?” They said to him, “Rabbi” (which translated means Teacher), “where are you staying?”</a:t>
            </a:r>
            <a:r>
              <a:rPr lang="en-GB" sz="2400" b="1" baseline="30000" dirty="0">
                <a:solidFill>
                  <a:schemeClr val="bg1"/>
                </a:solidFill>
              </a:rPr>
              <a:t> </a:t>
            </a:r>
            <a:r>
              <a:rPr lang="en-GB" sz="2400" dirty="0">
                <a:solidFill>
                  <a:schemeClr val="bg1"/>
                </a:solidFill>
              </a:rPr>
              <a:t>He said to them, “Come and see.” </a:t>
            </a:r>
          </a:p>
          <a:p>
            <a:endParaRPr lang="en-GB" sz="2400" dirty="0">
              <a:solidFill>
                <a:schemeClr val="bg1"/>
              </a:solidFill>
            </a:endParaRPr>
          </a:p>
        </p:txBody>
      </p:sp>
      <p:pic>
        <p:nvPicPr>
          <p:cNvPr id="4098" name="Picture 2" descr="Jesus, Portrait, Faith, Christianity, Jesus Christ">
            <a:extLst>
              <a:ext uri="{FF2B5EF4-FFF2-40B4-BE49-F238E27FC236}">
                <a16:creationId xmlns:a16="http://schemas.microsoft.com/office/drawing/2014/main" id="{E6ECDB3A-4BCB-4A67-984A-74D4E525D3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9" y="15007"/>
            <a:ext cx="3731173" cy="5596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7750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srgbClr val="A50021"/>
                </a:solidFill>
                <a:effectLst/>
                <a:uLnTx/>
                <a:uFillTx/>
                <a:latin typeface="Candara" panose="020E0502030303020204"/>
                <a:ea typeface="+mn-ea"/>
                <a:cs typeface="+mn-cs"/>
              </a:rPr>
              <a:t>Reflect</a:t>
            </a:r>
          </a:p>
        </p:txBody>
      </p:sp>
      <p:sp>
        <p:nvSpPr>
          <p:cNvPr id="2" name="TextBox 1"/>
          <p:cNvSpPr txBox="1"/>
          <p:nvPr/>
        </p:nvSpPr>
        <p:spPr>
          <a:xfrm>
            <a:off x="148171" y="479135"/>
            <a:ext cx="3707736" cy="5262979"/>
          </a:xfrm>
          <a:prstGeom prst="rect">
            <a:avLst/>
          </a:prstGeom>
          <a:noFill/>
        </p:spPr>
        <p:txBody>
          <a:bodyPr wrap="square" rtlCol="0">
            <a:spAutoFit/>
          </a:bodyPr>
          <a:lstStyle/>
          <a:p>
            <a:pPr lvl="0"/>
            <a:r>
              <a:rPr lang="en-GB" sz="2400" dirty="0">
                <a:solidFill>
                  <a:schemeClr val="bg1"/>
                </a:solidFill>
              </a:rPr>
              <a:t>The Word of God is very close to us. It is a blessing and a promise of happiness. If we open our hearts, God speaks to us and patiently transforms that which is dying in us.</a:t>
            </a:r>
          </a:p>
          <a:p>
            <a:pPr lvl="0"/>
            <a:endParaRPr lang="en-GB" sz="2400" dirty="0">
              <a:solidFill>
                <a:schemeClr val="bg1"/>
              </a:solidFill>
            </a:endParaRPr>
          </a:p>
          <a:p>
            <a:pPr lvl="0"/>
            <a:r>
              <a:rPr lang="en-GB" sz="2400" dirty="0">
                <a:solidFill>
                  <a:schemeClr val="bg1"/>
                </a:solidFill>
              </a:rPr>
              <a:t>He removes that which prevents the growth of real life, just as the vine grower prunes the vine.</a:t>
            </a:r>
            <a:br>
              <a:rPr kumimoji="0" lang="en-GB" sz="2400" b="0" i="0" u="none" strike="noStrike" kern="1200" cap="none" spc="0" normalizeH="0" baseline="0" noProof="0" dirty="0">
                <a:ln>
                  <a:noFill/>
                </a:ln>
                <a:solidFill>
                  <a:srgbClr val="FFC000"/>
                </a:solidFill>
                <a:effectLst/>
                <a:uLnTx/>
                <a:uFillTx/>
                <a:latin typeface="Candara" panose="020E0502030303020204" pitchFamily="34" charset="0"/>
                <a:ea typeface="+mn-ea"/>
                <a:cs typeface="+mn-cs"/>
              </a:rPr>
            </a:br>
            <a:br>
              <a:rPr kumimoji="0" lang="en-GB" sz="2400" b="0" i="0" u="none" strike="noStrike" kern="1200" cap="none" spc="0" normalizeH="0" baseline="0" noProof="0" dirty="0">
                <a:ln>
                  <a:noFill/>
                </a:ln>
                <a:solidFill>
                  <a:srgbClr val="FFC000"/>
                </a:solidFill>
                <a:effectLst/>
                <a:uLnTx/>
                <a:uFillTx/>
                <a:latin typeface="Candara" panose="020E0502030303020204" pitchFamily="34" charset="0"/>
                <a:ea typeface="+mn-ea"/>
                <a:cs typeface="+mn-cs"/>
              </a:rPr>
            </a:br>
            <a:endParaRPr kumimoji="0" lang="en-GB" sz="2400" b="0" i="0" u="none" strike="noStrike" kern="1200" cap="none" spc="0" normalizeH="0" baseline="0" noProof="0" dirty="0">
              <a:ln>
                <a:noFill/>
              </a:ln>
              <a:solidFill>
                <a:srgbClr val="FFC000"/>
              </a:solidFill>
              <a:effectLst/>
              <a:uLnTx/>
              <a:uFillTx/>
              <a:latin typeface="Candara" panose="020E0502030303020204" pitchFamily="34" charset="0"/>
              <a:ea typeface="+mn-ea"/>
              <a:cs typeface="+mn-cs"/>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pic>
        <p:nvPicPr>
          <p:cNvPr id="32772" name="Picture 4" descr="Cross, Holy, Book, Bible, Reading, Religious, Hand">
            <a:extLst>
              <a:ext uri="{FF2B5EF4-FFF2-40B4-BE49-F238E27FC236}">
                <a16:creationId xmlns:a16="http://schemas.microsoft.com/office/drawing/2014/main" id="{5E718C42-12FB-4D48-814B-2B40B76C62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4688" y="0"/>
            <a:ext cx="8377311" cy="558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4182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srgbClr val="A50021"/>
                </a:solidFill>
                <a:effectLst/>
                <a:uLnTx/>
                <a:uFillTx/>
                <a:latin typeface="Candara" panose="020E0502030303020204"/>
                <a:ea typeface="+mn-ea"/>
                <a:cs typeface="+mn-cs"/>
              </a:rPr>
              <a:t>Reflect</a:t>
            </a:r>
          </a:p>
        </p:txBody>
      </p:sp>
      <p:sp>
        <p:nvSpPr>
          <p:cNvPr id="2" name="TextBox 1"/>
          <p:cNvSpPr txBox="1"/>
          <p:nvPr/>
        </p:nvSpPr>
        <p:spPr>
          <a:xfrm>
            <a:off x="5141844" y="1"/>
            <a:ext cx="7050155" cy="6001643"/>
          </a:xfrm>
          <a:prstGeom prst="rect">
            <a:avLst/>
          </a:prstGeom>
          <a:noFill/>
        </p:spPr>
        <p:txBody>
          <a:bodyPr wrap="square" rtlCol="0">
            <a:spAutoFit/>
          </a:bodyPr>
          <a:lstStyle/>
          <a:p>
            <a:pPr lvl="0"/>
            <a:r>
              <a:rPr lang="en-GB" sz="2400" dirty="0">
                <a:solidFill>
                  <a:schemeClr val="bg1"/>
                </a:solidFill>
              </a:rPr>
              <a:t>Regularly meditating on a biblical text, alone or in a group, changes our outlook. Many Christians pray the Beatitudes every day. </a:t>
            </a:r>
          </a:p>
          <a:p>
            <a:pPr lvl="0"/>
            <a:endParaRPr lang="en-GB" sz="2400" dirty="0">
              <a:solidFill>
                <a:schemeClr val="bg1"/>
              </a:solidFill>
            </a:endParaRPr>
          </a:p>
          <a:p>
            <a:pPr lvl="0"/>
            <a:r>
              <a:rPr lang="en-GB" sz="2400" dirty="0">
                <a:solidFill>
                  <a:schemeClr val="bg1"/>
                </a:solidFill>
              </a:rPr>
              <a:t>The Beatitudes reveal to us a happiness that is hidden in that which is unfulfilled, a happiness that lies beyond suffering: blessed are those who, touched by the Spirit, no longer hold back their tears but let them flow and thus receive consolation. </a:t>
            </a:r>
          </a:p>
          <a:p>
            <a:pPr lvl="0"/>
            <a:endParaRPr lang="en-GB" sz="2400" dirty="0">
              <a:solidFill>
                <a:schemeClr val="bg1"/>
              </a:solidFill>
            </a:endParaRPr>
          </a:p>
          <a:p>
            <a:pPr lvl="0"/>
            <a:r>
              <a:rPr lang="en-GB" sz="2400" dirty="0">
                <a:solidFill>
                  <a:schemeClr val="bg1"/>
                </a:solidFill>
              </a:rPr>
              <a:t>As they discover the wellspring hidden within their inner landscape, the hunger for justice, and the thirst to engage with others for a world of peace, grows in them.</a:t>
            </a:r>
            <a:br>
              <a:rPr kumimoji="0" lang="en-GB" sz="2400" b="0" i="0" u="none" strike="noStrike" kern="1200" cap="none" spc="0" normalizeH="0" baseline="0" noProof="0" dirty="0">
                <a:ln>
                  <a:noFill/>
                </a:ln>
                <a:solidFill>
                  <a:srgbClr val="FFC000"/>
                </a:solidFill>
                <a:effectLst/>
                <a:uLnTx/>
                <a:uFillTx/>
                <a:latin typeface="Candara" panose="020E0502030303020204" pitchFamily="34" charset="0"/>
                <a:ea typeface="+mn-ea"/>
                <a:cs typeface="+mn-cs"/>
              </a:rPr>
            </a:br>
            <a:br>
              <a:rPr kumimoji="0" lang="en-GB" sz="2400" b="0" i="0" u="none" strike="noStrike" kern="1200" cap="none" spc="0" normalizeH="0" baseline="0" noProof="0" dirty="0">
                <a:ln>
                  <a:noFill/>
                </a:ln>
                <a:solidFill>
                  <a:srgbClr val="FFC000"/>
                </a:solidFill>
                <a:effectLst/>
                <a:uLnTx/>
                <a:uFillTx/>
                <a:latin typeface="Candara" panose="020E0502030303020204" pitchFamily="34" charset="0"/>
                <a:ea typeface="+mn-ea"/>
                <a:cs typeface="+mn-cs"/>
              </a:rPr>
            </a:br>
            <a:endParaRPr kumimoji="0" lang="en-GB" sz="2400" b="0" i="0" u="none" strike="noStrike" kern="1200" cap="none" spc="0" normalizeH="0" baseline="0" noProof="0" dirty="0">
              <a:ln>
                <a:noFill/>
              </a:ln>
              <a:solidFill>
                <a:srgbClr val="FFC000"/>
              </a:solidFill>
              <a:effectLst/>
              <a:uLnTx/>
              <a:uFillTx/>
              <a:latin typeface="Candara" panose="020E0502030303020204" pitchFamily="34" charset="0"/>
              <a:ea typeface="+mn-ea"/>
              <a:cs typeface="+mn-cs"/>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pic>
        <p:nvPicPr>
          <p:cNvPr id="33794" name="Picture 2" descr="Bible, Holy Spirit, Jesus, Hope, Golden, Catholicism">
            <a:extLst>
              <a:ext uri="{FF2B5EF4-FFF2-40B4-BE49-F238E27FC236}">
                <a16:creationId xmlns:a16="http://schemas.microsoft.com/office/drawing/2014/main" id="{67943B26-4473-4F95-8D41-2D7AE7C4E0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43" y="0"/>
            <a:ext cx="5178287" cy="558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6935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srgbClr val="A50021"/>
                </a:solidFill>
                <a:effectLst/>
                <a:uLnTx/>
                <a:uFillTx/>
                <a:latin typeface="Candara" panose="020E0502030303020204"/>
                <a:ea typeface="+mn-ea"/>
                <a:cs typeface="+mn-cs"/>
              </a:rPr>
              <a:t>Reflect</a:t>
            </a:r>
          </a:p>
        </p:txBody>
      </p:sp>
      <p:sp>
        <p:nvSpPr>
          <p:cNvPr id="2" name="TextBox 1"/>
          <p:cNvSpPr txBox="1"/>
          <p:nvPr/>
        </p:nvSpPr>
        <p:spPr>
          <a:xfrm>
            <a:off x="139148" y="142990"/>
            <a:ext cx="5555974" cy="6001643"/>
          </a:xfrm>
          <a:prstGeom prst="rect">
            <a:avLst/>
          </a:prstGeom>
          <a:noFill/>
        </p:spPr>
        <p:txBody>
          <a:bodyPr wrap="square" rtlCol="0">
            <a:spAutoFit/>
          </a:bodyPr>
          <a:lstStyle/>
          <a:p>
            <a:pPr lvl="0"/>
            <a:r>
              <a:rPr lang="en-GB" sz="2400" dirty="0">
                <a:solidFill>
                  <a:schemeClr val="bg1"/>
                </a:solidFill>
              </a:rPr>
              <a:t>We are constantly called to renew our commitment to life, through our thoughts and actions. There are times when we already taste, here and now, the blessing that will be fulfilled at the end of time. </a:t>
            </a:r>
          </a:p>
          <a:p>
            <a:pPr lvl="0"/>
            <a:endParaRPr lang="en-GB" sz="2400" dirty="0">
              <a:solidFill>
                <a:schemeClr val="bg1"/>
              </a:solidFill>
            </a:endParaRPr>
          </a:p>
          <a:p>
            <a:pPr lvl="0"/>
            <a:r>
              <a:rPr lang="en-GB" sz="2400" dirty="0">
                <a:solidFill>
                  <a:schemeClr val="bg1"/>
                </a:solidFill>
              </a:rPr>
              <a:t>“Pray and work that God may reign. Throughout your day Let the Word of God breathe life into work and rest. </a:t>
            </a:r>
          </a:p>
          <a:p>
            <a:pPr lvl="0"/>
            <a:endParaRPr lang="en-GB" sz="2400" dirty="0">
              <a:solidFill>
                <a:schemeClr val="bg1"/>
              </a:solidFill>
            </a:endParaRPr>
          </a:p>
          <a:p>
            <a:pPr lvl="0"/>
            <a:r>
              <a:rPr lang="en-GB" sz="2400" dirty="0">
                <a:solidFill>
                  <a:schemeClr val="bg1"/>
                </a:solidFill>
              </a:rPr>
              <a:t>Maintain inner silence in all things so as to dwell in Christ. Be filled with the spirit of the Beatitudes, joy, simplicity, mercy.”</a:t>
            </a:r>
            <a:br>
              <a:rPr kumimoji="0" lang="en-GB" sz="2400" b="0" i="0" u="none" strike="noStrike" kern="1200" cap="none" spc="0" normalizeH="0" baseline="0" noProof="0" dirty="0">
                <a:ln>
                  <a:noFill/>
                </a:ln>
                <a:solidFill>
                  <a:srgbClr val="FFC000"/>
                </a:solidFill>
                <a:effectLst/>
                <a:uLnTx/>
                <a:uFillTx/>
                <a:latin typeface="Candara" panose="020E0502030303020204" pitchFamily="34" charset="0"/>
                <a:ea typeface="+mn-ea"/>
                <a:cs typeface="+mn-cs"/>
              </a:rPr>
            </a:br>
            <a:br>
              <a:rPr kumimoji="0" lang="en-GB" sz="2400" b="0" i="0" u="none" strike="noStrike" kern="1200" cap="none" spc="0" normalizeH="0" baseline="0" noProof="0" dirty="0">
                <a:ln>
                  <a:noFill/>
                </a:ln>
                <a:solidFill>
                  <a:srgbClr val="FFC000"/>
                </a:solidFill>
                <a:effectLst/>
                <a:uLnTx/>
                <a:uFillTx/>
                <a:latin typeface="Candara" panose="020E0502030303020204" pitchFamily="34" charset="0"/>
                <a:ea typeface="+mn-ea"/>
                <a:cs typeface="+mn-cs"/>
              </a:rPr>
            </a:br>
            <a:endParaRPr kumimoji="0" lang="en-GB" sz="2400" b="0" i="0" u="none" strike="noStrike" kern="1200" cap="none" spc="0" normalizeH="0" baseline="0" noProof="0" dirty="0">
              <a:ln>
                <a:noFill/>
              </a:ln>
              <a:solidFill>
                <a:srgbClr val="FFC000"/>
              </a:solidFill>
              <a:effectLst/>
              <a:uLnTx/>
              <a:uFillTx/>
              <a:latin typeface="Candara" panose="020E0502030303020204" pitchFamily="34" charset="0"/>
              <a:ea typeface="+mn-ea"/>
              <a:cs typeface="+mn-cs"/>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pic>
        <p:nvPicPr>
          <p:cNvPr id="34818" name="Picture 2" descr="Bible, Cross, Easter, Good Friday, Easter Story, Faith">
            <a:extLst>
              <a:ext uri="{FF2B5EF4-FFF2-40B4-BE49-F238E27FC236}">
                <a16:creationId xmlns:a16="http://schemas.microsoft.com/office/drawing/2014/main" id="{4099DA87-0EA7-40D0-A6D1-107CEC3992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5791" y="0"/>
            <a:ext cx="6606209" cy="558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0164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srgbClr val="A50021"/>
                </a:solidFill>
                <a:effectLst/>
                <a:uLnTx/>
                <a:uFillTx/>
                <a:latin typeface="Candara" panose="020E0502030303020204"/>
                <a:ea typeface="+mn-ea"/>
                <a:cs typeface="+mn-cs"/>
              </a:rPr>
              <a:t>Reflect</a:t>
            </a:r>
          </a:p>
        </p:txBody>
      </p:sp>
      <p:sp>
        <p:nvSpPr>
          <p:cNvPr id="2" name="TextBox 1"/>
          <p:cNvSpPr txBox="1"/>
          <p:nvPr/>
        </p:nvSpPr>
        <p:spPr>
          <a:xfrm>
            <a:off x="8577469" y="254549"/>
            <a:ext cx="3420411" cy="5262979"/>
          </a:xfrm>
          <a:prstGeom prst="rect">
            <a:avLst/>
          </a:prstGeom>
          <a:noFill/>
        </p:spPr>
        <p:txBody>
          <a:bodyPr wrap="square" rtlCol="0">
            <a:spAutoFit/>
          </a:bodyPr>
          <a:lstStyle/>
          <a:p>
            <a:pPr lvl="0"/>
            <a:r>
              <a:rPr lang="en-GB" sz="4800" dirty="0">
                <a:solidFill>
                  <a:srgbClr val="FFC000"/>
                </a:solidFill>
              </a:rPr>
              <a:t>What does it mean in our world today to be blessed by God?</a:t>
            </a:r>
            <a:br>
              <a:rPr kumimoji="0" lang="en-GB" sz="2400" b="0" i="0" u="none" strike="noStrike" kern="1200" cap="none" spc="0" normalizeH="0" baseline="0" noProof="0" dirty="0">
                <a:ln>
                  <a:noFill/>
                </a:ln>
                <a:solidFill>
                  <a:srgbClr val="FFC000"/>
                </a:solidFill>
                <a:effectLst/>
                <a:uLnTx/>
                <a:uFillTx/>
                <a:latin typeface="Candara" panose="020E0502030303020204" pitchFamily="34" charset="0"/>
                <a:ea typeface="+mn-ea"/>
                <a:cs typeface="+mn-cs"/>
              </a:rPr>
            </a:br>
            <a:br>
              <a:rPr kumimoji="0" lang="en-GB" sz="2400" b="0" i="0" u="none" strike="noStrike" kern="1200" cap="none" spc="0" normalizeH="0" baseline="0" noProof="0" dirty="0">
                <a:ln>
                  <a:noFill/>
                </a:ln>
                <a:solidFill>
                  <a:srgbClr val="FFC000"/>
                </a:solidFill>
                <a:effectLst/>
                <a:uLnTx/>
                <a:uFillTx/>
                <a:latin typeface="Candara" panose="020E0502030303020204" pitchFamily="34" charset="0"/>
                <a:ea typeface="+mn-ea"/>
                <a:cs typeface="+mn-cs"/>
              </a:rPr>
            </a:br>
            <a:endParaRPr kumimoji="0" lang="en-GB" sz="2400" b="0" i="0" u="none" strike="noStrike" kern="1200" cap="none" spc="0" normalizeH="0" baseline="0" noProof="0" dirty="0">
              <a:ln>
                <a:noFill/>
              </a:ln>
              <a:solidFill>
                <a:srgbClr val="FFC000"/>
              </a:solidFill>
              <a:effectLst/>
              <a:uLnTx/>
              <a:uFillTx/>
              <a:latin typeface="Candara" panose="020E0502030303020204" pitchFamily="34" charset="0"/>
              <a:ea typeface="+mn-ea"/>
              <a:cs typeface="+mn-cs"/>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pic>
        <p:nvPicPr>
          <p:cNvPr id="35842" name="Picture 2" descr="Coronavirus, Pandemic, Virus, Quarantine, Infection">
            <a:extLst>
              <a:ext uri="{FF2B5EF4-FFF2-40B4-BE49-F238E27FC236}">
                <a16:creationId xmlns:a16="http://schemas.microsoft.com/office/drawing/2014/main" id="{A6A395F4-4753-413A-A4C7-F24B955EC0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325470" cy="5550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7420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A0A15-2830-4B9C-AF67-180A6513908A}"/>
              </a:ext>
            </a:extLst>
          </p:cNvPr>
          <p:cNvSpPr>
            <a:spLocks noGrp="1"/>
          </p:cNvSpPr>
          <p:nvPr>
            <p:ph type="title"/>
          </p:nvPr>
        </p:nvSpPr>
        <p:spPr/>
        <p:txBody>
          <a:bodyPr/>
          <a:lstStyle/>
          <a:p>
            <a:endParaRPr lang="en-GB"/>
          </a:p>
        </p:txBody>
      </p:sp>
      <p:pic>
        <p:nvPicPr>
          <p:cNvPr id="4" name="Picture 2" descr="Cross, Jesus, Believe, Church, Religion, Christ">
            <a:extLst>
              <a:ext uri="{FF2B5EF4-FFF2-40B4-BE49-F238E27FC236}">
                <a16:creationId xmlns:a16="http://schemas.microsoft.com/office/drawing/2014/main" id="{56B0B832-7E5E-43C4-9DC8-D02301B4B62C}"/>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0" y="-1180226"/>
            <a:ext cx="12191999" cy="81407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14BBED-7E8A-4D78-8A5F-BC531A35574F}"/>
              </a:ext>
            </a:extLst>
          </p:cNvPr>
          <p:cNvSpPr txBox="1"/>
          <p:nvPr/>
        </p:nvSpPr>
        <p:spPr>
          <a:xfrm>
            <a:off x="380999" y="113505"/>
            <a:ext cx="3160853"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Let us pray</a:t>
            </a:r>
          </a:p>
        </p:txBody>
      </p:sp>
    </p:spTree>
    <p:extLst>
      <p:ext uri="{BB962C8B-B14F-4D97-AF65-F5344CB8AC3E}">
        <p14:creationId xmlns:p14="http://schemas.microsoft.com/office/powerpoint/2010/main" val="27149638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0" b="0" i="0" u="none" strike="noStrike" kern="1200" cap="none" spc="0" normalizeH="0" baseline="0" noProof="0" dirty="0">
              <a:ln>
                <a:noFill/>
              </a:ln>
              <a:solidFill>
                <a:srgbClr val="A50021"/>
              </a:solidFill>
              <a:effectLst/>
              <a:uLnTx/>
              <a:uFillTx/>
              <a:latin typeface="Candara" panose="020E0502030303020204"/>
              <a:ea typeface="+mn-ea"/>
              <a:cs typeface="+mn-cs"/>
            </a:endParaRPr>
          </a:p>
        </p:txBody>
      </p:sp>
      <p:sp>
        <p:nvSpPr>
          <p:cNvPr id="5" name="TextBox 4"/>
          <p:cNvSpPr txBox="1"/>
          <p:nvPr/>
        </p:nvSpPr>
        <p:spPr>
          <a:xfrm>
            <a:off x="252249" y="173078"/>
            <a:ext cx="11687502" cy="78483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white"/>
                </a:solidFill>
                <a:effectLst/>
                <a:uLnTx/>
                <a:uFillTx/>
                <a:latin typeface="Candara" panose="020E0502030303020204"/>
                <a:ea typeface="+mn-ea"/>
                <a:cs typeface="+mn-cs"/>
              </a:rPr>
              <a:t> </a:t>
            </a:r>
            <a:endParaRPr kumimoji="0" lang="en-GB" sz="4400" b="0" i="0" u="none" strike="noStrike" kern="1200" cap="none" spc="0" normalizeH="0" baseline="0" noProof="0" dirty="0">
              <a:ln>
                <a:noFill/>
              </a:ln>
              <a:solidFill>
                <a:srgbClr val="FFC000"/>
              </a:solidFill>
              <a:effectLst/>
              <a:uLnTx/>
              <a:uFillTx/>
              <a:latin typeface="Candara" panose="020E0502030303020204"/>
              <a:ea typeface="+mn-ea"/>
              <a:cs typeface="+mn-cs"/>
            </a:endParaRPr>
          </a:p>
          <a:p>
            <a:pPr lvl="0" algn="ctr"/>
            <a:r>
              <a:rPr lang="en-GB" sz="4400" dirty="0">
                <a:solidFill>
                  <a:srgbClr val="FFC000"/>
                </a:solidFill>
              </a:rPr>
              <a:t>Blessed are you, God our Father, for the gift of your word in Holy Scripture. Blessed are you for its transforming power. Help us choose life and guide us by your Spirit, so that we can experience the happiness which you want so much to share with us</a:t>
            </a:r>
            <a:endParaRPr kumimoji="0" lang="en-GB" sz="4400" b="0" i="0" u="none" strike="noStrike" kern="1200" cap="none" spc="0" normalizeH="0" baseline="0" noProof="0" dirty="0">
              <a:ln>
                <a:noFill/>
              </a:ln>
              <a:solidFill>
                <a:srgbClr val="FFC000"/>
              </a:solidFill>
              <a:effectLst/>
              <a:uLnTx/>
              <a:uFillTx/>
              <a:latin typeface="Candara" panose="020E05020303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200" dirty="0">
              <a:solidFill>
                <a:srgbClr val="A50021"/>
              </a:solidFill>
              <a:latin typeface="Candara" panose="020E05020303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srgbClr val="A50021"/>
                </a:solidFill>
                <a:effectLst/>
                <a:uLnTx/>
                <a:uFillTx/>
                <a:latin typeface="Candara" panose="020E0502030303020204" pitchFamily="34" charset="0"/>
                <a:ea typeface="+mn-ea"/>
                <a:cs typeface="+mn-cs"/>
              </a:rPr>
              <a:t>Let us pray</a:t>
            </a:r>
            <a:endParaRPr kumimoji="0" lang="en-GB" sz="72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ndara" panose="020E050203030302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white"/>
              </a:solidFill>
              <a:effectLst/>
              <a:uLnTx/>
              <a:uFillTx/>
              <a:latin typeface="Candara" panose="020E0502030303020204"/>
              <a:ea typeface="+mn-ea"/>
              <a:cs typeface="+mn-cs"/>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31514753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srgbClr val="009999"/>
                </a:solidFill>
                <a:effectLst/>
                <a:uLnTx/>
                <a:uFillTx/>
                <a:latin typeface="Candara" panose="020E0502030303020204" pitchFamily="34" charset="0"/>
                <a:ea typeface="+mn-ea"/>
                <a:cs typeface="+mn-cs"/>
              </a:rPr>
              <a:t> </a:t>
            </a:r>
            <a:r>
              <a:rPr kumimoji="0" lang="en-GB" sz="8000" b="0" i="0" u="none" strike="noStrike" kern="1200" cap="none" spc="0" normalizeH="0" baseline="0" noProof="0" dirty="0">
                <a:ln>
                  <a:noFill/>
                </a:ln>
                <a:solidFill>
                  <a:srgbClr val="A50021"/>
                </a:solidFill>
                <a:effectLst/>
                <a:uLnTx/>
                <a:uFillTx/>
                <a:latin typeface="Candara" panose="020E0502030303020204"/>
                <a:ea typeface="+mn-ea"/>
                <a:cs typeface="+mn-cs"/>
              </a:rPr>
              <a:t>Mission</a:t>
            </a:r>
          </a:p>
        </p:txBody>
      </p:sp>
      <p:sp>
        <p:nvSpPr>
          <p:cNvPr id="5" name="TextBox 4"/>
          <p:cNvSpPr txBox="1"/>
          <p:nvPr/>
        </p:nvSpPr>
        <p:spPr>
          <a:xfrm>
            <a:off x="-1" y="0"/>
            <a:ext cx="12191999"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 </a:t>
            </a:r>
            <a:endParaRPr kumimoji="0" lang="en-GB" sz="4000" b="0" i="0" u="none" strike="noStrike" kern="1200" cap="none" spc="0" normalizeH="0" baseline="0" noProof="0" dirty="0">
              <a:ln>
                <a:noFill/>
              </a:ln>
              <a:solidFill>
                <a:prstClr val="white"/>
              </a:solidFill>
              <a:effectLst/>
              <a:uLnTx/>
              <a:uFillTx/>
              <a:latin typeface="Candara" panose="020E0502030303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ndara" panose="020E050203030302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white"/>
              </a:solidFill>
              <a:effectLst/>
              <a:uLnTx/>
              <a:uFillTx/>
              <a:latin typeface="Candara" panose="020E0502030303020204"/>
              <a:ea typeface="+mn-ea"/>
              <a:cs typeface="+mn-cs"/>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sp>
        <p:nvSpPr>
          <p:cNvPr id="2" name="TextBox 1">
            <a:extLst>
              <a:ext uri="{FF2B5EF4-FFF2-40B4-BE49-F238E27FC236}">
                <a16:creationId xmlns:a16="http://schemas.microsoft.com/office/drawing/2014/main" id="{14F61101-E2D9-44F0-A89C-44A72A3F4AAB}"/>
              </a:ext>
            </a:extLst>
          </p:cNvPr>
          <p:cNvSpPr txBox="1"/>
          <p:nvPr/>
        </p:nvSpPr>
        <p:spPr>
          <a:xfrm>
            <a:off x="159026" y="430925"/>
            <a:ext cx="7423483"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C000"/>
                </a:solidFill>
                <a:effectLst/>
                <a:uLnTx/>
                <a:uFillTx/>
                <a:latin typeface="Candara" panose="020E0502030303020204"/>
                <a:ea typeface="+mn-ea"/>
                <a:cs typeface="+mn-cs"/>
              </a:rPr>
              <a:t>Go and do (see www.ctbi.org.uk/goanddo)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C000"/>
              </a:solidFill>
              <a:effectLst/>
              <a:uLnTx/>
              <a:uFillTx/>
              <a:latin typeface="Candara" panose="020E0502030303020204"/>
              <a:ea typeface="+mn-ea"/>
              <a:cs typeface="+mn-cs"/>
            </a:endParaRPr>
          </a:p>
          <a:p>
            <a:pPr lvl="0"/>
            <a:r>
              <a:rPr lang="en-GB" sz="2400" b="1" dirty="0">
                <a:solidFill>
                  <a:schemeClr val="bg1"/>
                </a:solidFill>
              </a:rPr>
              <a:t>Global: </a:t>
            </a:r>
            <a:r>
              <a:rPr lang="en-GB" sz="2400" dirty="0">
                <a:solidFill>
                  <a:schemeClr val="bg1"/>
                </a:solidFill>
              </a:rPr>
              <a:t>Find out more about the Just Scripture initiative and help organise a session connecting the churches in your area with a community across the world. </a:t>
            </a:r>
          </a:p>
          <a:p>
            <a:pPr lvl="0"/>
            <a:endParaRPr lang="en-GB" sz="2400" dirty="0">
              <a:solidFill>
                <a:schemeClr val="bg1"/>
              </a:solidFill>
            </a:endParaRPr>
          </a:p>
          <a:p>
            <a:pPr lvl="0"/>
            <a:r>
              <a:rPr lang="en-GB" sz="2400" b="1" dirty="0">
                <a:solidFill>
                  <a:schemeClr val="bg1"/>
                </a:solidFill>
              </a:rPr>
              <a:t>Local: </a:t>
            </a:r>
            <a:r>
              <a:rPr lang="en-GB" sz="2400" dirty="0">
                <a:solidFill>
                  <a:schemeClr val="bg1"/>
                </a:solidFill>
              </a:rPr>
              <a:t>What one act of kindness could the churches in your area take together to be a unified blessing in your wider community? </a:t>
            </a:r>
          </a:p>
          <a:p>
            <a:pPr lvl="0"/>
            <a:endParaRPr lang="en-GB" sz="2400" dirty="0">
              <a:solidFill>
                <a:schemeClr val="bg1"/>
              </a:solidFill>
            </a:endParaRPr>
          </a:p>
          <a:p>
            <a:pPr lvl="0"/>
            <a:r>
              <a:rPr lang="en-GB" sz="2400" b="1" dirty="0">
                <a:solidFill>
                  <a:schemeClr val="bg1"/>
                </a:solidFill>
              </a:rPr>
              <a:t>Personal: </a:t>
            </a:r>
            <a:r>
              <a:rPr lang="en-GB" sz="2400" dirty="0">
                <a:solidFill>
                  <a:schemeClr val="bg1"/>
                </a:solidFill>
              </a:rPr>
              <a:t>Read the Beatitudes through slowly (Matthew 5: 3-11). Which of the actions described in the passage are you encouraged to take today?</a:t>
            </a:r>
            <a:endParaRPr kumimoji="0" lang="en-GB" sz="2400" b="0" i="0" u="none" strike="noStrike" kern="1200" cap="none" spc="0" normalizeH="0" baseline="0" noProof="0" dirty="0">
              <a:ln>
                <a:noFill/>
              </a:ln>
              <a:solidFill>
                <a:schemeClr val="bg1"/>
              </a:solidFill>
              <a:effectLst/>
              <a:uLnTx/>
              <a:uFillTx/>
              <a:latin typeface="Candara" panose="020E0502030303020204"/>
            </a:endParaRPr>
          </a:p>
        </p:txBody>
      </p:sp>
      <p:pic>
        <p:nvPicPr>
          <p:cNvPr id="10242" name="Picture 2" descr="Tealight, Light, Prayer, Candlelight, Flame, Meditation">
            <a:extLst>
              <a:ext uri="{FF2B5EF4-FFF2-40B4-BE49-F238E27FC236}">
                <a16:creationId xmlns:a16="http://schemas.microsoft.com/office/drawing/2014/main" id="{F951F6ED-44D4-49DC-ABCC-DDCAAAFDF5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4181" y="0"/>
            <a:ext cx="4087817" cy="558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743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srgbClr val="009999"/>
                </a:solidFill>
                <a:effectLst/>
                <a:uLnTx/>
                <a:uFillTx/>
                <a:latin typeface="Candara" panose="020E0502030303020204" pitchFamily="34" charset="0"/>
                <a:ea typeface="+mn-ea"/>
                <a:cs typeface="+mn-cs"/>
              </a:rPr>
              <a:t> </a:t>
            </a:r>
            <a:r>
              <a:rPr lang="en-GB" sz="8000" dirty="0">
                <a:solidFill>
                  <a:srgbClr val="A50021"/>
                </a:solidFill>
                <a:latin typeface="Candara" panose="020E0502030303020204"/>
              </a:rPr>
              <a:t>With thanks</a:t>
            </a:r>
            <a:endParaRPr kumimoji="0" lang="en-GB" sz="8000" b="0" i="0" u="none" strike="noStrike" kern="1200" cap="none" spc="0" normalizeH="0" baseline="0" noProof="0" dirty="0">
              <a:ln>
                <a:noFill/>
              </a:ln>
              <a:solidFill>
                <a:srgbClr val="A50021"/>
              </a:solidFill>
              <a:effectLst/>
              <a:uLnTx/>
              <a:uFillTx/>
              <a:latin typeface="Candara" panose="020E0502030303020204"/>
              <a:ea typeface="+mn-ea"/>
              <a:cs typeface="+mn-cs"/>
            </a:endParaRPr>
          </a:p>
        </p:txBody>
      </p:sp>
      <p:sp>
        <p:nvSpPr>
          <p:cNvPr id="5" name="TextBox 4"/>
          <p:cNvSpPr txBox="1"/>
          <p:nvPr/>
        </p:nvSpPr>
        <p:spPr>
          <a:xfrm>
            <a:off x="-1" y="0"/>
            <a:ext cx="12191999"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 </a:t>
            </a:r>
            <a:endParaRPr kumimoji="0" lang="en-GB" sz="4000" b="0" i="0" u="none" strike="noStrike" kern="1200" cap="none" spc="0" normalizeH="0" baseline="0" noProof="0" dirty="0">
              <a:ln>
                <a:noFill/>
              </a:ln>
              <a:solidFill>
                <a:prstClr val="white"/>
              </a:solidFill>
              <a:effectLst/>
              <a:uLnTx/>
              <a:uFillTx/>
              <a:latin typeface="Candara" panose="020E0502030303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ndara" panose="020E050203030302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white"/>
              </a:solidFill>
              <a:effectLst/>
              <a:uLnTx/>
              <a:uFillTx/>
              <a:latin typeface="Candara" panose="020E0502030303020204"/>
              <a:ea typeface="+mn-ea"/>
              <a:cs typeface="+mn-cs"/>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sp>
        <p:nvSpPr>
          <p:cNvPr id="2" name="TextBox 1">
            <a:extLst>
              <a:ext uri="{FF2B5EF4-FFF2-40B4-BE49-F238E27FC236}">
                <a16:creationId xmlns:a16="http://schemas.microsoft.com/office/drawing/2014/main" id="{14F61101-E2D9-44F0-A89C-44A72A3F4AAB}"/>
              </a:ext>
            </a:extLst>
          </p:cNvPr>
          <p:cNvSpPr txBox="1"/>
          <p:nvPr/>
        </p:nvSpPr>
        <p:spPr>
          <a:xfrm>
            <a:off x="159026" y="430925"/>
            <a:ext cx="11708296"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Candara" panose="020E0502030303020204"/>
              </a:rPr>
              <a:t>All images used here from </a:t>
            </a:r>
            <a:r>
              <a:rPr kumimoji="0" lang="en-GB" sz="2400" b="0" i="0" u="none" strike="noStrike" kern="1200" cap="none" spc="0" normalizeH="0" baseline="0" noProof="0" dirty="0" err="1">
                <a:ln>
                  <a:noFill/>
                </a:ln>
                <a:solidFill>
                  <a:srgbClr val="FFC000"/>
                </a:solidFill>
                <a:effectLst/>
                <a:uLnTx/>
                <a:uFillTx/>
                <a:latin typeface="Candara" panose="020E0502030303020204"/>
              </a:rPr>
              <a:t>Pixabay</a:t>
            </a:r>
            <a:endParaRPr kumimoji="0" lang="en-GB" sz="2400" b="0" i="0" u="none" strike="noStrike" kern="1200" cap="none" spc="0" normalizeH="0" baseline="0" noProof="0" dirty="0">
              <a:ln>
                <a:noFill/>
              </a:ln>
              <a:solidFill>
                <a:srgbClr val="FFC000"/>
              </a:solidFill>
              <a:effectLst/>
              <a:uLnTx/>
              <a:uFillTx/>
              <a:latin typeface="Candara" panose="020E0502030303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schemeClr val="bg1"/>
              </a:solidFill>
              <a:latin typeface="Candara" panose="020E0502030303020204"/>
            </a:endParaRPr>
          </a:p>
          <a:p>
            <a:pPr lvl="0"/>
            <a:r>
              <a:rPr kumimoji="0" lang="en-GB" sz="2400" b="0" i="0" u="none" strike="noStrike" kern="1200" cap="none" spc="0" normalizeH="0" baseline="0" noProof="0" dirty="0">
                <a:ln>
                  <a:noFill/>
                </a:ln>
                <a:solidFill>
                  <a:schemeClr val="bg1"/>
                </a:solidFill>
                <a:effectLst/>
                <a:uLnTx/>
                <a:uFillTx/>
                <a:latin typeface="Candara" panose="020E0502030303020204"/>
              </a:rPr>
              <a:t>All content from Christians Together in Britain </a:t>
            </a:r>
            <a:r>
              <a:rPr lang="en-GB" sz="2400" dirty="0">
                <a:solidFill>
                  <a:schemeClr val="bg1"/>
                </a:solidFill>
              </a:rPr>
              <a:t>and Ireland (CBTI): </a:t>
            </a:r>
            <a:r>
              <a:rPr lang="en-GB" sz="2400" dirty="0">
                <a:solidFill>
                  <a:srgbClr val="FFC000"/>
                </a:solidFill>
                <a:hlinkClick r:id="rId4">
                  <a:extLst>
                    <a:ext uri="{A12FA001-AC4F-418D-AE19-62706E023703}">
                      <ahyp:hlinkClr xmlns:ahyp="http://schemas.microsoft.com/office/drawing/2018/hyperlinkcolor" val="tx"/>
                    </a:ext>
                  </a:extLst>
                </a:hlinkClick>
              </a:rPr>
              <a:t>https://ctbi.org.uk/week-of-prayer-for-christian-unity-2021/</a:t>
            </a:r>
            <a:endParaRPr lang="en-GB" sz="2400" dirty="0">
              <a:solidFill>
                <a:srgbClr val="FFC000"/>
              </a:solidFill>
            </a:endParaRPr>
          </a:p>
          <a:p>
            <a:pPr lvl="0"/>
            <a:endParaRPr kumimoji="0" lang="en-GB" sz="2400" b="0" i="0" u="none" strike="noStrike" kern="1200" cap="none" spc="0" normalizeH="0" baseline="0" noProof="0" dirty="0">
              <a:ln>
                <a:noFill/>
              </a:ln>
              <a:solidFill>
                <a:schemeClr val="bg1"/>
              </a:solidFill>
              <a:effectLst/>
              <a:uLnTx/>
              <a:uFillTx/>
              <a:latin typeface="Candara" panose="020E0502030303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schemeClr val="bg1"/>
              </a:solidFill>
              <a:latin typeface="Candara" panose="020E0502030303020204"/>
            </a:endParaRPr>
          </a:p>
          <a:p>
            <a:pPr lvl="0"/>
            <a:r>
              <a:rPr kumimoji="0" lang="en-GB" sz="2400" b="0" i="0" u="none" strike="noStrike" kern="1200" cap="none" spc="0" normalizeH="0" baseline="0" noProof="0" dirty="0">
                <a:ln>
                  <a:noFill/>
                </a:ln>
                <a:solidFill>
                  <a:schemeClr val="bg1"/>
                </a:solidFill>
                <a:effectLst/>
                <a:uLnTx/>
                <a:uFillTx/>
                <a:latin typeface="Candara" panose="020E0502030303020204"/>
              </a:rPr>
              <a:t>For the full PDF </a:t>
            </a:r>
            <a:r>
              <a:rPr lang="en-GB" sz="2400" dirty="0">
                <a:solidFill>
                  <a:schemeClr val="bg1"/>
                </a:solidFill>
              </a:rPr>
              <a:t>document see </a:t>
            </a:r>
            <a:r>
              <a:rPr lang="en-GB" sz="2400" dirty="0">
                <a:solidFill>
                  <a:srgbClr val="FFC000"/>
                </a:solidFill>
                <a:hlinkClick r:id="rId5">
                  <a:extLst>
                    <a:ext uri="{A12FA001-AC4F-418D-AE19-62706E023703}">
                      <ahyp:hlinkClr xmlns:ahyp="http://schemas.microsoft.com/office/drawing/2018/hyperlinkcolor" val="tx"/>
                    </a:ext>
                  </a:extLst>
                </a:hlinkClick>
              </a:rPr>
              <a:t>https://ctbi.org.uk/wp-content/uploads/2020/10/WPCU-2021-English-pamphlet-Final.pdf.pagespeed.ce.SnR5lgw9dp.pdf</a:t>
            </a:r>
            <a:endParaRPr lang="en-GB" sz="2400" dirty="0">
              <a:solidFill>
                <a:srgbClr val="FFC000"/>
              </a:solidFill>
            </a:endParaRPr>
          </a:p>
          <a:p>
            <a:pPr lvl="0"/>
            <a:endParaRPr kumimoji="0" lang="en-GB" sz="2400" b="0" i="0" u="none" strike="noStrike" kern="1200" cap="none" spc="0" normalizeH="0" baseline="0" noProof="0" dirty="0">
              <a:ln>
                <a:noFill/>
              </a:ln>
              <a:solidFill>
                <a:schemeClr val="bg1"/>
              </a:solidFill>
              <a:effectLst/>
              <a:uLnTx/>
              <a:uFillTx/>
              <a:latin typeface="Candara" panose="020E0502030303020204"/>
            </a:endParaRPr>
          </a:p>
        </p:txBody>
      </p:sp>
    </p:spTree>
    <p:extLst>
      <p:ext uri="{BB962C8B-B14F-4D97-AF65-F5344CB8AC3E}">
        <p14:creationId xmlns:p14="http://schemas.microsoft.com/office/powerpoint/2010/main" val="3487047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algn="ctr"/>
            <a:r>
              <a:rPr lang="en-GB" sz="8000" dirty="0">
                <a:solidFill>
                  <a:srgbClr val="A50021"/>
                </a:solidFill>
                <a:latin typeface="+mj-lt"/>
              </a:rPr>
              <a:t>Watch</a:t>
            </a:r>
          </a:p>
        </p:txBody>
      </p:sp>
      <p:sp>
        <p:nvSpPr>
          <p:cNvPr id="2" name="TextBox 1"/>
          <p:cNvSpPr txBox="1"/>
          <p:nvPr/>
        </p:nvSpPr>
        <p:spPr>
          <a:xfrm>
            <a:off x="3584028" y="151586"/>
            <a:ext cx="8373818" cy="584775"/>
          </a:xfrm>
          <a:prstGeom prst="rect">
            <a:avLst/>
          </a:prstGeom>
          <a:noFill/>
        </p:spPr>
        <p:txBody>
          <a:bodyPr wrap="square" rtlCol="0">
            <a:spAutoFit/>
          </a:bodyPr>
          <a:lstStyle/>
          <a:p>
            <a:pPr algn="just"/>
            <a:endParaRPr lang="en-GB" sz="3200" dirty="0">
              <a:solidFill>
                <a:schemeClr val="bg1"/>
              </a:solidFill>
              <a:latin typeface="Candara" panose="020E0502030303020204" pitchFamily="34" charset="0"/>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sp>
        <p:nvSpPr>
          <p:cNvPr id="5" name="TextBox 4">
            <a:extLst>
              <a:ext uri="{FF2B5EF4-FFF2-40B4-BE49-F238E27FC236}">
                <a16:creationId xmlns:a16="http://schemas.microsoft.com/office/drawing/2014/main" id="{B3843CBE-8067-4A14-A1DA-CD84FF168730}"/>
              </a:ext>
            </a:extLst>
          </p:cNvPr>
          <p:cNvSpPr txBox="1"/>
          <p:nvPr/>
        </p:nvSpPr>
        <p:spPr>
          <a:xfrm>
            <a:off x="-1" y="46057"/>
            <a:ext cx="12192000" cy="830997"/>
          </a:xfrm>
          <a:prstGeom prst="rect">
            <a:avLst/>
          </a:prstGeom>
          <a:noFill/>
        </p:spPr>
        <p:txBody>
          <a:bodyPr wrap="square" rtlCol="0">
            <a:spAutoFit/>
          </a:bodyPr>
          <a:lstStyle/>
          <a:p>
            <a:pPr algn="ctr"/>
            <a:r>
              <a:rPr lang="en-GB" sz="2400" dirty="0">
                <a:solidFill>
                  <a:srgbClr val="FFC000"/>
                </a:solidFill>
              </a:rPr>
              <a:t>Watch this video on the Gospel. How did the disciples react when Jesus called them?</a:t>
            </a:r>
          </a:p>
          <a:p>
            <a:pPr algn="ctr"/>
            <a:r>
              <a:rPr lang="en-GB" sz="2400" dirty="0">
                <a:solidFill>
                  <a:srgbClr val="FFC000"/>
                </a:solidFill>
              </a:rPr>
              <a:t>How might you respond to Jesus’ call to you today to follow him?</a:t>
            </a:r>
          </a:p>
        </p:txBody>
      </p:sp>
      <p:pic>
        <p:nvPicPr>
          <p:cNvPr id="3" name="Online Media 2">
            <a:hlinkClick r:id="" action="ppaction://media"/>
            <a:extLst>
              <a:ext uri="{FF2B5EF4-FFF2-40B4-BE49-F238E27FC236}">
                <a16:creationId xmlns:a16="http://schemas.microsoft.com/office/drawing/2014/main" id="{6020B11A-FD0C-498F-907E-58DD0C7711E2}"/>
              </a:ext>
            </a:extLst>
          </p:cNvPr>
          <p:cNvPicPr>
            <a:picLocks noRot="1" noChangeAspect="1"/>
          </p:cNvPicPr>
          <p:nvPr>
            <a:videoFile r:link="rId1"/>
          </p:nvPr>
        </p:nvPicPr>
        <p:blipFill>
          <a:blip r:embed="rId5"/>
          <a:stretch>
            <a:fillRect/>
          </a:stretch>
        </p:blipFill>
        <p:spPr>
          <a:xfrm>
            <a:off x="2144110" y="875643"/>
            <a:ext cx="7903779" cy="4445875"/>
          </a:xfrm>
          <a:prstGeom prst="rect">
            <a:avLst/>
          </a:prstGeom>
        </p:spPr>
      </p:pic>
    </p:spTree>
    <p:extLst>
      <p:ext uri="{BB962C8B-B14F-4D97-AF65-F5344CB8AC3E}">
        <p14:creationId xmlns:p14="http://schemas.microsoft.com/office/powerpoint/2010/main" val="3315147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algn="ctr"/>
            <a:r>
              <a:rPr lang="en-GB" sz="8000" dirty="0">
                <a:solidFill>
                  <a:srgbClr val="A50021"/>
                </a:solidFill>
              </a:rPr>
              <a:t>Reflect</a:t>
            </a:r>
          </a:p>
        </p:txBody>
      </p:sp>
      <p:sp>
        <p:nvSpPr>
          <p:cNvPr id="2" name="TextBox 1"/>
          <p:cNvSpPr txBox="1"/>
          <p:nvPr/>
        </p:nvSpPr>
        <p:spPr>
          <a:xfrm>
            <a:off x="183289" y="220718"/>
            <a:ext cx="3516352" cy="5262979"/>
          </a:xfrm>
          <a:prstGeom prst="rect">
            <a:avLst/>
          </a:prstGeom>
          <a:noFill/>
        </p:spPr>
        <p:txBody>
          <a:bodyPr wrap="square" rtlCol="0">
            <a:spAutoFit/>
          </a:bodyPr>
          <a:lstStyle/>
          <a:p>
            <a:r>
              <a:rPr lang="en-GB" sz="2400" dirty="0">
                <a:solidFill>
                  <a:schemeClr val="bg1"/>
                </a:solidFill>
              </a:rPr>
              <a:t>The start of the journey is an encounter between a human being and God, between the created and the Creator, between time and eternity. </a:t>
            </a:r>
          </a:p>
          <a:p>
            <a:endParaRPr lang="en-GB" sz="2400" dirty="0">
              <a:solidFill>
                <a:schemeClr val="bg1"/>
              </a:solidFill>
            </a:endParaRPr>
          </a:p>
          <a:p>
            <a:r>
              <a:rPr lang="en-GB" sz="2400" dirty="0">
                <a:solidFill>
                  <a:schemeClr val="bg1"/>
                </a:solidFill>
              </a:rPr>
              <a:t>Abraham heard the call: “Go to the land I will show you”. </a:t>
            </a:r>
          </a:p>
          <a:p>
            <a:endParaRPr lang="en-GB" sz="2400" dirty="0">
              <a:solidFill>
                <a:schemeClr val="bg1"/>
              </a:solidFill>
            </a:endParaRPr>
          </a:p>
          <a:p>
            <a:br>
              <a:rPr lang="en-GB" sz="2400" dirty="0">
                <a:solidFill>
                  <a:srgbClr val="FFC000"/>
                </a:solidFill>
                <a:latin typeface="Candara" panose="020E0502030303020204" pitchFamily="34" charset="0"/>
              </a:rPr>
            </a:br>
            <a:br>
              <a:rPr lang="en-GB" sz="2400" dirty="0">
                <a:solidFill>
                  <a:srgbClr val="FFC000"/>
                </a:solidFill>
                <a:latin typeface="Candara" panose="020E0502030303020204" pitchFamily="34" charset="0"/>
              </a:rPr>
            </a:br>
            <a:endParaRPr lang="en-GB" sz="2400" dirty="0">
              <a:solidFill>
                <a:srgbClr val="FFC000"/>
              </a:solidFill>
              <a:latin typeface="Candara" panose="020E0502030303020204" pitchFamily="34"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pic>
        <p:nvPicPr>
          <p:cNvPr id="5122" name="Picture 2" descr="Road, Travel, Journey, Asphalt, Landscape, Outdoors">
            <a:extLst>
              <a:ext uri="{FF2B5EF4-FFF2-40B4-BE49-F238E27FC236}">
                <a16:creationId xmlns:a16="http://schemas.microsoft.com/office/drawing/2014/main" id="{6DB004D9-2695-4DA1-B0E2-6F1C74E4E8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2646" y="0"/>
            <a:ext cx="8135781" cy="558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010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algn="ctr"/>
            <a:r>
              <a:rPr lang="en-GB" sz="8000" dirty="0">
                <a:solidFill>
                  <a:srgbClr val="A50021"/>
                </a:solidFill>
              </a:rPr>
              <a:t>Reflect</a:t>
            </a:r>
          </a:p>
        </p:txBody>
      </p:sp>
      <p:sp>
        <p:nvSpPr>
          <p:cNvPr id="2" name="TextBox 1"/>
          <p:cNvSpPr txBox="1"/>
          <p:nvPr/>
        </p:nvSpPr>
        <p:spPr>
          <a:xfrm>
            <a:off x="6222124" y="157655"/>
            <a:ext cx="5866087" cy="6001643"/>
          </a:xfrm>
          <a:prstGeom prst="rect">
            <a:avLst/>
          </a:prstGeom>
          <a:noFill/>
        </p:spPr>
        <p:txBody>
          <a:bodyPr wrap="square" rtlCol="0">
            <a:spAutoFit/>
          </a:bodyPr>
          <a:lstStyle/>
          <a:p>
            <a:endParaRPr lang="en-GB" sz="2400" dirty="0">
              <a:solidFill>
                <a:schemeClr val="bg1"/>
              </a:solidFill>
            </a:endParaRPr>
          </a:p>
          <a:p>
            <a:r>
              <a:rPr lang="en-GB" sz="2400" dirty="0">
                <a:solidFill>
                  <a:schemeClr val="bg1"/>
                </a:solidFill>
              </a:rPr>
              <a:t>Like Abraham we are called to leave that which is familiar and go to the place that God has prepared in the depths of our hearts. </a:t>
            </a:r>
          </a:p>
          <a:p>
            <a:endParaRPr lang="en-GB" sz="2400" dirty="0">
              <a:solidFill>
                <a:schemeClr val="bg1"/>
              </a:solidFill>
            </a:endParaRPr>
          </a:p>
          <a:p>
            <a:r>
              <a:rPr lang="en-GB" sz="2400" dirty="0">
                <a:solidFill>
                  <a:schemeClr val="bg1"/>
                </a:solidFill>
              </a:rPr>
              <a:t>Along the way, we become more and more ourselves, the people God has wanted us to be from the beginning. </a:t>
            </a:r>
          </a:p>
          <a:p>
            <a:endParaRPr lang="en-GB" sz="2400" dirty="0">
              <a:solidFill>
                <a:schemeClr val="bg1"/>
              </a:solidFill>
            </a:endParaRPr>
          </a:p>
          <a:p>
            <a:r>
              <a:rPr lang="en-GB" sz="2400" dirty="0">
                <a:solidFill>
                  <a:schemeClr val="bg1"/>
                </a:solidFill>
              </a:rPr>
              <a:t>And by following the call that is addressed to us, we become a blessing for our loved ones, our neighbours, and the world.</a:t>
            </a:r>
            <a:endParaRPr lang="en-GB" sz="2400" dirty="0">
              <a:solidFill>
                <a:schemeClr val="bg1"/>
              </a:solidFill>
              <a:latin typeface="Candara" panose="020E0502030303020204" pitchFamily="34" charset="0"/>
            </a:endParaRPr>
          </a:p>
          <a:p>
            <a:br>
              <a:rPr lang="en-GB" sz="2400" dirty="0">
                <a:solidFill>
                  <a:srgbClr val="FFC000"/>
                </a:solidFill>
                <a:latin typeface="Candara" panose="020E0502030303020204" pitchFamily="34" charset="0"/>
              </a:rPr>
            </a:br>
            <a:br>
              <a:rPr lang="en-GB" sz="2400" dirty="0">
                <a:solidFill>
                  <a:srgbClr val="FFC000"/>
                </a:solidFill>
                <a:latin typeface="Candara" panose="020E0502030303020204" pitchFamily="34" charset="0"/>
              </a:rPr>
            </a:br>
            <a:endParaRPr lang="en-GB" sz="2400" dirty="0">
              <a:solidFill>
                <a:srgbClr val="FFC000"/>
              </a:solidFill>
              <a:latin typeface="Candara" panose="020E0502030303020204" pitchFamily="34"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pic>
        <p:nvPicPr>
          <p:cNvPr id="6146" name="Picture 2" descr="Fire Heart, Heart, Fire, Love, Symbol, Design, Flame">
            <a:extLst>
              <a:ext uri="{FF2B5EF4-FFF2-40B4-BE49-F238E27FC236}">
                <a16:creationId xmlns:a16="http://schemas.microsoft.com/office/drawing/2014/main" id="{361F7C8F-7690-4487-BCC9-E47FD22BA6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873" y="864108"/>
            <a:ext cx="5782004" cy="3854669"/>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296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algn="ctr"/>
            <a:r>
              <a:rPr lang="en-GB" sz="8000" dirty="0">
                <a:solidFill>
                  <a:srgbClr val="A50021"/>
                </a:solidFill>
              </a:rPr>
              <a:t>Reflect</a:t>
            </a:r>
          </a:p>
        </p:txBody>
      </p:sp>
      <p:sp>
        <p:nvSpPr>
          <p:cNvPr id="2" name="TextBox 1"/>
          <p:cNvSpPr txBox="1"/>
          <p:nvPr/>
        </p:nvSpPr>
        <p:spPr>
          <a:xfrm>
            <a:off x="183289" y="220718"/>
            <a:ext cx="4609428" cy="6001643"/>
          </a:xfrm>
          <a:prstGeom prst="rect">
            <a:avLst/>
          </a:prstGeom>
          <a:noFill/>
        </p:spPr>
        <p:txBody>
          <a:bodyPr wrap="square" rtlCol="0">
            <a:spAutoFit/>
          </a:bodyPr>
          <a:lstStyle/>
          <a:p>
            <a:r>
              <a:rPr lang="en-GB" sz="2400" dirty="0">
                <a:solidFill>
                  <a:schemeClr val="bg1"/>
                </a:solidFill>
              </a:rPr>
              <a:t>The love of God seeks us. God became human in Jesus, in whom we encounter the gaze of God. </a:t>
            </a:r>
          </a:p>
          <a:p>
            <a:endParaRPr lang="en-GB" sz="2400" dirty="0">
              <a:solidFill>
                <a:schemeClr val="bg1"/>
              </a:solidFill>
            </a:endParaRPr>
          </a:p>
          <a:p>
            <a:r>
              <a:rPr lang="en-GB" sz="2400" dirty="0">
                <a:solidFill>
                  <a:schemeClr val="bg1"/>
                </a:solidFill>
              </a:rPr>
              <a:t>In DAY 1 of our lives, as in the Gospel of John, God’s call is heard in different ways. Touched by his love, we set out.</a:t>
            </a:r>
          </a:p>
          <a:p>
            <a:endParaRPr lang="en-GB" sz="2400" dirty="0">
              <a:solidFill>
                <a:schemeClr val="bg1"/>
              </a:solidFill>
            </a:endParaRPr>
          </a:p>
          <a:p>
            <a:r>
              <a:rPr lang="en-GB" sz="2400" dirty="0">
                <a:solidFill>
                  <a:schemeClr val="bg1"/>
                </a:solidFill>
              </a:rPr>
              <a:t>In this encounter, we walk a path of transformation - the bright beginning of a relationship of love that is always started anew.</a:t>
            </a:r>
          </a:p>
          <a:p>
            <a:br>
              <a:rPr lang="en-GB" sz="2400" dirty="0">
                <a:solidFill>
                  <a:srgbClr val="FFC000"/>
                </a:solidFill>
                <a:latin typeface="Candara" panose="020E0502030303020204" pitchFamily="34" charset="0"/>
              </a:rPr>
            </a:br>
            <a:br>
              <a:rPr lang="en-GB" sz="2400" dirty="0">
                <a:solidFill>
                  <a:srgbClr val="FFC000"/>
                </a:solidFill>
                <a:latin typeface="Candara" panose="020E0502030303020204" pitchFamily="34" charset="0"/>
              </a:rPr>
            </a:br>
            <a:endParaRPr lang="en-GB" sz="2400" dirty="0">
              <a:solidFill>
                <a:srgbClr val="FFC000"/>
              </a:solidFill>
              <a:latin typeface="Candara" panose="020E0502030303020204" pitchFamily="34"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pic>
        <p:nvPicPr>
          <p:cNvPr id="7170" name="Picture 2" descr="Forest, Wood, Forest Path, Nature, Tree Trunks">
            <a:extLst>
              <a:ext uri="{FF2B5EF4-FFF2-40B4-BE49-F238E27FC236}">
                <a16:creationId xmlns:a16="http://schemas.microsoft.com/office/drawing/2014/main" id="{CA0C99DC-A36A-44CA-B517-2AB760E9BC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5501" y="-1"/>
            <a:ext cx="7446499" cy="558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975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3219</TotalTime>
  <Words>4167</Words>
  <Application>Microsoft Office PowerPoint</Application>
  <PresentationFormat>Widescreen</PresentationFormat>
  <Paragraphs>365</Paragraphs>
  <Slides>57</Slides>
  <Notes>51</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Calibri Light</vt:lpstr>
      <vt:lpstr>Candara</vt:lpstr>
      <vt:lpstr>Office Theme</vt:lpstr>
      <vt:lpstr>PowerPoint Presentation</vt:lpstr>
      <vt:lpstr>Background for teachers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SCCM01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Crowley</dc:creator>
  <cp:lastModifiedBy>Elaine Arundell</cp:lastModifiedBy>
  <cp:revision>144</cp:revision>
  <dcterms:created xsi:type="dcterms:W3CDTF">2020-10-07T15:56:12Z</dcterms:created>
  <dcterms:modified xsi:type="dcterms:W3CDTF">2021-01-12T00:36:15Z</dcterms:modified>
</cp:coreProperties>
</file>