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62" r:id="rId5"/>
    <p:sldId id="268" r:id="rId6"/>
    <p:sldId id="264" r:id="rId7"/>
    <p:sldId id="266" r:id="rId8"/>
    <p:sldId id="265" r:id="rId9"/>
    <p:sldId id="26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86078" autoAdjust="0"/>
  </p:normalViewPr>
  <p:slideViewPr>
    <p:cSldViewPr snapToGrid="0">
      <p:cViewPr varScale="1">
        <p:scale>
          <a:sx n="55" d="100"/>
          <a:sy n="55" d="100"/>
        </p:scale>
        <p:origin x="268" y="-32"/>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Holy_Se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n.wikipedia.org/wiki/Dean_of_the_College_of_Cardinals"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Rule_of_Saint_Benedict" TargetMode="External"/><Relationship Id="rId3" Type="http://schemas.openxmlformats.org/officeDocument/2006/relationships/hyperlink" Target="https://en.wikipedia.org/wiki/Papal_name" TargetMode="External"/><Relationship Id="rId7" Type="http://schemas.openxmlformats.org/officeDocument/2006/relationships/hyperlink" Target="https://en.wikipedia.org/wiki/Order_of_Saint_Benedic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Pope_Benedict_XVI#cite_note-78" TargetMode="External"/><Relationship Id="rId5" Type="http://schemas.openxmlformats.org/officeDocument/2006/relationships/hyperlink" Target="https://en.wikipedia.org/wiki/Benedict_of_Nursia" TargetMode="External"/><Relationship Id="rId10" Type="http://schemas.openxmlformats.org/officeDocument/2006/relationships/hyperlink" Target="https://en.wikipedia.org/wiki/Pope_Benedict_XVI#cite_note-79" TargetMode="External"/><Relationship Id="rId4" Type="http://schemas.openxmlformats.org/officeDocument/2006/relationships/hyperlink" Target="https://en.wikipedia.org/wiki/Pope_Benedict_XV" TargetMode="External"/><Relationship Id="rId9" Type="http://schemas.openxmlformats.org/officeDocument/2006/relationships/hyperlink" Target="https://en.wikipedia.org/wiki/Patron_sai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416141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4666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Pope Benedict was considered "a major figure on the </a:t>
            </a:r>
            <a:r>
              <a:rPr lang="en-GB" sz="1200" b="0" i="0" kern="1200" dirty="0">
                <a:solidFill>
                  <a:schemeClr val="tx1"/>
                </a:solidFill>
                <a:effectLst/>
                <a:latin typeface="+mn-lt"/>
                <a:ea typeface="+mn-ea"/>
                <a:cs typeface="+mn-cs"/>
                <a:hlinkClick r:id="rId3" tooltip="Holy See">
                  <a:extLst>
                    <a:ext uri="{A12FA001-AC4F-418D-AE19-62706E023703}">
                      <ahyp:hlinkClr xmlns:ahyp="http://schemas.microsoft.com/office/drawing/2018/hyperlinkcolor" val="tx"/>
                    </a:ext>
                  </a:extLst>
                </a:hlinkClick>
              </a:rPr>
              <a:t>Vatican</a:t>
            </a:r>
            <a:r>
              <a:rPr lang="en-GB" sz="1200" b="0" i="0" kern="1200" dirty="0">
                <a:solidFill>
                  <a:schemeClr val="tx1"/>
                </a:solidFill>
                <a:effectLst/>
                <a:latin typeface="+mn-lt"/>
                <a:ea typeface="+mn-ea"/>
                <a:cs typeface="+mn-cs"/>
              </a:rPr>
              <a:t> stage for a quarter of a century“. He worked very closely with Pope John Paul and Pope Francis.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 may wish to ask the pupils some of the following questions depending on their age and ability:</a:t>
            </a:r>
          </a:p>
          <a:p>
            <a:pPr marL="171450" indent="-171450">
              <a:buFontTx/>
              <a:buChar char="-"/>
            </a:pPr>
            <a:r>
              <a:rPr lang="en-GB" sz="1200" b="0" i="0" kern="1200" dirty="0">
                <a:solidFill>
                  <a:schemeClr val="tx1"/>
                </a:solidFill>
                <a:effectLst/>
                <a:latin typeface="+mn-lt"/>
                <a:ea typeface="+mn-ea"/>
                <a:cs typeface="+mn-cs"/>
              </a:rPr>
              <a:t>Do you recognise anyone here?</a:t>
            </a:r>
          </a:p>
          <a:p>
            <a:pPr marL="171450" indent="-171450">
              <a:buFontTx/>
              <a:buChar char="-"/>
            </a:pPr>
            <a:r>
              <a:rPr lang="en-GB" sz="1200" b="0" i="0" kern="1200" dirty="0">
                <a:solidFill>
                  <a:schemeClr val="tx1"/>
                </a:solidFill>
                <a:effectLst/>
                <a:latin typeface="+mn-lt"/>
                <a:ea typeface="+mn-ea"/>
                <a:cs typeface="+mn-cs"/>
              </a:rPr>
              <a:t>What do you know about them/any of the popes?</a:t>
            </a:r>
          </a:p>
          <a:p>
            <a:pPr marL="171450" indent="-171450">
              <a:buFontTx/>
              <a:buChar char="-"/>
            </a:pPr>
            <a:r>
              <a:rPr lang="en-GB" sz="1200" b="0" i="0" kern="1200" dirty="0">
                <a:solidFill>
                  <a:schemeClr val="tx1"/>
                </a:solidFill>
                <a:effectLst/>
                <a:latin typeface="+mn-lt"/>
                <a:ea typeface="+mn-ea"/>
                <a:cs typeface="+mn-cs"/>
              </a:rPr>
              <a:t>What does a pope do?</a:t>
            </a:r>
          </a:p>
          <a:p>
            <a:pPr marL="171450" indent="-171450">
              <a:buFontTx/>
              <a:buChar char="-"/>
            </a:pPr>
            <a:r>
              <a:rPr lang="en-GB" sz="1200" b="0" i="0" kern="1200" dirty="0">
                <a:solidFill>
                  <a:schemeClr val="tx1"/>
                </a:solidFill>
                <a:effectLst/>
                <a:latin typeface="+mn-lt"/>
                <a:ea typeface="+mn-ea"/>
                <a:cs typeface="+mn-cs"/>
              </a:rPr>
              <a:t>Who was the first pope?</a:t>
            </a:r>
          </a:p>
          <a:p>
            <a:pPr marL="171450" indent="-171450">
              <a:buFontTx/>
              <a:buChar char="-"/>
            </a:pPr>
            <a:endParaRPr lang="en-GB" sz="1200" b="0" i="0" kern="1200" dirty="0">
              <a:solidFill>
                <a:schemeClr val="tx1"/>
              </a:solidFill>
              <a:effectLst/>
              <a:latin typeface="+mn-lt"/>
              <a:ea typeface="+mn-ea"/>
              <a:cs typeface="+mn-cs"/>
            </a:endParaRPr>
          </a:p>
          <a:p>
            <a:pPr marL="0" indent="0">
              <a:buFontTx/>
              <a:buNone/>
            </a:pPr>
            <a:r>
              <a:rPr lang="en-GB" sz="1200" b="0" i="0" kern="1200" dirty="0">
                <a:solidFill>
                  <a:schemeClr val="tx1"/>
                </a:solidFill>
                <a:effectLst/>
                <a:latin typeface="+mn-lt"/>
                <a:ea typeface="+mn-ea"/>
                <a:cs typeface="+mn-cs"/>
              </a:rPr>
              <a:t>Other information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From 2002 until he was elected pope, he was also </a:t>
            </a:r>
            <a:r>
              <a:rPr lang="en-GB" sz="1200" b="0" i="0" u="none" strike="noStrike" kern="1200" dirty="0">
                <a:solidFill>
                  <a:schemeClr val="tx1"/>
                </a:solidFill>
                <a:effectLst/>
                <a:latin typeface="+mn-lt"/>
                <a:ea typeface="+mn-ea"/>
                <a:cs typeface="+mn-cs"/>
                <a:hlinkClick r:id="rId4" tooltip="Dean of the College of Cardinals"/>
              </a:rPr>
              <a:t>Dean of the College of Cardinals</a:t>
            </a:r>
            <a:r>
              <a:rPr lang="en-GB" sz="1200" b="0" i="0" kern="1200" dirty="0">
                <a:solidFill>
                  <a:schemeClr val="tx1"/>
                </a:solidFill>
                <a:effectLst/>
                <a:latin typeface="+mn-lt"/>
                <a:ea typeface="+mn-ea"/>
                <a:cs typeface="+mn-cs"/>
              </a:rPr>
              <a:t>. Before becoming pope, he was "a major figure on the </a:t>
            </a:r>
            <a:r>
              <a:rPr lang="en-GB" sz="1200" b="0" i="0" u="none" strike="noStrike" kern="1200" dirty="0">
                <a:solidFill>
                  <a:schemeClr val="tx1"/>
                </a:solidFill>
                <a:effectLst/>
                <a:latin typeface="+mn-lt"/>
                <a:ea typeface="+mn-ea"/>
                <a:cs typeface="+mn-cs"/>
                <a:hlinkClick r:id="rId3" tooltip="Holy See"/>
              </a:rPr>
              <a:t>Vatican</a:t>
            </a:r>
            <a:r>
              <a:rPr lang="en-GB" sz="1200" b="0" i="0" kern="1200" dirty="0">
                <a:solidFill>
                  <a:schemeClr val="tx1"/>
                </a:solidFill>
                <a:effectLst/>
                <a:latin typeface="+mn-lt"/>
                <a:ea typeface="+mn-ea"/>
                <a:cs typeface="+mn-cs"/>
              </a:rPr>
              <a:t> stage for a quarter of a century"; he had an influence "second to none when it came to setting church priorities and directions" as one of John Paul II's closest confidants.</a:t>
            </a:r>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74753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Ratzinger chose the </a:t>
            </a:r>
            <a:r>
              <a:rPr lang="en-GB" sz="1200" b="0" i="0" u="none" strike="noStrike" kern="1200" dirty="0">
                <a:solidFill>
                  <a:schemeClr val="tx1"/>
                </a:solidFill>
                <a:effectLst/>
                <a:latin typeface="+mn-lt"/>
                <a:ea typeface="+mn-ea"/>
                <a:cs typeface="+mn-cs"/>
                <a:hlinkClick r:id="rId3" tooltip="Papal name"/>
              </a:rPr>
              <a:t>papal name</a:t>
            </a:r>
            <a:r>
              <a:rPr lang="en-GB" sz="1200" b="0" i="0" kern="1200" dirty="0">
                <a:solidFill>
                  <a:schemeClr val="tx1"/>
                </a:solidFill>
                <a:effectLst/>
                <a:latin typeface="+mn-lt"/>
                <a:ea typeface="+mn-ea"/>
                <a:cs typeface="+mn-cs"/>
              </a:rPr>
              <a:t> Benedict, which comes from the Latin word meaning "the blessed", in honour of both </a:t>
            </a:r>
            <a:r>
              <a:rPr lang="en-GB" sz="1200" b="0" i="0" u="none" strike="noStrike" kern="1200" dirty="0">
                <a:solidFill>
                  <a:schemeClr val="tx1"/>
                </a:solidFill>
                <a:effectLst/>
                <a:latin typeface="+mn-lt"/>
                <a:ea typeface="+mn-ea"/>
                <a:cs typeface="+mn-cs"/>
                <a:hlinkClick r:id="rId4" tooltip="Pope Benedict XV"/>
              </a:rPr>
              <a:t>Benedict XV</a:t>
            </a:r>
            <a:r>
              <a:rPr lang="en-GB" sz="1200" b="0" i="0" kern="120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hlinkClick r:id="rId5" tooltip="Benedict of Nursia"/>
              </a:rPr>
              <a:t>Benedict of </a:t>
            </a:r>
            <a:r>
              <a:rPr lang="en-GB" sz="1200" b="0" i="0" u="none" strike="noStrike" kern="1200" dirty="0" err="1">
                <a:solidFill>
                  <a:schemeClr val="tx1"/>
                </a:solidFill>
                <a:effectLst/>
                <a:latin typeface="+mn-lt"/>
                <a:ea typeface="+mn-ea"/>
                <a:cs typeface="+mn-cs"/>
                <a:hlinkClick r:id="rId5" tooltip="Benedict of Nursia"/>
              </a:rPr>
              <a:t>Nursia</a:t>
            </a:r>
            <a:r>
              <a:rPr lang="en-GB" sz="1200" b="0" i="0"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6"/>
              </a:rPr>
              <a:t>[78]</a:t>
            </a:r>
            <a:r>
              <a:rPr lang="en-GB" sz="1200" b="0" i="0" kern="1200" dirty="0">
                <a:solidFill>
                  <a:schemeClr val="tx1"/>
                </a:solidFill>
                <a:effectLst/>
                <a:latin typeface="+mn-lt"/>
                <a:ea typeface="+mn-ea"/>
                <a:cs typeface="+mn-cs"/>
              </a:rPr>
              <a:t> Benedict XV was pope during the First World War, during which time he passionately pursued peace between the warring nations. St. Benedict of </a:t>
            </a:r>
            <a:r>
              <a:rPr lang="en-GB" sz="1200" b="0" i="0" kern="1200" dirty="0" err="1">
                <a:solidFill>
                  <a:schemeClr val="tx1"/>
                </a:solidFill>
                <a:effectLst/>
                <a:latin typeface="+mn-lt"/>
                <a:ea typeface="+mn-ea"/>
                <a:cs typeface="+mn-cs"/>
              </a:rPr>
              <a:t>Nursia</a:t>
            </a:r>
            <a:r>
              <a:rPr lang="en-GB" sz="1200" b="0" i="0" kern="1200" dirty="0">
                <a:solidFill>
                  <a:schemeClr val="tx1"/>
                </a:solidFill>
                <a:effectLst/>
                <a:latin typeface="+mn-lt"/>
                <a:ea typeface="+mn-ea"/>
                <a:cs typeface="+mn-cs"/>
              </a:rPr>
              <a:t> was the founder of the </a:t>
            </a:r>
            <a:r>
              <a:rPr lang="en-GB" sz="1200" b="0" i="0" u="none" strike="noStrike" kern="1200" dirty="0">
                <a:solidFill>
                  <a:schemeClr val="tx1"/>
                </a:solidFill>
                <a:effectLst/>
                <a:latin typeface="+mn-lt"/>
                <a:ea typeface="+mn-ea"/>
                <a:cs typeface="+mn-cs"/>
                <a:hlinkClick r:id="rId7" tooltip="Order of Saint Benedict"/>
              </a:rPr>
              <a:t>Benedictine</a:t>
            </a:r>
            <a:r>
              <a:rPr lang="en-GB" sz="1200" b="0" i="0" kern="1200" dirty="0">
                <a:solidFill>
                  <a:schemeClr val="tx1"/>
                </a:solidFill>
                <a:effectLst/>
                <a:latin typeface="+mn-lt"/>
                <a:ea typeface="+mn-ea"/>
                <a:cs typeface="+mn-cs"/>
              </a:rPr>
              <a:t> monasteries (most monasteries of the Middle Ages were of the Benedictine order) and the author of the </a:t>
            </a:r>
            <a:r>
              <a:rPr lang="en-GB" sz="1200" b="0" i="1" u="none" strike="noStrike" kern="1200" dirty="0">
                <a:solidFill>
                  <a:schemeClr val="tx1"/>
                </a:solidFill>
                <a:effectLst/>
                <a:latin typeface="+mn-lt"/>
                <a:ea typeface="+mn-ea"/>
                <a:cs typeface="+mn-cs"/>
                <a:hlinkClick r:id="rId8" tooltip="Rule of Saint Benedict"/>
              </a:rPr>
              <a:t>Rule of Saint Benedict</a:t>
            </a:r>
            <a:r>
              <a:rPr lang="en-GB" sz="1200" b="0" i="0" kern="1200" dirty="0">
                <a:solidFill>
                  <a:schemeClr val="tx1"/>
                </a:solidFill>
                <a:effectLst/>
                <a:latin typeface="+mn-lt"/>
                <a:ea typeface="+mn-ea"/>
                <a:cs typeface="+mn-cs"/>
              </a:rPr>
              <a:t>, which is still the most influential writing regarding the monastic life of Western Christianity. The Pope explained his choice of name during his first general audience in St. Peter's Square, on 27 April 2005:</a:t>
            </a:r>
          </a:p>
          <a:p>
            <a:r>
              <a:rPr lang="en-GB" dirty="0">
                <a:effectLst/>
              </a:rPr>
              <a:t>Filled with sentiments of awe and thanksgiving, I wish to speak of why I chose the name Benedict. Firstly, I remember </a:t>
            </a:r>
            <a:r>
              <a:rPr lang="en-GB" sz="1200" u="none" strike="noStrike" kern="1200" dirty="0">
                <a:solidFill>
                  <a:schemeClr val="tx1"/>
                </a:solidFill>
                <a:effectLst/>
                <a:latin typeface="+mn-lt"/>
                <a:ea typeface="+mn-ea"/>
                <a:cs typeface="+mn-cs"/>
                <a:hlinkClick r:id="rId4" tooltip="Pope Benedict XV"/>
              </a:rPr>
              <a:t>Pope Benedict XV</a:t>
            </a:r>
            <a:r>
              <a:rPr lang="en-GB" dirty="0">
                <a:effectLst/>
              </a:rPr>
              <a:t>, that courageous prophet of peace, who guided the Church through turbulent times of war. In his footsteps, I place my ministry in the service of reconciliation and harmony between peoples. Additionally, I recall </a:t>
            </a:r>
            <a:r>
              <a:rPr lang="en-GB" sz="1200" u="none" strike="noStrike" kern="1200" dirty="0">
                <a:solidFill>
                  <a:schemeClr val="tx1"/>
                </a:solidFill>
                <a:effectLst/>
                <a:latin typeface="+mn-lt"/>
                <a:ea typeface="+mn-ea"/>
                <a:cs typeface="+mn-cs"/>
                <a:hlinkClick r:id="rId5" tooltip="Benedict of Nursia"/>
              </a:rPr>
              <a:t>Saint Benedict of </a:t>
            </a:r>
            <a:r>
              <a:rPr lang="en-GB" sz="1200" u="none" strike="noStrike" kern="1200" dirty="0" err="1">
                <a:solidFill>
                  <a:schemeClr val="tx1"/>
                </a:solidFill>
                <a:effectLst/>
                <a:latin typeface="+mn-lt"/>
                <a:ea typeface="+mn-ea"/>
                <a:cs typeface="+mn-cs"/>
                <a:hlinkClick r:id="rId5" tooltip="Benedict of Nursia"/>
              </a:rPr>
              <a:t>Nursia</a:t>
            </a:r>
            <a:r>
              <a:rPr lang="en-GB" dirty="0">
                <a:effectLst/>
              </a:rPr>
              <a:t>, co-</a:t>
            </a:r>
            <a:r>
              <a:rPr lang="en-GB" sz="1200" u="none" strike="noStrike" kern="1200" dirty="0">
                <a:solidFill>
                  <a:schemeClr val="tx1"/>
                </a:solidFill>
                <a:effectLst/>
                <a:latin typeface="+mn-lt"/>
                <a:ea typeface="+mn-ea"/>
                <a:cs typeface="+mn-cs"/>
                <a:hlinkClick r:id="rId9" tooltip="Patron saint"/>
              </a:rPr>
              <a:t>patron</a:t>
            </a:r>
            <a:r>
              <a:rPr lang="en-GB" dirty="0">
                <a:effectLst/>
              </a:rPr>
              <a:t> of Europe, whose life evokes the Christian roots of Europe. I ask him to help us all to hold firm to the centrality of Christ in our Christian life: May Christ always take first place in our thoughts and actions!</a:t>
            </a:r>
            <a:r>
              <a:rPr lang="en-GB" sz="1200" b="0" i="0" u="none" strike="noStrike" kern="1200" baseline="30000" dirty="0">
                <a:solidFill>
                  <a:schemeClr val="tx1"/>
                </a:solidFill>
                <a:effectLst/>
                <a:latin typeface="+mn-lt"/>
                <a:ea typeface="+mn-ea"/>
                <a:cs typeface="+mn-cs"/>
                <a:hlinkClick r:id="rId10"/>
              </a:rPr>
              <a:t>[79]</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39159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22577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is from the Vatican where Pope  Benedict lived. </a:t>
            </a:r>
          </a:p>
          <a:p>
            <a:endParaRPr lang="en-GB"/>
          </a:p>
          <a:p>
            <a:r>
              <a:rPr lang="en-GB"/>
              <a:t>Reflect </a:t>
            </a:r>
            <a:r>
              <a:rPr lang="en-GB" dirty="0"/>
              <a:t>on this reading and what it means.</a:t>
            </a:r>
          </a:p>
          <a:p>
            <a:endParaRPr lang="en-GB" dirty="0"/>
          </a:p>
          <a:p>
            <a:r>
              <a:rPr lang="en-GB" dirty="0"/>
              <a:t>Pope Benedict had many virtues but we will concentrate on 4 of these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16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Faith</a:t>
            </a:r>
            <a:r>
              <a:rPr lang="en-GB" sz="1200" b="0" i="0" kern="1200" dirty="0">
                <a:solidFill>
                  <a:schemeClr val="tx1"/>
                </a:solidFill>
                <a:effectLst/>
                <a:latin typeface="+mn-lt"/>
                <a:ea typeface="+mn-ea"/>
                <a:cs typeface="+mn-cs"/>
              </a:rPr>
              <a:t> - As Pope, he was respected for his deep faith and his work as a theologian, producing 60 books between 1963 and 2013. "His strength was clearly how to express the Christian faith in a way understandable to modern human beings. That's his message. That's what he leaves us," said Professor Koerner</a:t>
            </a:r>
          </a:p>
          <a:p>
            <a:endParaRPr lang="en-GB" b="1" dirty="0"/>
          </a:p>
          <a:p>
            <a:r>
              <a:rPr lang="en-GB" b="1" dirty="0"/>
              <a:t>Fortitude</a:t>
            </a:r>
            <a:r>
              <a:rPr lang="en-GB" dirty="0"/>
              <a:t> – he stood for his convictions and values </a:t>
            </a:r>
            <a:r>
              <a:rPr lang="en-GB" dirty="0" err="1"/>
              <a:t>eg</a:t>
            </a:r>
            <a:r>
              <a:rPr lang="en-GB" dirty="0"/>
              <a:t>  </a:t>
            </a:r>
            <a:r>
              <a:rPr lang="en-GB" sz="1200" b="0" i="0" kern="1200" dirty="0">
                <a:solidFill>
                  <a:schemeClr val="tx1"/>
                </a:solidFill>
                <a:effectLst/>
                <a:latin typeface="+mn-lt"/>
                <a:ea typeface="+mn-ea"/>
                <a:cs typeface="+mn-cs"/>
              </a:rPr>
              <a:t>Pope Benedict gently but firmly spoke for ethics in the field of science and defended the sanctity of life and marriage when it wasn’t politically correct to do so. He was unashamedly moral. As a cardinal charged with enforcing doctrinal purity, Benedict was given the nickname "</a:t>
            </a:r>
            <a:r>
              <a:rPr lang="en-GB" sz="1200" b="1" i="0" u="sng" kern="1200" dirty="0">
                <a:solidFill>
                  <a:schemeClr val="tx1"/>
                </a:solidFill>
                <a:effectLst/>
                <a:latin typeface="+mn-lt"/>
                <a:ea typeface="+mn-ea"/>
                <a:cs typeface="+mn-cs"/>
              </a:rPr>
              <a:t>God's Rottweiler</a:t>
            </a:r>
            <a:r>
              <a:rPr lang="en-GB" sz="1200" b="0" i="0" kern="1200" dirty="0">
                <a:solidFill>
                  <a:schemeClr val="tx1"/>
                </a:solidFill>
                <a:effectLst/>
                <a:latin typeface="+mn-lt"/>
                <a:ea typeface="+mn-ea"/>
                <a:cs typeface="+mn-cs"/>
              </a:rPr>
              <a:t>" for his uncompromising conservative views.</a:t>
            </a: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6887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pPr fontAlgn="base"/>
            <a:r>
              <a:rPr lang="en-GB" sz="1200" b="1" i="0" kern="1200" dirty="0">
                <a:solidFill>
                  <a:schemeClr val="tx1"/>
                </a:solidFill>
                <a:effectLst/>
                <a:latin typeface="+mn-lt"/>
                <a:ea typeface="+mn-ea"/>
                <a:cs typeface="+mn-cs"/>
              </a:rPr>
              <a:t>Prudence</a:t>
            </a:r>
            <a:r>
              <a:rPr lang="en-GB" sz="1200" b="0" i="0" kern="1200" dirty="0">
                <a:solidFill>
                  <a:schemeClr val="tx1"/>
                </a:solidFill>
                <a:effectLst/>
                <a:latin typeface="+mn-lt"/>
                <a:ea typeface="+mn-ea"/>
                <a:cs typeface="+mn-cs"/>
              </a:rPr>
              <a:t> – With great humility, he stepped down when he felt he wasn’t fit for the job.</a:t>
            </a:r>
          </a:p>
          <a:p>
            <a:pPr fontAlgn="base"/>
            <a:r>
              <a:rPr lang="en-GB" sz="1200" b="0" i="0" kern="1200" dirty="0">
                <a:solidFill>
                  <a:schemeClr val="tx1"/>
                </a:solidFill>
                <a:effectLst/>
                <a:latin typeface="+mn-lt"/>
                <a:ea typeface="+mn-ea"/>
                <a:cs typeface="+mn-cs"/>
              </a:rPr>
              <a:t>For centuries every other pope served until their death, whether they were able to lead well or not. Pope Benedict made a modernizing choice in resigning. He was able to discern God’s will and was humble enough to step down and let Francis be pope, serving the Church for the rest of his life through his prayer. “With deep feeling, we recall his person, so noble, so gentle,'' Francis said. “And we feel in the heart so much gratitude: gratitude to God for having given him to the Church and to the world,” the pope said. "Gratitude to him, for all the good he did, and above all for his witness of faith and of prayer, especially in these last years of withdrawn life.</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Charity/love - </a:t>
            </a:r>
            <a:r>
              <a:rPr lang="en-GB" sz="1200" b="0" i="0" kern="1200" dirty="0">
                <a:solidFill>
                  <a:schemeClr val="tx1"/>
                </a:solidFill>
                <a:effectLst/>
                <a:latin typeface="+mn-lt"/>
                <a:ea typeface="+mn-ea"/>
                <a:cs typeface="+mn-cs"/>
              </a:rPr>
              <a:t>Pope Benedict is known for three encyclicals or letters. The first encyclical, Deus Caritas Est, or “God is Love,” defends “charity” as love that is freely given. Charity is not simply a good deed but an act that changes both the giver and the recipient. He writes in Deus Caritas Est that the service of charity is an “indispensable expression of her very being”. He says that all the faithful have the duty to devote themselves to a charitable life. Pope Benedict XVI wrote Caritas in </a:t>
            </a:r>
            <a:r>
              <a:rPr lang="en-GB" sz="1200" b="0" i="0" kern="1200" dirty="0" err="1">
                <a:solidFill>
                  <a:schemeClr val="tx1"/>
                </a:solidFill>
                <a:effectLst/>
                <a:latin typeface="+mn-lt"/>
                <a:ea typeface="+mn-ea"/>
                <a:cs typeface="+mn-cs"/>
              </a:rPr>
              <a:t>Veritate</a:t>
            </a:r>
            <a:r>
              <a:rPr lang="en-GB" sz="1200" b="0" i="0" kern="1200" dirty="0">
                <a:solidFill>
                  <a:schemeClr val="tx1"/>
                </a:solidFill>
                <a:effectLst/>
                <a:latin typeface="+mn-lt"/>
                <a:ea typeface="+mn-ea"/>
                <a:cs typeface="+mn-cs"/>
              </a:rPr>
              <a:t> (Love or Charity in Truth) in the midst of the global financial crisis of 2009. Which is why the Encyclical covers such a wide variety of issues: from globalization to the environment – even anticipating Pope Francis', Encyclical </a:t>
            </a:r>
            <a:r>
              <a:rPr lang="en-GB" sz="1200" b="0" i="0" kern="1200" dirty="0" err="1">
                <a:solidFill>
                  <a:schemeClr val="tx1"/>
                </a:solidFill>
                <a:effectLst/>
                <a:latin typeface="+mn-lt"/>
                <a:ea typeface="+mn-ea"/>
                <a:cs typeface="+mn-cs"/>
              </a:rPr>
              <a:t>Laudato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sì</a:t>
            </a:r>
            <a:r>
              <a:rPr lang="en-GB" sz="1200" b="0" i="0" kern="1200" dirty="0">
                <a:solidFill>
                  <a:schemeClr val="tx1"/>
                </a:solidFill>
                <a:effectLst/>
                <a:latin typeface="+mn-lt"/>
                <a:ea typeface="+mn-ea"/>
                <a:cs typeface="+mn-cs"/>
              </a:rPr>
              <a:t>. In his second year in the office of the pope, Benedict announced the Vatican would become the first carbon-neutral country by planting trees to offset its carbon footprint. In addition, he had solar-panels installed in Paul VI hall. Ecology was key.</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22638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416037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416395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news.sky.com/story/pope-benedict-xvi-dies-resignation-of-gods-rottweiler-shocked-the-world-and-he-continued-to-be-controversial-12776084" TargetMode="External"/><Relationship Id="rId3" Type="http://schemas.openxmlformats.org/officeDocument/2006/relationships/hyperlink" Target="https://rcdow.org.uk/news/pope-emeritus-benedict-requiescat-in-pace/" TargetMode="External"/><Relationship Id="rId7" Type="http://schemas.openxmlformats.org/officeDocument/2006/relationships/hyperlink" Target="https://growingleaders.com/five-leadership-lessons-from-pope-benedict-xvi/"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en.wikipedia.org/wiki/Pope_Benedict_XVI" TargetMode="External"/><Relationship Id="rId5" Type="http://schemas.openxmlformats.org/officeDocument/2006/relationships/hyperlink" Target="https://www.vaticannews.va/en/pope/news/2022-12/pope-pays-tribute-benedict-xvi-s-witness-faith-prayer-kindness.html" TargetMode="External"/><Relationship Id="rId4" Type="http://schemas.openxmlformats.org/officeDocument/2006/relationships/hyperlink" Target="https://www.vaticannews.va/en/vatican-city/news/2022-12/pope-emeritus-benedict-xvi-lombardi-papal-spokesman.html" TargetMode="Externa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4800" dirty="0">
                <a:solidFill>
                  <a:srgbClr val="009999"/>
                </a:solidFill>
                <a:latin typeface="+mj-lt"/>
              </a:rPr>
              <a:t>Pope Emeritus</a:t>
            </a:r>
            <a:r>
              <a:rPr lang="en-GB" sz="4800" dirty="0">
                <a:solidFill>
                  <a:srgbClr val="009999"/>
                </a:solidFill>
              </a:rPr>
              <a:t> </a:t>
            </a:r>
            <a:r>
              <a:rPr lang="en-GB" sz="4800" dirty="0">
                <a:solidFill>
                  <a:srgbClr val="009999"/>
                </a:solidFill>
                <a:latin typeface="+mj-lt"/>
              </a:rPr>
              <a:t>Benedict XVI (1927-2022)</a:t>
            </a:r>
          </a:p>
        </p:txBody>
      </p:sp>
      <p:sp>
        <p:nvSpPr>
          <p:cNvPr id="8" name="TextBox 7"/>
          <p:cNvSpPr txBox="1"/>
          <p:nvPr/>
        </p:nvSpPr>
        <p:spPr>
          <a:xfrm>
            <a:off x="3809673" y="-695906"/>
            <a:ext cx="7033846" cy="4431324"/>
          </a:xfrm>
          <a:prstGeom prst="rect">
            <a:avLst/>
          </a:prstGeom>
          <a:noFill/>
        </p:spPr>
        <p:txBody>
          <a:bodyPr wrap="square" rtlCol="0">
            <a:spAutoFit/>
          </a:bodyPr>
          <a:lstStyle/>
          <a:p>
            <a:endParaRPr lang="en-GB" dirty="0"/>
          </a:p>
        </p:txBody>
      </p:sp>
      <p:sp>
        <p:nvSpPr>
          <p:cNvPr id="9" name="TextBox 8"/>
          <p:cNvSpPr txBox="1"/>
          <p:nvPr/>
        </p:nvSpPr>
        <p:spPr>
          <a:xfrm>
            <a:off x="7465671" y="1069144"/>
            <a:ext cx="3908057" cy="4401205"/>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dirty="0">
                <a:solidFill>
                  <a:schemeClr val="bg1"/>
                </a:solidFill>
                <a:latin typeface="+mj-lt"/>
              </a:rPr>
              <a:t>‘Benedict spent his life seeking the face of Jesus’.</a:t>
            </a:r>
          </a:p>
          <a:p>
            <a:pPr algn="ctr"/>
            <a:endParaRPr lang="en-GB" sz="4000" dirty="0">
              <a:solidFill>
                <a:schemeClr val="bg1"/>
              </a:solidFill>
              <a:latin typeface="+mj-lt"/>
            </a:endParaRPr>
          </a:p>
          <a:p>
            <a:pPr algn="ctr"/>
            <a:r>
              <a:rPr lang="en-GB" sz="4000" i="1" dirty="0">
                <a:solidFill>
                  <a:schemeClr val="bg1"/>
                </a:solidFill>
                <a:latin typeface="+mj-lt"/>
              </a:rPr>
              <a:t>(Fr. Lombardi, SJ)</a:t>
            </a:r>
          </a:p>
          <a:p>
            <a:pPr algn="ctr"/>
            <a:endParaRPr lang="en-GB" sz="66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 name="Picture 2" descr="Free photos of Pope benedict">
            <a:extLst>
              <a:ext uri="{FF2B5EF4-FFF2-40B4-BE49-F238E27FC236}">
                <a16:creationId xmlns:a16="http://schemas.microsoft.com/office/drawing/2014/main" id="{ECAB5264-F26E-464A-B7F1-382454FD4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76" y="177939"/>
            <a:ext cx="6892753" cy="5169565"/>
          </a:xfrm>
          <a:prstGeom prst="rect">
            <a:avLst/>
          </a:prstGeom>
          <a:noFill/>
          <a:ln cmpd="sng">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0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p>
        </p:txBody>
      </p:sp>
      <p:sp>
        <p:nvSpPr>
          <p:cNvPr id="2" name="TextBox 1"/>
          <p:cNvSpPr txBox="1"/>
          <p:nvPr/>
        </p:nvSpPr>
        <p:spPr>
          <a:xfrm>
            <a:off x="163385" y="0"/>
            <a:ext cx="12028615" cy="6186309"/>
          </a:xfrm>
          <a:prstGeom prst="rect">
            <a:avLst/>
          </a:prstGeom>
          <a:noFill/>
        </p:spPr>
        <p:txBody>
          <a:bodyPr wrap="square" rtlCol="0">
            <a:spAutoFit/>
          </a:bodyPr>
          <a:lstStyle/>
          <a:p>
            <a:r>
              <a:rPr lang="en-GB" sz="3200" u="sng" dirty="0">
                <a:solidFill>
                  <a:schemeClr val="bg1"/>
                </a:solidFill>
                <a:latin typeface="+mj-lt"/>
              </a:rPr>
              <a:t>References:</a:t>
            </a:r>
          </a:p>
          <a:p>
            <a:r>
              <a:rPr lang="en-GB" sz="2000" dirty="0">
                <a:solidFill>
                  <a:schemeClr val="bg1"/>
                </a:solidFill>
                <a:latin typeface="+mj-lt"/>
                <a:hlinkClick r:id="rId3">
                  <a:extLst>
                    <a:ext uri="{A12FA001-AC4F-418D-AE19-62706E023703}">
                      <ahyp:hlinkClr xmlns:ahyp="http://schemas.microsoft.com/office/drawing/2018/hyperlinkcolor" val="tx"/>
                    </a:ext>
                  </a:extLst>
                </a:hlinkClick>
              </a:rPr>
              <a:t>https://rcdow.org.uk/news/pope-emeritus-benedict-requiescat-in-pace/</a:t>
            </a:r>
            <a:endParaRPr lang="en-GB" sz="2000" dirty="0">
              <a:solidFill>
                <a:schemeClr val="bg1"/>
              </a:solidFill>
              <a:latin typeface="+mj-lt"/>
            </a:endParaRPr>
          </a:p>
          <a:p>
            <a:endParaRPr lang="en-GB" sz="3200" dirty="0">
              <a:solidFill>
                <a:schemeClr val="bg1"/>
              </a:solidFill>
              <a:latin typeface="+mj-lt"/>
            </a:endParaRPr>
          </a:p>
          <a:p>
            <a:r>
              <a:rPr lang="en-GB" sz="2000" dirty="0">
                <a:solidFill>
                  <a:schemeClr val="bg1"/>
                </a:solidFill>
                <a:latin typeface="+mj-lt"/>
                <a:hlinkClick r:id="rId4">
                  <a:extLst>
                    <a:ext uri="{A12FA001-AC4F-418D-AE19-62706E023703}">
                      <ahyp:hlinkClr xmlns:ahyp="http://schemas.microsoft.com/office/drawing/2018/hyperlinkcolor" val="tx"/>
                    </a:ext>
                  </a:extLst>
                </a:hlinkClick>
              </a:rPr>
              <a:t>https://www.vaticannews.va/en/vatican-city/news/2022-12/pope-emeritus-benedict-xvi-lombardi-papal-spokesman.html</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5">
                  <a:extLst>
                    <a:ext uri="{A12FA001-AC4F-418D-AE19-62706E023703}">
                      <ahyp:hlinkClr xmlns:ahyp="http://schemas.microsoft.com/office/drawing/2018/hyperlinkcolor" val="tx"/>
                    </a:ext>
                  </a:extLst>
                </a:hlinkClick>
              </a:rPr>
              <a:t>https://www.vaticannews.va/en/pope/news/2022-12/pope-pays-tribute-benedict-xvi-s-witness-faith-prayer-kindness.html</a:t>
            </a:r>
            <a:endParaRPr lang="en-GB" sz="2000" dirty="0">
              <a:solidFill>
                <a:schemeClr val="bg1"/>
              </a:solidFill>
              <a:latin typeface="+mj-lt"/>
            </a:endParaRPr>
          </a:p>
          <a:p>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6">
                  <a:extLst>
                    <a:ext uri="{A12FA001-AC4F-418D-AE19-62706E023703}">
                      <ahyp:hlinkClr xmlns:ahyp="http://schemas.microsoft.com/office/drawing/2018/hyperlinkcolor" val="tx"/>
                    </a:ext>
                  </a:extLst>
                </a:hlinkClick>
              </a:rPr>
              <a:t>https://en.wikipedia.org/wiki/Pope_Benedict_XVI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7">
                  <a:extLst>
                    <a:ext uri="{A12FA001-AC4F-418D-AE19-62706E023703}">
                      <ahyp:hlinkClr xmlns:ahyp="http://schemas.microsoft.com/office/drawing/2018/hyperlinkcolor" val="tx"/>
                    </a:ext>
                  </a:extLst>
                </a:hlinkClick>
              </a:rPr>
              <a:t>https://growingleaders.com/five-leadership-lessons-from-pope-benedict-xvi/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8">
                  <a:extLst>
                    <a:ext uri="{A12FA001-AC4F-418D-AE19-62706E023703}">
                      <ahyp:hlinkClr xmlns:ahyp="http://schemas.microsoft.com/office/drawing/2018/hyperlinkcolor" val="tx"/>
                    </a:ext>
                  </a:extLst>
                </a:hlinkClick>
              </a:rPr>
              <a:t>https://news.sky.com/story/pope-benedict-xvi-dies-resignation-of-gods-rottweiler-shocked-the-world-and-he-continued-to-be-controversial-12776084</a:t>
            </a:r>
            <a:endParaRPr lang="en-GB" sz="2000" dirty="0">
              <a:solidFill>
                <a:schemeClr val="bg1"/>
              </a:solidFill>
              <a:latin typeface="+mj-lt"/>
            </a:endParaRPr>
          </a:p>
          <a:p>
            <a:endParaRPr lang="en-GB" sz="2000" dirty="0">
              <a:solidFill>
                <a:schemeClr val="bg1"/>
              </a:solidFill>
              <a:latin typeface="+mj-lt"/>
            </a:endParaRPr>
          </a:p>
          <a:p>
            <a:endParaRPr lang="en-GB" sz="3200" dirty="0">
              <a:solidFill>
                <a:schemeClr val="bg1"/>
              </a:solidFill>
              <a:latin typeface="+mj-lt"/>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8" name="Picture 7">
            <a:extLst>
              <a:ext uri="{FF2B5EF4-FFF2-40B4-BE49-F238E27FC236}">
                <a16:creationId xmlns:a16="http://schemas.microsoft.com/office/drawing/2014/main" id="{1D8628D1-B67B-448E-9195-DCA799607E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5200" y="5584874"/>
            <a:ext cx="903415" cy="1358000"/>
          </a:xfrm>
          <a:prstGeom prst="rect">
            <a:avLst/>
          </a:prstGeom>
        </p:spPr>
      </p:pic>
    </p:spTree>
    <p:extLst>
      <p:ext uri="{BB962C8B-B14F-4D97-AF65-F5344CB8AC3E}">
        <p14:creationId xmlns:p14="http://schemas.microsoft.com/office/powerpoint/2010/main" val="416318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A major figure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11" name="Picture 2" descr="Free photos of Murals">
            <a:extLst>
              <a:ext uri="{FF2B5EF4-FFF2-40B4-BE49-F238E27FC236}">
                <a16:creationId xmlns:a16="http://schemas.microsoft.com/office/drawing/2014/main" id="{656273DA-F73F-4697-AC97-4CF1F9BB1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277"/>
            <a:ext cx="12192000" cy="599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63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 Emeritus (1927-2022)</a:t>
            </a:r>
          </a:p>
        </p:txBody>
      </p:sp>
      <p:sp>
        <p:nvSpPr>
          <p:cNvPr id="9" name="TextBox 8"/>
          <p:cNvSpPr txBox="1"/>
          <p:nvPr/>
        </p:nvSpPr>
        <p:spPr>
          <a:xfrm>
            <a:off x="1" y="0"/>
            <a:ext cx="7118430" cy="6863417"/>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b="1" dirty="0">
                <a:solidFill>
                  <a:schemeClr val="bg1"/>
                </a:solidFill>
                <a:latin typeface="+mj-lt"/>
              </a:rPr>
              <a:t>Key points about Pope Benedict:</a:t>
            </a:r>
          </a:p>
          <a:p>
            <a:pPr algn="ctr"/>
            <a:endParaRPr lang="en-GB" sz="4000" b="1" dirty="0">
              <a:solidFill>
                <a:schemeClr val="bg1"/>
              </a:solidFill>
              <a:latin typeface="+mj-lt"/>
            </a:endParaRPr>
          </a:p>
          <a:p>
            <a:pPr marL="571500" indent="-571500">
              <a:buFont typeface="Arial" panose="020B0604020202020204" pitchFamily="34" charset="0"/>
              <a:buChar char="•"/>
            </a:pPr>
            <a:r>
              <a:rPr lang="en-GB" sz="2400" dirty="0">
                <a:solidFill>
                  <a:schemeClr val="bg1"/>
                </a:solidFill>
                <a:latin typeface="+mj-lt"/>
              </a:rPr>
              <a:t>Born Joseph Ratzinger on 16</a:t>
            </a:r>
            <a:r>
              <a:rPr lang="en-GB" sz="2400" baseline="30000" dirty="0">
                <a:solidFill>
                  <a:schemeClr val="bg1"/>
                </a:solidFill>
                <a:latin typeface="+mj-lt"/>
              </a:rPr>
              <a:t>th</a:t>
            </a:r>
            <a:r>
              <a:rPr lang="en-GB" sz="2400" dirty="0">
                <a:solidFill>
                  <a:schemeClr val="bg1"/>
                </a:solidFill>
                <a:latin typeface="+mj-lt"/>
              </a:rPr>
              <a:t> April 1927 in Bavaria, Germany</a:t>
            </a:r>
          </a:p>
          <a:p>
            <a:pPr marL="571500" indent="-571500">
              <a:buFont typeface="Arial" panose="020B0604020202020204" pitchFamily="34" charset="0"/>
              <a:buChar char="•"/>
            </a:pPr>
            <a:r>
              <a:rPr lang="en-GB" sz="2400" dirty="0">
                <a:solidFill>
                  <a:schemeClr val="bg1"/>
                </a:solidFill>
                <a:latin typeface="+mj-lt"/>
              </a:rPr>
              <a:t>Ordained as a priest in 1951 and created a cardinal in 1977 </a:t>
            </a:r>
          </a:p>
          <a:p>
            <a:pPr marL="571500" indent="-571500">
              <a:buFont typeface="Arial" panose="020B0604020202020204" pitchFamily="34" charset="0"/>
              <a:buChar char="•"/>
            </a:pPr>
            <a:r>
              <a:rPr lang="en-GB" sz="2400" dirty="0">
                <a:solidFill>
                  <a:schemeClr val="bg1"/>
                </a:solidFill>
                <a:latin typeface="+mj-lt"/>
              </a:rPr>
              <a:t>Was a professor of theology and wrote extensively about the Catholic faith and tradition</a:t>
            </a:r>
          </a:p>
          <a:p>
            <a:pPr marL="571500" indent="-571500">
              <a:buFont typeface="Arial" panose="020B0604020202020204" pitchFamily="34" charset="0"/>
              <a:buChar char="•"/>
            </a:pPr>
            <a:r>
              <a:rPr lang="en-GB" sz="2400" dirty="0">
                <a:solidFill>
                  <a:schemeClr val="bg1"/>
                </a:solidFill>
                <a:latin typeface="+mj-lt"/>
              </a:rPr>
              <a:t>Was elected pope in 2005 and chose the name Benedict after Pope Benedict XV (Pope during WW1) and St Benedict of </a:t>
            </a:r>
            <a:r>
              <a:rPr lang="en-GB" sz="2400" dirty="0" err="1">
                <a:solidFill>
                  <a:schemeClr val="bg1"/>
                </a:solidFill>
                <a:latin typeface="+mj-lt"/>
              </a:rPr>
              <a:t>Nursia</a:t>
            </a:r>
            <a:r>
              <a:rPr lang="en-GB" sz="2400" dirty="0">
                <a:solidFill>
                  <a:schemeClr val="bg1"/>
                </a:solidFill>
                <a:latin typeface="+mj-lt"/>
              </a:rPr>
              <a:t> (founder of the Benedictine monasteries)</a:t>
            </a:r>
          </a:p>
          <a:p>
            <a:pPr algn="ctr"/>
            <a:endParaRPr lang="en-GB" sz="4000" dirty="0">
              <a:solidFill>
                <a:schemeClr val="bg1"/>
              </a:solidFill>
              <a:latin typeface="+mj-lt"/>
            </a:endParaRPr>
          </a:p>
          <a:p>
            <a:pPr algn="ctr"/>
            <a:endParaRPr lang="en-GB" sz="66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4" name="Picture 3">
            <a:extLst>
              <a:ext uri="{FF2B5EF4-FFF2-40B4-BE49-F238E27FC236}">
                <a16:creationId xmlns:a16="http://schemas.microsoft.com/office/drawing/2014/main" id="{56F13726-A893-4534-B43A-99E2D33AE278}"/>
              </a:ext>
            </a:extLst>
          </p:cNvPr>
          <p:cNvPicPr>
            <a:picLocks noChangeAspect="1"/>
          </p:cNvPicPr>
          <p:nvPr/>
        </p:nvPicPr>
        <p:blipFill>
          <a:blip r:embed="rId4"/>
          <a:stretch>
            <a:fillRect/>
          </a:stretch>
        </p:blipFill>
        <p:spPr>
          <a:xfrm>
            <a:off x="7645207" y="0"/>
            <a:ext cx="4546793" cy="5584874"/>
          </a:xfrm>
          <a:prstGeom prst="rect">
            <a:avLst/>
          </a:prstGeom>
        </p:spPr>
      </p:pic>
    </p:spTree>
    <p:extLst>
      <p:ext uri="{BB962C8B-B14F-4D97-AF65-F5344CB8AC3E}">
        <p14:creationId xmlns:p14="http://schemas.microsoft.com/office/powerpoint/2010/main" val="20811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 Emeritus (1927-2022)</a:t>
            </a:r>
          </a:p>
        </p:txBody>
      </p:sp>
      <p:sp>
        <p:nvSpPr>
          <p:cNvPr id="9" name="TextBox 8"/>
          <p:cNvSpPr txBox="1"/>
          <p:nvPr/>
        </p:nvSpPr>
        <p:spPr>
          <a:xfrm>
            <a:off x="4373764" y="0"/>
            <a:ext cx="7222603" cy="6863417"/>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b="1" dirty="0">
                <a:solidFill>
                  <a:schemeClr val="bg1"/>
                </a:solidFill>
                <a:latin typeface="+mj-lt"/>
              </a:rPr>
              <a:t>Key points about Pope Benedict:</a:t>
            </a:r>
          </a:p>
          <a:p>
            <a:pPr algn="ctr"/>
            <a:endParaRPr lang="en-GB" sz="4000" b="1" dirty="0">
              <a:solidFill>
                <a:schemeClr val="bg1"/>
              </a:solidFill>
              <a:latin typeface="+mj-lt"/>
            </a:endParaRPr>
          </a:p>
          <a:p>
            <a:pPr marL="571500" indent="-571500">
              <a:buFont typeface="Arial" panose="020B0604020202020204" pitchFamily="34" charset="0"/>
              <a:buChar char="•"/>
            </a:pPr>
            <a:r>
              <a:rPr lang="en-GB" sz="2400" dirty="0">
                <a:solidFill>
                  <a:schemeClr val="bg1"/>
                </a:solidFill>
                <a:latin typeface="+mj-lt"/>
              </a:rPr>
              <a:t>Resigned on 11 February 2013, due to a ‘lack of strength of mind and body’</a:t>
            </a:r>
          </a:p>
          <a:p>
            <a:pPr marL="571500" indent="-571500">
              <a:buFont typeface="Arial" panose="020B0604020202020204" pitchFamily="34" charset="0"/>
              <a:buChar char="•"/>
            </a:pPr>
            <a:r>
              <a:rPr lang="en-GB" sz="2400" dirty="0">
                <a:solidFill>
                  <a:schemeClr val="bg1"/>
                </a:solidFill>
                <a:latin typeface="+mj-lt"/>
              </a:rPr>
              <a:t>Dedicated the rest of his life to prayer and supporting Pope Francis and the Church</a:t>
            </a:r>
          </a:p>
          <a:p>
            <a:pPr marL="571500" indent="-571500">
              <a:buFont typeface="Arial" panose="020B0604020202020204" pitchFamily="34" charset="0"/>
              <a:buChar char="•"/>
            </a:pPr>
            <a:r>
              <a:rPr lang="en-GB" sz="2400" dirty="0">
                <a:solidFill>
                  <a:schemeClr val="bg1"/>
                </a:solidFill>
                <a:latin typeface="+mj-lt"/>
              </a:rPr>
              <a:t>Was known as Pope Benedict Emeritus when he abdicated</a:t>
            </a:r>
          </a:p>
          <a:p>
            <a:pPr marL="571500" indent="-571500">
              <a:buFont typeface="Arial" panose="020B0604020202020204" pitchFamily="34" charset="0"/>
              <a:buChar char="•"/>
            </a:pPr>
            <a:r>
              <a:rPr lang="en-GB" sz="2400" dirty="0">
                <a:solidFill>
                  <a:schemeClr val="bg1"/>
                </a:solidFill>
                <a:latin typeface="+mj-lt"/>
              </a:rPr>
              <a:t>He loved books, writing, languages and playing the piano</a:t>
            </a:r>
          </a:p>
          <a:p>
            <a:pPr marL="571500" indent="-571500">
              <a:buFont typeface="Arial" panose="020B0604020202020204" pitchFamily="34" charset="0"/>
              <a:buChar char="•"/>
            </a:pPr>
            <a:r>
              <a:rPr lang="en-GB" sz="2400" dirty="0">
                <a:solidFill>
                  <a:schemeClr val="bg1"/>
                </a:solidFill>
                <a:latin typeface="+mj-lt"/>
              </a:rPr>
              <a:t>Died on 31</a:t>
            </a:r>
            <a:r>
              <a:rPr lang="en-GB" sz="2400" baseline="30000" dirty="0">
                <a:solidFill>
                  <a:schemeClr val="bg1"/>
                </a:solidFill>
                <a:latin typeface="+mj-lt"/>
              </a:rPr>
              <a:t>st</a:t>
            </a:r>
            <a:r>
              <a:rPr lang="en-GB" sz="2400" dirty="0">
                <a:solidFill>
                  <a:schemeClr val="bg1"/>
                </a:solidFill>
                <a:latin typeface="+mj-lt"/>
              </a:rPr>
              <a:t> December 2022 and will be buried on 5</a:t>
            </a:r>
            <a:r>
              <a:rPr lang="en-GB" sz="2400" baseline="30000" dirty="0">
                <a:solidFill>
                  <a:schemeClr val="bg1"/>
                </a:solidFill>
                <a:latin typeface="+mj-lt"/>
              </a:rPr>
              <a:t>th</a:t>
            </a:r>
            <a:r>
              <a:rPr lang="en-GB" sz="2400" dirty="0">
                <a:solidFill>
                  <a:schemeClr val="bg1"/>
                </a:solidFill>
                <a:latin typeface="+mj-lt"/>
              </a:rPr>
              <a:t> January 2023</a:t>
            </a:r>
          </a:p>
          <a:p>
            <a:pPr algn="ctr"/>
            <a:endParaRPr lang="en-GB" sz="4000" dirty="0">
              <a:solidFill>
                <a:schemeClr val="bg1"/>
              </a:solidFill>
              <a:latin typeface="+mj-lt"/>
            </a:endParaRPr>
          </a:p>
          <a:p>
            <a:pPr algn="ctr"/>
            <a:endParaRPr lang="en-GB" sz="66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074" name="Picture 2" descr="Free photos of Pope benedict">
            <a:extLst>
              <a:ext uri="{FF2B5EF4-FFF2-40B4-BE49-F238E27FC236}">
                <a16:creationId xmlns:a16="http://schemas.microsoft.com/office/drawing/2014/main" id="{C0C113B2-29C3-457F-9862-FBBCFA67F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88656" cy="558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rPr>
              <a:t>    </a:t>
            </a:r>
            <a:r>
              <a:rPr kumimoji="0" lang="en-GB" sz="5400" b="0" i="0" u="none" strike="noStrike" kern="1200" cap="none" spc="0" normalizeH="0" baseline="0" noProof="0" dirty="0">
                <a:ln>
                  <a:noFill/>
                </a:ln>
                <a:solidFill>
                  <a:srgbClr val="009999"/>
                </a:solidFill>
                <a:effectLst/>
                <a:uLnTx/>
                <a:uFillTx/>
                <a:latin typeface="Calibri Light" panose="020F0302020204030204"/>
                <a:ea typeface="+mn-ea"/>
                <a:cs typeface="+mn-cs"/>
              </a:rPr>
              <a:t>Reflect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 name="Picture 2">
            <a:extLst>
              <a:ext uri="{FF2B5EF4-FFF2-40B4-BE49-F238E27FC236}">
                <a16:creationId xmlns:a16="http://schemas.microsoft.com/office/drawing/2014/main" id="{A78F5E37-4C11-455B-9D63-1ACFA3C34AF6}"/>
              </a:ext>
            </a:extLst>
          </p:cNvPr>
          <p:cNvPicPr>
            <a:picLocks noChangeAspect="1"/>
          </p:cNvPicPr>
          <p:nvPr/>
        </p:nvPicPr>
        <p:blipFill>
          <a:blip r:embed="rId4"/>
          <a:stretch>
            <a:fillRect/>
          </a:stretch>
        </p:blipFill>
        <p:spPr>
          <a:xfrm>
            <a:off x="0" y="0"/>
            <a:ext cx="4996993" cy="5584874"/>
          </a:xfrm>
          <a:prstGeom prst="rect">
            <a:avLst/>
          </a:prstGeom>
        </p:spPr>
      </p:pic>
      <p:sp>
        <p:nvSpPr>
          <p:cNvPr id="4" name="Rectangle 3">
            <a:extLst>
              <a:ext uri="{FF2B5EF4-FFF2-40B4-BE49-F238E27FC236}">
                <a16:creationId xmlns:a16="http://schemas.microsoft.com/office/drawing/2014/main" id="{F52C7E5E-0ADB-4531-AA5D-9D88FE77187D}"/>
              </a:ext>
            </a:extLst>
          </p:cNvPr>
          <p:cNvSpPr/>
          <p:nvPr/>
        </p:nvSpPr>
        <p:spPr>
          <a:xfrm>
            <a:off x="5316639" y="528825"/>
            <a:ext cx="6096000" cy="409342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Light" panose="020F0302020204030204"/>
                <a:ea typeface="+mn-ea"/>
                <a:cs typeface="+mn-cs"/>
              </a:rPr>
              <a:t>Bear with each other and forgive whatever grievances you may have against one another. Forgive as the Lord forgave you. And over all these virtues put on love, which binds them all together in perfect unity. Let the peace of Christ rule in your hearts, since as members of one body you were called to peace.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white"/>
                </a:solidFill>
                <a:effectLst/>
                <a:uLnTx/>
                <a:uFillTx/>
                <a:latin typeface="Calibri Light" panose="020F0302020204030204"/>
                <a:ea typeface="+mn-ea"/>
                <a:cs typeface="+mn-cs"/>
              </a:rPr>
              <a:t>Col 3: 14-15</a:t>
            </a:r>
          </a:p>
        </p:txBody>
      </p:sp>
    </p:spTree>
    <p:extLst>
      <p:ext uri="{BB962C8B-B14F-4D97-AF65-F5344CB8AC3E}">
        <p14:creationId xmlns:p14="http://schemas.microsoft.com/office/powerpoint/2010/main" val="111375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Reflect: A virtuous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F6783788-49C4-4608-8B4B-1EB49B779045}"/>
              </a:ext>
            </a:extLst>
          </p:cNvPr>
          <p:cNvSpPr/>
          <p:nvPr/>
        </p:nvSpPr>
        <p:spPr>
          <a:xfrm>
            <a:off x="1" y="814046"/>
            <a:ext cx="7720314" cy="3970318"/>
          </a:xfrm>
          <a:prstGeom prst="rect">
            <a:avLst/>
          </a:prstGeom>
        </p:spPr>
        <p:txBody>
          <a:bodyPr wrap="square">
            <a:spAutoFit/>
          </a:bodyPr>
          <a:lstStyle/>
          <a:p>
            <a:r>
              <a:rPr lang="en-GB" sz="2800" b="1" i="1" dirty="0">
                <a:solidFill>
                  <a:schemeClr val="bg1"/>
                </a:solidFill>
                <a:latin typeface="+mj-lt"/>
              </a:rPr>
              <a:t>Faith – </a:t>
            </a:r>
            <a:r>
              <a:rPr lang="en-GB" sz="2800" dirty="0"/>
              <a:t>‘His strength was clearly how to express the Christian faith in a way understandable to modern human beings. That's his message. That's what he leaves us.’ (Professor Koerner)</a:t>
            </a:r>
          </a:p>
          <a:p>
            <a:endParaRPr lang="en-GB" sz="2800" b="1" i="1" dirty="0">
              <a:solidFill>
                <a:schemeClr val="bg1"/>
              </a:solidFill>
              <a:latin typeface="+mj-lt"/>
            </a:endParaRPr>
          </a:p>
          <a:p>
            <a:r>
              <a:rPr lang="en-GB" sz="2800" b="1" i="1" dirty="0">
                <a:solidFill>
                  <a:schemeClr val="bg1"/>
                </a:solidFill>
                <a:latin typeface="+mj-lt"/>
              </a:rPr>
              <a:t>Fortitude - </a:t>
            </a:r>
            <a:r>
              <a:rPr lang="en-GB" sz="2800" dirty="0"/>
              <a:t>He was given the nickname "God's Rottweiler" for his uncompromising conservative views.</a:t>
            </a:r>
          </a:p>
          <a:p>
            <a:endParaRPr lang="en-GB" sz="2800" dirty="0"/>
          </a:p>
        </p:txBody>
      </p:sp>
      <p:pic>
        <p:nvPicPr>
          <p:cNvPr id="5" name="Picture 4">
            <a:extLst>
              <a:ext uri="{FF2B5EF4-FFF2-40B4-BE49-F238E27FC236}">
                <a16:creationId xmlns:a16="http://schemas.microsoft.com/office/drawing/2014/main" id="{3260CDFD-D59D-4331-B675-BE4468DE27DD}"/>
              </a:ext>
            </a:extLst>
          </p:cNvPr>
          <p:cNvPicPr>
            <a:picLocks noChangeAspect="1"/>
          </p:cNvPicPr>
          <p:nvPr/>
        </p:nvPicPr>
        <p:blipFill>
          <a:blip r:embed="rId4"/>
          <a:stretch>
            <a:fillRect/>
          </a:stretch>
        </p:blipFill>
        <p:spPr>
          <a:xfrm>
            <a:off x="7573341" y="0"/>
            <a:ext cx="4619069" cy="5584874"/>
          </a:xfrm>
          <a:prstGeom prst="rect">
            <a:avLst/>
          </a:prstGeom>
        </p:spPr>
      </p:pic>
    </p:spTree>
    <p:extLst>
      <p:ext uri="{BB962C8B-B14F-4D97-AF65-F5344CB8AC3E}">
        <p14:creationId xmlns:p14="http://schemas.microsoft.com/office/powerpoint/2010/main" val="207541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Reflect: A virtuous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4" name="Rectangle 3">
            <a:extLst>
              <a:ext uri="{FF2B5EF4-FFF2-40B4-BE49-F238E27FC236}">
                <a16:creationId xmlns:a16="http://schemas.microsoft.com/office/drawing/2014/main" id="{F6783788-49C4-4608-8B4B-1EB49B779045}"/>
              </a:ext>
            </a:extLst>
          </p:cNvPr>
          <p:cNvSpPr/>
          <p:nvPr/>
        </p:nvSpPr>
        <p:spPr>
          <a:xfrm>
            <a:off x="4653023" y="142715"/>
            <a:ext cx="7395052" cy="4401205"/>
          </a:xfrm>
          <a:prstGeom prst="rect">
            <a:avLst/>
          </a:prstGeom>
        </p:spPr>
        <p:txBody>
          <a:bodyPr wrap="square">
            <a:spAutoFit/>
          </a:bodyPr>
          <a:lstStyle/>
          <a:p>
            <a:endParaRPr lang="en-GB" sz="2800" dirty="0"/>
          </a:p>
          <a:p>
            <a:r>
              <a:rPr lang="en-GB" sz="2800" b="1" i="1" dirty="0">
                <a:solidFill>
                  <a:schemeClr val="bg1"/>
                </a:solidFill>
                <a:latin typeface="+mj-lt"/>
              </a:rPr>
              <a:t>Prudence – </a:t>
            </a:r>
            <a:r>
              <a:rPr lang="en-GB" sz="2800" dirty="0"/>
              <a:t>‘Gratitude to him, for all the good he did, and above all for his witness of faith and of prayer, especially in these last years of withdrawn life.’ (Pope Francis)</a:t>
            </a:r>
          </a:p>
          <a:p>
            <a:endParaRPr lang="en-GB" sz="2800" b="1" i="1" dirty="0">
              <a:solidFill>
                <a:schemeClr val="bg1"/>
              </a:solidFill>
              <a:latin typeface="+mj-lt"/>
            </a:endParaRPr>
          </a:p>
          <a:p>
            <a:r>
              <a:rPr lang="en-GB" sz="2800" b="1" i="1" dirty="0">
                <a:solidFill>
                  <a:schemeClr val="bg1"/>
                </a:solidFill>
                <a:latin typeface="+mj-lt"/>
              </a:rPr>
              <a:t>Love -</a:t>
            </a:r>
            <a:r>
              <a:rPr lang="en-GB" dirty="0"/>
              <a:t>  </a:t>
            </a:r>
            <a:r>
              <a:rPr lang="en-GB" sz="2800" dirty="0"/>
              <a:t>'He was a very different man from the media image of him. he was a very spiritual, very kind, very insightful, immensely intelligent and sensitive man.’ (Cardinal Nichols)</a:t>
            </a:r>
          </a:p>
        </p:txBody>
      </p:sp>
      <p:pic>
        <p:nvPicPr>
          <p:cNvPr id="5" name="Picture 4">
            <a:extLst>
              <a:ext uri="{FF2B5EF4-FFF2-40B4-BE49-F238E27FC236}">
                <a16:creationId xmlns:a16="http://schemas.microsoft.com/office/drawing/2014/main" id="{CE254566-5BB6-47DF-BE8C-B85213C81ADF}"/>
              </a:ext>
            </a:extLst>
          </p:cNvPr>
          <p:cNvPicPr>
            <a:picLocks noChangeAspect="1"/>
          </p:cNvPicPr>
          <p:nvPr/>
        </p:nvPicPr>
        <p:blipFill>
          <a:blip r:embed="rId4"/>
          <a:stretch>
            <a:fillRect/>
          </a:stretch>
        </p:blipFill>
        <p:spPr>
          <a:xfrm>
            <a:off x="0" y="0"/>
            <a:ext cx="4584598" cy="5584874"/>
          </a:xfrm>
          <a:prstGeom prst="rect">
            <a:avLst/>
          </a:prstGeom>
        </p:spPr>
      </p:pic>
    </p:spTree>
    <p:extLst>
      <p:ext uri="{BB962C8B-B14F-4D97-AF65-F5344CB8AC3E}">
        <p14:creationId xmlns:p14="http://schemas.microsoft.com/office/powerpoint/2010/main" val="318627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Respond: Let us pray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C475A3FB-C1F4-4617-A0EF-B152809D0918}"/>
              </a:ext>
            </a:extLst>
          </p:cNvPr>
          <p:cNvSpPr/>
          <p:nvPr/>
        </p:nvSpPr>
        <p:spPr>
          <a:xfrm>
            <a:off x="60798" y="96982"/>
            <a:ext cx="11673827" cy="5847755"/>
          </a:xfrm>
          <a:prstGeom prst="rect">
            <a:avLst/>
          </a:prstGeom>
        </p:spPr>
        <p:txBody>
          <a:bodyPr wrap="square">
            <a:spAutoFit/>
          </a:bodyPr>
          <a:lstStyle/>
          <a:p>
            <a:r>
              <a:rPr lang="en-GB" sz="2600" u="sng" dirty="0">
                <a:solidFill>
                  <a:schemeClr val="bg1"/>
                </a:solidFill>
                <a:latin typeface="+mj-lt"/>
              </a:rPr>
              <a:t>A prayer for the soul of Pope Emeritus Benedict XVI</a:t>
            </a:r>
          </a:p>
          <a:p>
            <a:r>
              <a:rPr lang="en-GB" sz="2600" dirty="0">
                <a:solidFill>
                  <a:schemeClr val="bg1"/>
                </a:solidFill>
                <a:latin typeface="+mj-lt"/>
              </a:rPr>
              <a:t>Father, eternal shepherd,</a:t>
            </a:r>
            <a:br>
              <a:rPr lang="en-GB" sz="2600" dirty="0">
                <a:solidFill>
                  <a:schemeClr val="bg1"/>
                </a:solidFill>
                <a:latin typeface="+mj-lt"/>
              </a:rPr>
            </a:br>
            <a:r>
              <a:rPr lang="en-GB" sz="2600" dirty="0">
                <a:solidFill>
                  <a:schemeClr val="bg1"/>
                </a:solidFill>
                <a:latin typeface="+mj-lt"/>
              </a:rPr>
              <a:t>hear the prayers of your people for your servant Benedict,</a:t>
            </a:r>
            <a:br>
              <a:rPr lang="en-GB" sz="2600" dirty="0">
                <a:solidFill>
                  <a:schemeClr val="bg1"/>
                </a:solidFill>
                <a:latin typeface="+mj-lt"/>
              </a:rPr>
            </a:br>
            <a:r>
              <a:rPr lang="en-GB" sz="2600" dirty="0">
                <a:solidFill>
                  <a:schemeClr val="bg1"/>
                </a:solidFill>
                <a:latin typeface="+mj-lt"/>
              </a:rPr>
              <a:t>who governed your Church with love.</a:t>
            </a:r>
          </a:p>
          <a:p>
            <a:r>
              <a:rPr lang="en-GB" sz="2600" dirty="0">
                <a:solidFill>
                  <a:schemeClr val="bg1"/>
                </a:solidFill>
                <a:latin typeface="+mj-lt"/>
              </a:rPr>
              <a:t>In your mercy, bring him with the flock </a:t>
            </a:r>
            <a:br>
              <a:rPr lang="en-GB" sz="2600" dirty="0">
                <a:solidFill>
                  <a:schemeClr val="bg1"/>
                </a:solidFill>
                <a:latin typeface="+mj-lt"/>
              </a:rPr>
            </a:br>
            <a:r>
              <a:rPr lang="en-GB" sz="2600" dirty="0">
                <a:solidFill>
                  <a:schemeClr val="bg1"/>
                </a:solidFill>
                <a:latin typeface="+mj-lt"/>
              </a:rPr>
              <a:t>once entrusted to his care</a:t>
            </a:r>
            <a:br>
              <a:rPr lang="en-GB" sz="2600" dirty="0">
                <a:solidFill>
                  <a:schemeClr val="bg1"/>
                </a:solidFill>
                <a:latin typeface="+mj-lt"/>
              </a:rPr>
            </a:br>
            <a:r>
              <a:rPr lang="en-GB" sz="2600" dirty="0">
                <a:solidFill>
                  <a:schemeClr val="bg1"/>
                </a:solidFill>
                <a:latin typeface="+mj-lt"/>
              </a:rPr>
              <a:t>to the reward you have promised your faithful servants.</a:t>
            </a:r>
          </a:p>
          <a:p>
            <a:endParaRPr lang="en-GB" sz="2600" dirty="0">
              <a:solidFill>
                <a:schemeClr val="bg1"/>
              </a:solidFill>
              <a:latin typeface="+mj-lt"/>
            </a:endParaRPr>
          </a:p>
          <a:p>
            <a:r>
              <a:rPr lang="en-GB" sz="2600" dirty="0">
                <a:solidFill>
                  <a:schemeClr val="bg1"/>
                </a:solidFill>
                <a:latin typeface="+mj-lt"/>
              </a:rPr>
              <a:t>May he who faithfully administered the mysteries</a:t>
            </a:r>
            <a:br>
              <a:rPr lang="en-GB" sz="2600" dirty="0">
                <a:solidFill>
                  <a:schemeClr val="bg1"/>
                </a:solidFill>
                <a:latin typeface="+mj-lt"/>
              </a:rPr>
            </a:br>
            <a:r>
              <a:rPr lang="en-GB" sz="2600" dirty="0">
                <a:solidFill>
                  <a:schemeClr val="bg1"/>
                </a:solidFill>
                <a:latin typeface="+mj-lt"/>
              </a:rPr>
              <a:t>of your forgiveness and love on earth,</a:t>
            </a:r>
            <a:br>
              <a:rPr lang="en-GB" sz="2600" dirty="0">
                <a:solidFill>
                  <a:schemeClr val="bg1"/>
                </a:solidFill>
                <a:latin typeface="+mj-lt"/>
              </a:rPr>
            </a:br>
            <a:r>
              <a:rPr lang="en-GB" sz="2600" dirty="0">
                <a:solidFill>
                  <a:schemeClr val="bg1"/>
                </a:solidFill>
                <a:latin typeface="+mj-lt"/>
              </a:rPr>
              <a:t>rejoice with you for ever in heaven</a:t>
            </a:r>
          </a:p>
          <a:p>
            <a:r>
              <a:rPr lang="en-GB" sz="2600" dirty="0">
                <a:solidFill>
                  <a:schemeClr val="bg1"/>
                </a:solidFill>
                <a:latin typeface="+mj-lt"/>
              </a:rPr>
              <a:t>In your wise and loving care,</a:t>
            </a:r>
            <a:br>
              <a:rPr lang="en-GB" sz="2600" dirty="0">
                <a:solidFill>
                  <a:schemeClr val="bg1"/>
                </a:solidFill>
                <a:latin typeface="+mj-lt"/>
              </a:rPr>
            </a:br>
            <a:r>
              <a:rPr lang="en-GB" sz="2600" dirty="0">
                <a:solidFill>
                  <a:schemeClr val="bg1"/>
                </a:solidFill>
                <a:latin typeface="+mj-lt"/>
              </a:rPr>
              <a:t>you made your servant teacher of all your Church.</a:t>
            </a:r>
          </a:p>
          <a:p>
            <a:br>
              <a:rPr lang="en-GB" dirty="0">
                <a:solidFill>
                  <a:srgbClr val="212529"/>
                </a:solidFill>
                <a:latin typeface="Cabin"/>
              </a:rPr>
            </a:br>
            <a:endParaRPr lang="en-GB" dirty="0">
              <a:solidFill>
                <a:srgbClr val="212529"/>
              </a:solidFill>
              <a:latin typeface="Cabin"/>
            </a:endParaRPr>
          </a:p>
        </p:txBody>
      </p:sp>
      <p:pic>
        <p:nvPicPr>
          <p:cNvPr id="5" name="Picture 4">
            <a:extLst>
              <a:ext uri="{FF2B5EF4-FFF2-40B4-BE49-F238E27FC236}">
                <a16:creationId xmlns:a16="http://schemas.microsoft.com/office/drawing/2014/main" id="{885467DB-7301-4D45-ABF2-C8A32492CDA5}"/>
              </a:ext>
            </a:extLst>
          </p:cNvPr>
          <p:cNvPicPr>
            <a:picLocks noChangeAspect="1"/>
          </p:cNvPicPr>
          <p:nvPr/>
        </p:nvPicPr>
        <p:blipFill>
          <a:blip r:embed="rId4"/>
          <a:stretch>
            <a:fillRect/>
          </a:stretch>
        </p:blipFill>
        <p:spPr>
          <a:xfrm>
            <a:off x="8201891" y="0"/>
            <a:ext cx="4178693" cy="5584874"/>
          </a:xfrm>
          <a:prstGeom prst="rect">
            <a:avLst/>
          </a:prstGeom>
        </p:spPr>
      </p:pic>
    </p:spTree>
    <p:extLst>
      <p:ext uri="{BB962C8B-B14F-4D97-AF65-F5344CB8AC3E}">
        <p14:creationId xmlns:p14="http://schemas.microsoft.com/office/powerpoint/2010/main" val="309680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Respond: Let us pray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C475A3FB-C1F4-4617-A0EF-B152809D0918}"/>
              </a:ext>
            </a:extLst>
          </p:cNvPr>
          <p:cNvSpPr/>
          <p:nvPr/>
        </p:nvSpPr>
        <p:spPr>
          <a:xfrm>
            <a:off x="3349135" y="-240113"/>
            <a:ext cx="9009120" cy="5970865"/>
          </a:xfrm>
          <a:prstGeom prst="rect">
            <a:avLst/>
          </a:prstGeom>
        </p:spPr>
        <p:txBody>
          <a:bodyPr wrap="square">
            <a:spAutoFit/>
          </a:bodyPr>
          <a:lstStyle/>
          <a:p>
            <a:br>
              <a:rPr lang="en-GB" dirty="0">
                <a:solidFill>
                  <a:srgbClr val="212529"/>
                </a:solidFill>
                <a:latin typeface="Cabin"/>
              </a:rPr>
            </a:br>
            <a:r>
              <a:rPr lang="en-GB" sz="2600" dirty="0">
                <a:solidFill>
                  <a:schemeClr val="bg1"/>
                </a:solidFill>
                <a:latin typeface="+mj-lt"/>
              </a:rPr>
              <a:t>He did the work of Christ on earth.</a:t>
            </a:r>
          </a:p>
          <a:p>
            <a:r>
              <a:rPr lang="en-GB" sz="2600" dirty="0">
                <a:solidFill>
                  <a:schemeClr val="bg1"/>
                </a:solidFill>
                <a:latin typeface="+mj-lt"/>
              </a:rPr>
              <a:t>May your Son welcome him into eternal glory.</a:t>
            </a:r>
          </a:p>
          <a:p>
            <a:r>
              <a:rPr lang="en-GB" sz="2600" dirty="0">
                <a:solidFill>
                  <a:schemeClr val="bg1"/>
                </a:solidFill>
                <a:latin typeface="+mj-lt"/>
              </a:rPr>
              <a:t>May your servant whom you appointed high priest of your flock</a:t>
            </a:r>
            <a:br>
              <a:rPr lang="en-GB" sz="2600" dirty="0">
                <a:solidFill>
                  <a:schemeClr val="bg1"/>
                </a:solidFill>
                <a:latin typeface="+mj-lt"/>
              </a:rPr>
            </a:br>
            <a:r>
              <a:rPr lang="en-GB" sz="2600" dirty="0">
                <a:solidFill>
                  <a:schemeClr val="bg1"/>
                </a:solidFill>
                <a:latin typeface="+mj-lt"/>
              </a:rPr>
              <a:t>be counted now among the priests in the life of your kingdom.</a:t>
            </a:r>
          </a:p>
          <a:p>
            <a:r>
              <a:rPr lang="en-GB" sz="2600" dirty="0">
                <a:solidFill>
                  <a:schemeClr val="bg1"/>
                </a:solidFill>
                <a:latin typeface="+mj-lt"/>
              </a:rPr>
              <a:t>Give your servant the reward of eternal happiness</a:t>
            </a:r>
            <a:br>
              <a:rPr lang="en-GB" sz="2600" dirty="0">
                <a:solidFill>
                  <a:schemeClr val="bg1"/>
                </a:solidFill>
                <a:latin typeface="+mj-lt"/>
              </a:rPr>
            </a:br>
            <a:r>
              <a:rPr lang="en-GB" sz="2600" dirty="0">
                <a:solidFill>
                  <a:schemeClr val="bg1"/>
                </a:solidFill>
                <a:latin typeface="+mj-lt"/>
              </a:rPr>
              <a:t>and let your mercy win for us the gift of your life and love.</a:t>
            </a:r>
          </a:p>
          <a:p>
            <a:endParaRPr lang="en-GB" sz="2600" dirty="0">
              <a:solidFill>
                <a:schemeClr val="bg1"/>
              </a:solidFill>
              <a:latin typeface="+mj-lt"/>
            </a:endParaRPr>
          </a:p>
          <a:p>
            <a:r>
              <a:rPr lang="en-GB" sz="2600" dirty="0">
                <a:solidFill>
                  <a:schemeClr val="bg1"/>
                </a:solidFill>
                <a:latin typeface="+mj-lt"/>
              </a:rPr>
              <a:t>We entrust your servant to your mercy with faith and confidence.</a:t>
            </a:r>
            <a:br>
              <a:rPr lang="en-GB" sz="2600" dirty="0">
                <a:solidFill>
                  <a:schemeClr val="bg1"/>
                </a:solidFill>
                <a:latin typeface="+mj-lt"/>
              </a:rPr>
            </a:br>
            <a:r>
              <a:rPr lang="en-GB" sz="2600" dirty="0">
                <a:solidFill>
                  <a:schemeClr val="bg1"/>
                </a:solidFill>
                <a:latin typeface="+mj-lt"/>
              </a:rPr>
              <a:t>In the human family he was an instrument of your peace and love.</a:t>
            </a:r>
          </a:p>
          <a:p>
            <a:r>
              <a:rPr lang="en-GB" sz="2600" dirty="0">
                <a:solidFill>
                  <a:schemeClr val="bg1"/>
                </a:solidFill>
                <a:latin typeface="+mj-lt"/>
              </a:rPr>
              <a:t>We entrust your servant to your mercy with faith and confidence.</a:t>
            </a:r>
            <a:br>
              <a:rPr lang="en-GB" sz="2600" dirty="0">
                <a:solidFill>
                  <a:schemeClr val="bg1"/>
                </a:solidFill>
                <a:latin typeface="+mj-lt"/>
              </a:rPr>
            </a:br>
            <a:r>
              <a:rPr lang="en-GB" sz="2600" dirty="0">
                <a:solidFill>
                  <a:schemeClr val="bg1"/>
                </a:solidFill>
                <a:latin typeface="+mj-lt"/>
              </a:rPr>
              <a:t>In the human family he was an instrument of your peace and love.</a:t>
            </a:r>
          </a:p>
          <a:p>
            <a:r>
              <a:rPr lang="en-GB" sz="2600" dirty="0">
                <a:solidFill>
                  <a:schemeClr val="bg1"/>
                </a:solidFill>
                <a:latin typeface="+mj-lt"/>
              </a:rPr>
              <a:t>May he rejoice in those gifts for ever with your saints.</a:t>
            </a:r>
          </a:p>
          <a:p>
            <a:r>
              <a:rPr lang="en-GB" sz="2600" dirty="0">
                <a:solidFill>
                  <a:schemeClr val="bg1"/>
                </a:solidFill>
                <a:latin typeface="+mj-lt"/>
              </a:rPr>
              <a:t>Through Christ our Lord,</a:t>
            </a:r>
            <a:br>
              <a:rPr lang="en-GB" sz="2600" dirty="0">
                <a:solidFill>
                  <a:schemeClr val="bg1"/>
                </a:solidFill>
                <a:latin typeface="+mj-lt"/>
              </a:rPr>
            </a:br>
            <a:r>
              <a:rPr lang="en-GB" sz="2600" dirty="0">
                <a:solidFill>
                  <a:schemeClr val="bg1"/>
                </a:solidFill>
                <a:latin typeface="+mj-lt"/>
              </a:rPr>
              <a:t>Amen</a:t>
            </a:r>
          </a:p>
        </p:txBody>
      </p:sp>
      <p:pic>
        <p:nvPicPr>
          <p:cNvPr id="4" name="Picture 3">
            <a:extLst>
              <a:ext uri="{FF2B5EF4-FFF2-40B4-BE49-F238E27FC236}">
                <a16:creationId xmlns:a16="http://schemas.microsoft.com/office/drawing/2014/main" id="{527B19E8-974E-4D68-8A5E-A6469A88D426}"/>
              </a:ext>
            </a:extLst>
          </p:cNvPr>
          <p:cNvPicPr>
            <a:picLocks noChangeAspect="1"/>
          </p:cNvPicPr>
          <p:nvPr/>
        </p:nvPicPr>
        <p:blipFill>
          <a:blip r:embed="rId4"/>
          <a:stretch>
            <a:fillRect/>
          </a:stretch>
        </p:blipFill>
        <p:spPr>
          <a:xfrm>
            <a:off x="-679940" y="0"/>
            <a:ext cx="4029075" cy="5584874"/>
          </a:xfrm>
          <a:prstGeom prst="rect">
            <a:avLst/>
          </a:prstGeom>
        </p:spPr>
      </p:pic>
    </p:spTree>
    <p:extLst>
      <p:ext uri="{BB962C8B-B14F-4D97-AF65-F5344CB8AC3E}">
        <p14:creationId xmlns:p14="http://schemas.microsoft.com/office/powerpoint/2010/main" val="829763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1686</Words>
  <Application>Microsoft Office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Cabin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Elaine Arundell</cp:lastModifiedBy>
  <cp:revision>52</cp:revision>
  <dcterms:created xsi:type="dcterms:W3CDTF">2020-10-07T15:56:12Z</dcterms:created>
  <dcterms:modified xsi:type="dcterms:W3CDTF">2023-01-02T16:52:24Z</dcterms:modified>
</cp:coreProperties>
</file>