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0" r:id="rId3"/>
    <p:sldId id="261" r:id="rId4"/>
    <p:sldId id="268" r:id="rId5"/>
    <p:sldId id="263" r:id="rId6"/>
    <p:sldId id="264"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Arundell" initials="EA" lastIdx="1" clrIdx="0">
    <p:extLst>
      <p:ext uri="{19B8F6BF-5375-455C-9EA6-DF929625EA0E}">
        <p15:presenceInfo xmlns:p15="http://schemas.microsoft.com/office/powerpoint/2012/main" userId="S-1-5-21-1879480530-3281439989-1942138426-167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080"/>
    <a:srgbClr val="66CCFF"/>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779" autoAdjust="0"/>
    <p:restoredTop sz="86078" autoAdjust="0"/>
  </p:normalViewPr>
  <p:slideViewPr>
    <p:cSldViewPr snapToGrid="0">
      <p:cViewPr varScale="1">
        <p:scale>
          <a:sx n="46" d="100"/>
          <a:sy n="46" d="100"/>
        </p:scale>
        <p:origin x="56" y="236"/>
      </p:cViewPr>
      <p:guideLst/>
    </p:cSldViewPr>
  </p:slideViewPr>
  <p:notesTextViewPr>
    <p:cViewPr>
      <p:scale>
        <a:sx n="1" d="1"/>
        <a:sy n="1" d="1"/>
      </p:scale>
      <p:origin x="0" y="0"/>
    </p:cViewPr>
  </p:notesTextViewPr>
  <p:sorterViewPr>
    <p:cViewPr>
      <p:scale>
        <a:sx n="100" d="100"/>
        <a:sy n="100" d="100"/>
      </p:scale>
      <p:origin x="0" y="-4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02/01/2023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 at the picture. Which one is pope? How do you know? (wearing white). Explain that Benedict was a pope meaning he was the leader of the Church. But because he was old and sick, he abdicated, which is like being retired. </a:t>
            </a:r>
          </a:p>
          <a:p>
            <a:endParaRPr lang="en-GB" dirty="0"/>
          </a:p>
          <a:p>
            <a:r>
              <a:rPr lang="en-GB" dirty="0"/>
              <a:t>He was a holy man – he believed in God, prayed, read the Bible, was kind and lived as God asked him to.</a:t>
            </a:r>
          </a:p>
        </p:txBody>
      </p:sp>
      <p:sp>
        <p:nvSpPr>
          <p:cNvPr id="4" name="Slide Number Placeholder 3"/>
          <p:cNvSpPr>
            <a:spLocks noGrp="1"/>
          </p:cNvSpPr>
          <p:nvPr>
            <p:ph type="sldNum" sz="quarter" idx="5"/>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74753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Pope Benedict was pope before Francis. When Francis was pope he helped him in lots of ways including through his prayer. During the holidays Pope Emeritus Benedict XVI died and his funeral will be this week.</a:t>
            </a:r>
          </a:p>
          <a:p>
            <a:endParaRPr lang="en-GB" dirty="0"/>
          </a:p>
          <a:p>
            <a:r>
              <a:rPr lang="en-GB" dirty="0"/>
              <a:t>Explain that before he was a pope he was priest for many years and then a cardinal. Discuss what a priest does.</a:t>
            </a:r>
          </a:p>
        </p:txBody>
      </p:sp>
      <p:sp>
        <p:nvSpPr>
          <p:cNvPr id="4" name="Slide Number Placeholder 3"/>
          <p:cNvSpPr>
            <a:spLocks noGrp="1"/>
          </p:cNvSpPr>
          <p:nvPr>
            <p:ph type="sldNum" sz="quarter" idx="5"/>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339159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that the Vatican city is in Rome and that it is a very special place as it is where the leaders of the Church live. It is where the first pope, St Peter, died. Lots of Church objects, artwork and documents are there.</a:t>
            </a:r>
          </a:p>
        </p:txBody>
      </p:sp>
      <p:sp>
        <p:nvSpPr>
          <p:cNvPr id="4" name="Slide Number Placeholder 3"/>
          <p:cNvSpPr>
            <a:spLocks noGrp="1"/>
          </p:cNvSpPr>
          <p:nvPr>
            <p:ph type="sldNum" sz="quarter" idx="5"/>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25093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image is one from the Vatican. Reflect on this reading and what it means.</a:t>
            </a:r>
          </a:p>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198416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286887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34666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02/01/2023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02/01/2023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02/01/2023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02/01/2023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02/01/2023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02/01/2023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hyperlink" Target="https://news.sky.com/story/pope-benedict-xvi-dies-resignation-of-gods-rottweiler-shocked-the-world-and-he-continued-to-be-controversial-12776084" TargetMode="External"/><Relationship Id="rId3" Type="http://schemas.openxmlformats.org/officeDocument/2006/relationships/hyperlink" Target="https://rcdow.org.uk/news/pope-emeritus-benedict-requiescat-in-pace/" TargetMode="External"/><Relationship Id="rId7" Type="http://schemas.openxmlformats.org/officeDocument/2006/relationships/hyperlink" Target="https://growingleaders.com/five-leadership-lessons-from-pope-benedict-xvi/"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en.wikipedia.org/wiki/Pope_Benedict_XVI" TargetMode="External"/><Relationship Id="rId5" Type="http://schemas.openxmlformats.org/officeDocument/2006/relationships/hyperlink" Target="https://www.vaticannews.va/en/pope/news/2022-12/pope-pays-tribute-benedict-xvi-s-witness-faith-prayer-kindness.html" TargetMode="External"/><Relationship Id="rId4" Type="http://schemas.openxmlformats.org/officeDocument/2006/relationships/hyperlink" Target="https://www.vaticannews.va/en/vatican-city/news/2022-12/pope-emeritus-benedict-xvi-lombardi-papal-spokesman.html" TargetMode="Externa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Pope Benedict</a:t>
            </a:r>
          </a:p>
        </p:txBody>
      </p:sp>
      <p:sp>
        <p:nvSpPr>
          <p:cNvPr id="8" name="TextBox 7"/>
          <p:cNvSpPr txBox="1"/>
          <p:nvPr/>
        </p:nvSpPr>
        <p:spPr>
          <a:xfrm>
            <a:off x="3809673" y="-695906"/>
            <a:ext cx="7033846" cy="4431324"/>
          </a:xfrm>
          <a:prstGeom prst="rect">
            <a:avLst/>
          </a:prstGeom>
          <a:noFill/>
        </p:spPr>
        <p:txBody>
          <a:bodyPr wrap="square" rtlCol="0">
            <a:spAutoFit/>
          </a:bodyPr>
          <a:lstStyle/>
          <a:p>
            <a:endParaRPr lang="en-GB" dirty="0"/>
          </a:p>
        </p:txBody>
      </p:sp>
      <p:sp>
        <p:nvSpPr>
          <p:cNvPr id="9" name="TextBox 8"/>
          <p:cNvSpPr txBox="1"/>
          <p:nvPr/>
        </p:nvSpPr>
        <p:spPr>
          <a:xfrm>
            <a:off x="7465671" y="1069144"/>
            <a:ext cx="3908057" cy="4401205"/>
          </a:xfrm>
          <a:prstGeom prst="rect">
            <a:avLst/>
          </a:prstGeom>
          <a:noFill/>
        </p:spPr>
        <p:txBody>
          <a:bodyPr wrap="square" rtlCol="0">
            <a:spAutoFit/>
          </a:bodyPr>
          <a:lstStyle/>
          <a:p>
            <a:pPr algn="ctr"/>
            <a:endParaRPr lang="en-GB" sz="1400" i="1" dirty="0">
              <a:solidFill>
                <a:schemeClr val="bg1"/>
              </a:solidFill>
              <a:latin typeface="+mj-lt"/>
            </a:endParaRPr>
          </a:p>
          <a:p>
            <a:pPr algn="ctr"/>
            <a:r>
              <a:rPr lang="en-GB" sz="4000" dirty="0">
                <a:solidFill>
                  <a:schemeClr val="bg1"/>
                </a:solidFill>
                <a:latin typeface="+mj-lt"/>
              </a:rPr>
              <a:t>‘Benedict spent his life seeking the face of Jesus’.</a:t>
            </a:r>
          </a:p>
          <a:p>
            <a:pPr algn="ctr"/>
            <a:endParaRPr lang="en-GB" sz="4000" dirty="0">
              <a:solidFill>
                <a:schemeClr val="bg1"/>
              </a:solidFill>
              <a:latin typeface="+mj-lt"/>
            </a:endParaRPr>
          </a:p>
          <a:p>
            <a:pPr algn="ctr"/>
            <a:r>
              <a:rPr lang="en-GB" sz="4000" i="1" dirty="0">
                <a:solidFill>
                  <a:schemeClr val="bg1"/>
                </a:solidFill>
                <a:latin typeface="+mj-lt"/>
              </a:rPr>
              <a:t>(Fr. Lombardi, SJ)</a:t>
            </a:r>
          </a:p>
          <a:p>
            <a:pPr algn="ctr"/>
            <a:endParaRPr lang="en-GB" sz="6600" dirty="0">
              <a:solidFill>
                <a:schemeClr val="bg1"/>
              </a:solidFill>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11" name="Picture 10">
            <a:extLst>
              <a:ext uri="{FF2B5EF4-FFF2-40B4-BE49-F238E27FC236}">
                <a16:creationId xmlns:a16="http://schemas.microsoft.com/office/drawing/2014/main" id="{6D50A34A-0C38-473D-91AC-2B2719F93B43}"/>
              </a:ext>
            </a:extLst>
          </p:cNvPr>
          <p:cNvPicPr>
            <a:picLocks noChangeAspect="1"/>
          </p:cNvPicPr>
          <p:nvPr/>
        </p:nvPicPr>
        <p:blipFill>
          <a:blip r:embed="rId3"/>
          <a:stretch>
            <a:fillRect/>
          </a:stretch>
        </p:blipFill>
        <p:spPr>
          <a:xfrm>
            <a:off x="1862101" y="401780"/>
            <a:ext cx="3618919" cy="4836729"/>
          </a:xfrm>
          <a:prstGeom prst="rect">
            <a:avLst/>
          </a:prstGeom>
          <a:ln>
            <a:solidFill>
              <a:srgbClr val="FFC000"/>
            </a:solidFill>
          </a:ln>
        </p:spPr>
      </p:pic>
    </p:spTree>
    <p:extLst>
      <p:ext uri="{BB962C8B-B14F-4D97-AF65-F5344CB8AC3E}">
        <p14:creationId xmlns:p14="http://schemas.microsoft.com/office/powerpoint/2010/main" val="82850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A holy man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12" name="Picture 6" descr="Benedict, Cartoon, Catholic, Church, Clothes, Cross">
            <a:extLst>
              <a:ext uri="{FF2B5EF4-FFF2-40B4-BE49-F238E27FC236}">
                <a16:creationId xmlns:a16="http://schemas.microsoft.com/office/drawing/2014/main" id="{B2FDF216-13F9-4FAC-A506-35A9BF05C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5673" y="273968"/>
            <a:ext cx="6387058" cy="4918376"/>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2A8FA990-244D-4AEC-9F3E-E129B117CB23}"/>
              </a:ext>
            </a:extLst>
          </p:cNvPr>
          <p:cNvSpPr/>
          <p:nvPr/>
        </p:nvSpPr>
        <p:spPr>
          <a:xfrm>
            <a:off x="1911927" y="273968"/>
            <a:ext cx="4184073" cy="178723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What is a pope?</a:t>
            </a:r>
          </a:p>
        </p:txBody>
      </p:sp>
      <p:sp>
        <p:nvSpPr>
          <p:cNvPr id="15" name="Oval 14">
            <a:extLst>
              <a:ext uri="{FF2B5EF4-FFF2-40B4-BE49-F238E27FC236}">
                <a16:creationId xmlns:a16="http://schemas.microsoft.com/office/drawing/2014/main" id="{9DCAF50B-6F0F-4F85-8E96-4595D9AA76F7}"/>
              </a:ext>
            </a:extLst>
          </p:cNvPr>
          <p:cNvSpPr/>
          <p:nvPr/>
        </p:nvSpPr>
        <p:spPr>
          <a:xfrm>
            <a:off x="346251" y="2526090"/>
            <a:ext cx="4544403" cy="26662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What does it mean to be holy?</a:t>
            </a:r>
          </a:p>
        </p:txBody>
      </p:sp>
    </p:spTree>
    <p:extLst>
      <p:ext uri="{BB962C8B-B14F-4D97-AF65-F5344CB8AC3E}">
        <p14:creationId xmlns:p14="http://schemas.microsoft.com/office/powerpoint/2010/main" val="405663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Popes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5" name="Picture 4">
            <a:extLst>
              <a:ext uri="{FF2B5EF4-FFF2-40B4-BE49-F238E27FC236}">
                <a16:creationId xmlns:a16="http://schemas.microsoft.com/office/drawing/2014/main" id="{F71946D9-B032-4A19-846F-2C5BD0410DEF}"/>
              </a:ext>
            </a:extLst>
          </p:cNvPr>
          <p:cNvPicPr>
            <a:picLocks noChangeAspect="1"/>
          </p:cNvPicPr>
          <p:nvPr/>
        </p:nvPicPr>
        <p:blipFill>
          <a:blip r:embed="rId4"/>
          <a:stretch>
            <a:fillRect/>
          </a:stretch>
        </p:blipFill>
        <p:spPr>
          <a:xfrm>
            <a:off x="7010399" y="427321"/>
            <a:ext cx="4585967" cy="3994229"/>
          </a:xfrm>
          <a:prstGeom prst="rect">
            <a:avLst/>
          </a:prstGeom>
          <a:ln>
            <a:solidFill>
              <a:srgbClr val="FFC000"/>
            </a:solidFill>
          </a:ln>
        </p:spPr>
      </p:pic>
      <p:pic>
        <p:nvPicPr>
          <p:cNvPr id="12" name="Picture 11" descr="Free photos of Pope benedict">
            <a:extLst>
              <a:ext uri="{FF2B5EF4-FFF2-40B4-BE49-F238E27FC236}">
                <a16:creationId xmlns:a16="http://schemas.microsoft.com/office/drawing/2014/main" id="{948E4CDF-56D7-4E0B-850B-99FF46CF95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367" y="427321"/>
            <a:ext cx="5193729" cy="3895297"/>
          </a:xfrm>
          <a:prstGeom prst="rect">
            <a:avLst/>
          </a:prstGeom>
          <a:noFill/>
          <a:ln cmpd="sng">
            <a:solidFill>
              <a:srgbClr val="FFC00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13FF413-F242-4C29-BF20-140FEFF589C0}"/>
              </a:ext>
            </a:extLst>
          </p:cNvPr>
          <p:cNvSpPr txBox="1"/>
          <p:nvPr/>
        </p:nvSpPr>
        <p:spPr>
          <a:xfrm>
            <a:off x="350367" y="4664597"/>
            <a:ext cx="5193729" cy="523220"/>
          </a:xfrm>
          <a:prstGeom prst="rect">
            <a:avLst/>
          </a:prstGeom>
          <a:noFill/>
        </p:spPr>
        <p:txBody>
          <a:bodyPr wrap="square" rtlCol="0">
            <a:spAutoFit/>
          </a:bodyPr>
          <a:lstStyle/>
          <a:p>
            <a:r>
              <a:rPr lang="en-GB" sz="2800" b="1" dirty="0">
                <a:solidFill>
                  <a:schemeClr val="bg1"/>
                </a:solidFill>
                <a:latin typeface="+mj-lt"/>
              </a:rPr>
              <a:t>Pope Benedict</a:t>
            </a:r>
          </a:p>
        </p:txBody>
      </p:sp>
      <p:sp>
        <p:nvSpPr>
          <p:cNvPr id="14" name="TextBox 13">
            <a:extLst>
              <a:ext uri="{FF2B5EF4-FFF2-40B4-BE49-F238E27FC236}">
                <a16:creationId xmlns:a16="http://schemas.microsoft.com/office/drawing/2014/main" id="{BF3F7532-6B45-42DC-A8AB-B3BC554B4929}"/>
              </a:ext>
            </a:extLst>
          </p:cNvPr>
          <p:cNvSpPr txBox="1"/>
          <p:nvPr/>
        </p:nvSpPr>
        <p:spPr>
          <a:xfrm>
            <a:off x="6998271" y="4664597"/>
            <a:ext cx="5193729" cy="523220"/>
          </a:xfrm>
          <a:prstGeom prst="rect">
            <a:avLst/>
          </a:prstGeom>
          <a:noFill/>
        </p:spPr>
        <p:txBody>
          <a:bodyPr wrap="square" rtlCol="0">
            <a:spAutoFit/>
          </a:bodyPr>
          <a:lstStyle/>
          <a:p>
            <a:r>
              <a:rPr lang="en-GB" sz="2800" b="1" dirty="0">
                <a:solidFill>
                  <a:schemeClr val="bg1"/>
                </a:solidFill>
                <a:latin typeface="+mj-lt"/>
              </a:rPr>
              <a:t>Pope Francis</a:t>
            </a:r>
          </a:p>
        </p:txBody>
      </p:sp>
    </p:spTree>
    <p:extLst>
      <p:ext uri="{BB962C8B-B14F-4D97-AF65-F5344CB8AC3E}">
        <p14:creationId xmlns:p14="http://schemas.microsoft.com/office/powerpoint/2010/main" val="208110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Vatican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
        <p:nvSpPr>
          <p:cNvPr id="3" name="Oval 2">
            <a:extLst>
              <a:ext uri="{FF2B5EF4-FFF2-40B4-BE49-F238E27FC236}">
                <a16:creationId xmlns:a16="http://schemas.microsoft.com/office/drawing/2014/main" id="{23670B51-68BF-4400-9807-1EDE2ACAB1DB}"/>
              </a:ext>
            </a:extLst>
          </p:cNvPr>
          <p:cNvSpPr/>
          <p:nvPr/>
        </p:nvSpPr>
        <p:spPr>
          <a:xfrm>
            <a:off x="7966365" y="1246909"/>
            <a:ext cx="3810000" cy="27847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Where is the Vatican?</a:t>
            </a:r>
          </a:p>
        </p:txBody>
      </p:sp>
      <p:pic>
        <p:nvPicPr>
          <p:cNvPr id="7174" name="Picture 6" descr="Free photos of St peter's basilica">
            <a:extLst>
              <a:ext uri="{FF2B5EF4-FFF2-40B4-BE49-F238E27FC236}">
                <a16:creationId xmlns:a16="http://schemas.microsoft.com/office/drawing/2014/main" id="{15FBE4C8-453F-47C1-A968-F8D39AEDD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6" y="0"/>
            <a:ext cx="7426035" cy="5569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28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Listen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3" name="Picture 2">
            <a:extLst>
              <a:ext uri="{FF2B5EF4-FFF2-40B4-BE49-F238E27FC236}">
                <a16:creationId xmlns:a16="http://schemas.microsoft.com/office/drawing/2014/main" id="{A78F5E37-4C11-455B-9D63-1ACFA3C34AF6}"/>
              </a:ext>
            </a:extLst>
          </p:cNvPr>
          <p:cNvPicPr>
            <a:picLocks noChangeAspect="1"/>
          </p:cNvPicPr>
          <p:nvPr/>
        </p:nvPicPr>
        <p:blipFill>
          <a:blip r:embed="rId4"/>
          <a:stretch>
            <a:fillRect/>
          </a:stretch>
        </p:blipFill>
        <p:spPr>
          <a:xfrm>
            <a:off x="0" y="0"/>
            <a:ext cx="4996993" cy="5584874"/>
          </a:xfrm>
          <a:prstGeom prst="rect">
            <a:avLst/>
          </a:prstGeom>
        </p:spPr>
      </p:pic>
      <p:sp>
        <p:nvSpPr>
          <p:cNvPr id="4" name="Rectangle 3">
            <a:extLst>
              <a:ext uri="{FF2B5EF4-FFF2-40B4-BE49-F238E27FC236}">
                <a16:creationId xmlns:a16="http://schemas.microsoft.com/office/drawing/2014/main" id="{F52C7E5E-0ADB-4531-AA5D-9D88FE77187D}"/>
              </a:ext>
            </a:extLst>
          </p:cNvPr>
          <p:cNvSpPr/>
          <p:nvPr/>
        </p:nvSpPr>
        <p:spPr>
          <a:xfrm>
            <a:off x="5237018" y="346365"/>
            <a:ext cx="6580909" cy="5016758"/>
          </a:xfrm>
          <a:prstGeom prst="rect">
            <a:avLst/>
          </a:prstGeom>
        </p:spPr>
        <p:txBody>
          <a:bodyPr wrap="square">
            <a:spAutoFit/>
          </a:bodyPr>
          <a:lstStyle/>
          <a:p>
            <a:r>
              <a:rPr lang="en-GB" sz="3200" dirty="0">
                <a:solidFill>
                  <a:schemeClr val="bg1"/>
                </a:solidFill>
                <a:latin typeface="+mj-lt"/>
              </a:rPr>
              <a:t>“And now, Israel, what does the Lord your God require of you, but to fear the Lord your God, to walk in all his ways, to love him, to serve the Lord your God with all your heart and with all your soul, and to keep the commandments of the Lord, which I am commanding you today for your good?</a:t>
            </a:r>
          </a:p>
          <a:p>
            <a:r>
              <a:rPr lang="en-GB" sz="3200" i="1" dirty="0">
                <a:solidFill>
                  <a:schemeClr val="bg1"/>
                </a:solidFill>
                <a:latin typeface="+mj-lt"/>
              </a:rPr>
              <a:t>(</a:t>
            </a:r>
            <a:r>
              <a:rPr lang="en-GB" sz="3200" i="1" dirty="0" err="1">
                <a:solidFill>
                  <a:schemeClr val="bg1"/>
                </a:solidFill>
                <a:latin typeface="+mj-lt"/>
              </a:rPr>
              <a:t>Deut</a:t>
            </a:r>
            <a:r>
              <a:rPr lang="en-GB" sz="3200" i="1" dirty="0">
                <a:solidFill>
                  <a:schemeClr val="bg1"/>
                </a:solidFill>
                <a:latin typeface="+mj-lt"/>
              </a:rPr>
              <a:t> 10:12-13)</a:t>
            </a:r>
          </a:p>
        </p:txBody>
      </p:sp>
    </p:spTree>
    <p:extLst>
      <p:ext uri="{BB962C8B-B14F-4D97-AF65-F5344CB8AC3E}">
        <p14:creationId xmlns:p14="http://schemas.microsoft.com/office/powerpoint/2010/main" val="2668491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r>
              <a:rPr lang="en-GB" sz="5400" dirty="0">
                <a:solidFill>
                  <a:srgbClr val="009999"/>
                </a:solidFill>
                <a:latin typeface="+mj-lt"/>
              </a:rPr>
              <a:t>Reflect: Let us pray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4660" y="5584874"/>
            <a:ext cx="903415" cy="13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sp>
        <p:nvSpPr>
          <p:cNvPr id="6" name="Rectangle 5">
            <a:extLst>
              <a:ext uri="{FF2B5EF4-FFF2-40B4-BE49-F238E27FC236}">
                <a16:creationId xmlns:a16="http://schemas.microsoft.com/office/drawing/2014/main" id="{31527C20-BC86-4F96-90CD-D09260C71038}"/>
              </a:ext>
            </a:extLst>
          </p:cNvPr>
          <p:cNvSpPr/>
          <p:nvPr/>
        </p:nvSpPr>
        <p:spPr>
          <a:xfrm>
            <a:off x="143925" y="344221"/>
            <a:ext cx="8792258" cy="5016758"/>
          </a:xfrm>
          <a:prstGeom prst="rect">
            <a:avLst/>
          </a:prstGeom>
        </p:spPr>
        <p:txBody>
          <a:bodyPr wrap="square">
            <a:spAutoFit/>
          </a:bodyPr>
          <a:lstStyle/>
          <a:p>
            <a:r>
              <a:rPr lang="en-GB" sz="3200" dirty="0">
                <a:solidFill>
                  <a:schemeClr val="bg1"/>
                </a:solidFill>
                <a:latin typeface="+mj-lt"/>
              </a:rPr>
              <a:t>Lord, we thank you for Pope Benedict who </a:t>
            </a:r>
            <a:br>
              <a:rPr lang="en-GB" sz="3200" dirty="0">
                <a:solidFill>
                  <a:schemeClr val="bg1"/>
                </a:solidFill>
                <a:latin typeface="+mj-lt"/>
              </a:rPr>
            </a:br>
            <a:r>
              <a:rPr lang="en-GB" sz="3200" dirty="0">
                <a:solidFill>
                  <a:schemeClr val="bg1"/>
                </a:solidFill>
                <a:latin typeface="+mj-lt"/>
              </a:rPr>
              <a:t>loved you with all of his heart and soul.</a:t>
            </a:r>
          </a:p>
          <a:p>
            <a:r>
              <a:rPr lang="en-GB" sz="3200" dirty="0">
                <a:solidFill>
                  <a:schemeClr val="bg1"/>
                </a:solidFill>
                <a:latin typeface="+mj-lt"/>
              </a:rPr>
              <a:t> </a:t>
            </a:r>
          </a:p>
          <a:p>
            <a:r>
              <a:rPr lang="en-GB" sz="3200" dirty="0">
                <a:solidFill>
                  <a:schemeClr val="bg1"/>
                </a:solidFill>
                <a:latin typeface="+mj-lt"/>
              </a:rPr>
              <a:t>Help us to follow his example by keeping your commandments and loving you and others.</a:t>
            </a:r>
          </a:p>
          <a:p>
            <a:endParaRPr lang="en-GB" sz="3200" dirty="0">
              <a:solidFill>
                <a:schemeClr val="bg1"/>
              </a:solidFill>
              <a:latin typeface="+mj-lt"/>
            </a:endParaRPr>
          </a:p>
          <a:p>
            <a:r>
              <a:rPr lang="en-GB" sz="3200" dirty="0">
                <a:solidFill>
                  <a:schemeClr val="bg1"/>
                </a:solidFill>
                <a:latin typeface="+mj-lt"/>
              </a:rPr>
              <a:t>Help us to serve you in all that we do, just as Benedict did.</a:t>
            </a:r>
          </a:p>
          <a:p>
            <a:endParaRPr lang="en-GB" sz="3200" dirty="0">
              <a:solidFill>
                <a:schemeClr val="bg1"/>
              </a:solidFill>
              <a:latin typeface="+mj-lt"/>
            </a:endParaRPr>
          </a:p>
          <a:p>
            <a:r>
              <a:rPr lang="en-GB" sz="3200" dirty="0">
                <a:solidFill>
                  <a:schemeClr val="bg1"/>
                </a:solidFill>
                <a:latin typeface="+mj-lt"/>
              </a:rPr>
              <a:t>May he rest with you in heaven forever. Amen</a:t>
            </a:r>
          </a:p>
        </p:txBody>
      </p:sp>
      <p:pic>
        <p:nvPicPr>
          <p:cNvPr id="9" name="Picture 8">
            <a:extLst>
              <a:ext uri="{FF2B5EF4-FFF2-40B4-BE49-F238E27FC236}">
                <a16:creationId xmlns:a16="http://schemas.microsoft.com/office/drawing/2014/main" id="{8DD12AC2-CBB7-4BBE-850D-39117A6C96A3}"/>
              </a:ext>
            </a:extLst>
          </p:cNvPr>
          <p:cNvPicPr>
            <a:picLocks noChangeAspect="1"/>
          </p:cNvPicPr>
          <p:nvPr/>
        </p:nvPicPr>
        <p:blipFill>
          <a:blip r:embed="rId4"/>
          <a:stretch>
            <a:fillRect/>
          </a:stretch>
        </p:blipFill>
        <p:spPr>
          <a:xfrm>
            <a:off x="8450205" y="0"/>
            <a:ext cx="4029075" cy="5584874"/>
          </a:xfrm>
          <a:prstGeom prst="rect">
            <a:avLst/>
          </a:prstGeom>
        </p:spPr>
      </p:pic>
    </p:spTree>
    <p:extLst>
      <p:ext uri="{BB962C8B-B14F-4D97-AF65-F5344CB8AC3E}">
        <p14:creationId xmlns:p14="http://schemas.microsoft.com/office/powerpoint/2010/main" val="2075417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r>
              <a:rPr lang="en-GB" sz="8000" dirty="0">
                <a:solidFill>
                  <a:srgbClr val="A50021"/>
                </a:solidFill>
                <a:latin typeface="+mj-lt"/>
              </a:rPr>
              <a:t>    </a:t>
            </a:r>
          </a:p>
        </p:txBody>
      </p:sp>
      <p:sp>
        <p:nvSpPr>
          <p:cNvPr id="2" name="TextBox 1"/>
          <p:cNvSpPr txBox="1"/>
          <p:nvPr/>
        </p:nvSpPr>
        <p:spPr>
          <a:xfrm>
            <a:off x="163385" y="0"/>
            <a:ext cx="12028615" cy="6186309"/>
          </a:xfrm>
          <a:prstGeom prst="rect">
            <a:avLst/>
          </a:prstGeom>
          <a:noFill/>
        </p:spPr>
        <p:txBody>
          <a:bodyPr wrap="square" rtlCol="0">
            <a:spAutoFit/>
          </a:bodyPr>
          <a:lstStyle/>
          <a:p>
            <a:r>
              <a:rPr lang="en-GB" sz="3200" u="sng" dirty="0">
                <a:solidFill>
                  <a:schemeClr val="bg1"/>
                </a:solidFill>
                <a:latin typeface="+mj-lt"/>
              </a:rPr>
              <a:t>References:</a:t>
            </a:r>
          </a:p>
          <a:p>
            <a:r>
              <a:rPr lang="en-GB" sz="2000" dirty="0">
                <a:solidFill>
                  <a:schemeClr val="bg1"/>
                </a:solidFill>
                <a:latin typeface="+mj-lt"/>
                <a:hlinkClick r:id="rId3">
                  <a:extLst>
                    <a:ext uri="{A12FA001-AC4F-418D-AE19-62706E023703}">
                      <ahyp:hlinkClr xmlns:ahyp="http://schemas.microsoft.com/office/drawing/2018/hyperlinkcolor" val="tx"/>
                    </a:ext>
                  </a:extLst>
                </a:hlinkClick>
              </a:rPr>
              <a:t>https://rcdow.org.uk/news/pope-emeritus-benedict-requiescat-in-pace/</a:t>
            </a:r>
            <a:endParaRPr lang="en-GB" sz="2000" dirty="0">
              <a:solidFill>
                <a:schemeClr val="bg1"/>
              </a:solidFill>
              <a:latin typeface="+mj-lt"/>
            </a:endParaRPr>
          </a:p>
          <a:p>
            <a:endParaRPr lang="en-GB" sz="3200" dirty="0">
              <a:solidFill>
                <a:schemeClr val="bg1"/>
              </a:solidFill>
              <a:latin typeface="+mj-lt"/>
            </a:endParaRPr>
          </a:p>
          <a:p>
            <a:r>
              <a:rPr lang="en-GB" sz="2000" dirty="0">
                <a:solidFill>
                  <a:schemeClr val="bg1"/>
                </a:solidFill>
                <a:latin typeface="+mj-lt"/>
                <a:hlinkClick r:id="rId4">
                  <a:extLst>
                    <a:ext uri="{A12FA001-AC4F-418D-AE19-62706E023703}">
                      <ahyp:hlinkClr xmlns:ahyp="http://schemas.microsoft.com/office/drawing/2018/hyperlinkcolor" val="tx"/>
                    </a:ext>
                  </a:extLst>
                </a:hlinkClick>
              </a:rPr>
              <a:t>https://www.vaticannews.va/en/vatican-city/news/2022-12/pope-emeritus-benedict-xvi-lombardi-papal-spokesman.html</a:t>
            </a:r>
            <a:endParaRPr lang="en-GB" sz="2000" dirty="0">
              <a:solidFill>
                <a:schemeClr val="bg1"/>
              </a:solidFill>
              <a:latin typeface="+mj-lt"/>
            </a:endParaRPr>
          </a:p>
          <a:p>
            <a:endParaRPr lang="en-GB" sz="2000" dirty="0">
              <a:solidFill>
                <a:schemeClr val="bg1"/>
              </a:solidFill>
              <a:latin typeface="+mj-lt"/>
            </a:endParaRPr>
          </a:p>
          <a:p>
            <a:r>
              <a:rPr lang="en-GB" sz="2000" dirty="0">
                <a:solidFill>
                  <a:schemeClr val="bg1"/>
                </a:solidFill>
                <a:latin typeface="+mj-lt"/>
                <a:hlinkClick r:id="rId5">
                  <a:extLst>
                    <a:ext uri="{A12FA001-AC4F-418D-AE19-62706E023703}">
                      <ahyp:hlinkClr xmlns:ahyp="http://schemas.microsoft.com/office/drawing/2018/hyperlinkcolor" val="tx"/>
                    </a:ext>
                  </a:extLst>
                </a:hlinkClick>
              </a:rPr>
              <a:t>https://www.vaticannews.va/en/pope/news/2022-12/pope-pays-tribute-benedict-xvi-s-witness-faith-prayer-kindness.html</a:t>
            </a:r>
            <a:endParaRPr lang="en-GB" sz="2000" dirty="0">
              <a:solidFill>
                <a:schemeClr val="bg1"/>
              </a:solidFill>
              <a:latin typeface="+mj-lt"/>
            </a:endParaRPr>
          </a:p>
          <a:p>
            <a:endParaRPr lang="en-GB" sz="2000" dirty="0">
              <a:solidFill>
                <a:schemeClr val="bg1"/>
              </a:solidFill>
              <a:latin typeface="+mj-lt"/>
            </a:endParaRPr>
          </a:p>
          <a:p>
            <a:endParaRPr lang="en-GB" sz="2000" dirty="0">
              <a:solidFill>
                <a:schemeClr val="bg1"/>
              </a:solidFill>
              <a:latin typeface="+mj-lt"/>
            </a:endParaRPr>
          </a:p>
          <a:p>
            <a:r>
              <a:rPr lang="en-GB" sz="2000" dirty="0">
                <a:solidFill>
                  <a:schemeClr val="bg1"/>
                </a:solidFill>
                <a:latin typeface="+mj-lt"/>
                <a:hlinkClick r:id="rId6">
                  <a:extLst>
                    <a:ext uri="{A12FA001-AC4F-418D-AE19-62706E023703}">
                      <ahyp:hlinkClr xmlns:ahyp="http://schemas.microsoft.com/office/drawing/2018/hyperlinkcolor" val="tx"/>
                    </a:ext>
                  </a:extLst>
                </a:hlinkClick>
              </a:rPr>
              <a:t>https://en.wikipedia.org/wiki/Pope_Benedict_XVI</a:t>
            </a:r>
            <a:endParaRPr lang="en-GB" sz="2000" dirty="0">
              <a:solidFill>
                <a:schemeClr val="bg1"/>
              </a:solidFill>
              <a:latin typeface="+mj-lt"/>
            </a:endParaRPr>
          </a:p>
          <a:p>
            <a:endParaRPr lang="en-GB" sz="2000" dirty="0">
              <a:solidFill>
                <a:schemeClr val="bg1"/>
              </a:solidFill>
              <a:latin typeface="+mj-lt"/>
            </a:endParaRPr>
          </a:p>
          <a:p>
            <a:r>
              <a:rPr lang="en-GB" sz="2000" dirty="0">
                <a:solidFill>
                  <a:schemeClr val="bg1"/>
                </a:solidFill>
                <a:latin typeface="+mj-lt"/>
                <a:hlinkClick r:id="rId7">
                  <a:extLst>
                    <a:ext uri="{A12FA001-AC4F-418D-AE19-62706E023703}">
                      <ahyp:hlinkClr xmlns:ahyp="http://schemas.microsoft.com/office/drawing/2018/hyperlinkcolor" val="tx"/>
                    </a:ext>
                  </a:extLst>
                </a:hlinkClick>
              </a:rPr>
              <a:t>https://growingleaders.com/five-leadership-lessons-from-pope-benedict-xvi/</a:t>
            </a:r>
            <a:endParaRPr lang="en-GB" sz="2000" dirty="0">
              <a:solidFill>
                <a:schemeClr val="bg1"/>
              </a:solidFill>
              <a:latin typeface="+mj-lt"/>
            </a:endParaRPr>
          </a:p>
          <a:p>
            <a:endParaRPr lang="en-GB" sz="2000" dirty="0">
              <a:solidFill>
                <a:schemeClr val="bg1"/>
              </a:solidFill>
              <a:latin typeface="+mj-lt"/>
            </a:endParaRPr>
          </a:p>
          <a:p>
            <a:r>
              <a:rPr lang="en-GB" sz="2000" dirty="0">
                <a:solidFill>
                  <a:schemeClr val="bg1"/>
                </a:solidFill>
                <a:latin typeface="+mj-lt"/>
                <a:hlinkClick r:id="rId8">
                  <a:extLst>
                    <a:ext uri="{A12FA001-AC4F-418D-AE19-62706E023703}">
                      <ahyp:hlinkClr xmlns:ahyp="http://schemas.microsoft.com/office/drawing/2018/hyperlinkcolor" val="tx"/>
                    </a:ext>
                  </a:extLst>
                </a:hlinkClick>
              </a:rPr>
              <a:t>https://news.sky.com/story/pope-benedict-xvi-dies-resignation-of-gods-rottweiler-shocked-the-world-and-he-continued-to-be-controversial-12776084</a:t>
            </a:r>
            <a:endParaRPr lang="en-GB" sz="2000" dirty="0">
              <a:solidFill>
                <a:schemeClr val="bg1"/>
              </a:solidFill>
              <a:latin typeface="+mj-lt"/>
            </a:endParaRPr>
          </a:p>
          <a:p>
            <a:endParaRPr lang="en-GB" sz="2000" dirty="0">
              <a:solidFill>
                <a:schemeClr val="bg1"/>
              </a:solidFill>
              <a:latin typeface="+mj-lt"/>
            </a:endParaRPr>
          </a:p>
          <a:p>
            <a:endParaRPr lang="en-GB" sz="3200" dirty="0">
              <a:solidFill>
                <a:schemeClr val="bg1"/>
              </a:solidFill>
              <a:latin typeface="+mj-lt"/>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584874"/>
            <a:ext cx="903415" cy="1358000"/>
          </a:xfrm>
          <a:prstGeom prst="rect">
            <a:avLst/>
          </a:prstGeom>
        </p:spPr>
      </p:pic>
      <p:pic>
        <p:nvPicPr>
          <p:cNvPr id="8" name="Picture 7">
            <a:extLst>
              <a:ext uri="{FF2B5EF4-FFF2-40B4-BE49-F238E27FC236}">
                <a16:creationId xmlns:a16="http://schemas.microsoft.com/office/drawing/2014/main" id="{1D8628D1-B67B-448E-9195-DCA799607E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5200" y="5584874"/>
            <a:ext cx="903415" cy="1358000"/>
          </a:xfrm>
          <a:prstGeom prst="rect">
            <a:avLst/>
          </a:prstGeom>
        </p:spPr>
      </p:pic>
    </p:spTree>
    <p:extLst>
      <p:ext uri="{BB962C8B-B14F-4D97-AF65-F5344CB8AC3E}">
        <p14:creationId xmlns:p14="http://schemas.microsoft.com/office/powerpoint/2010/main" val="4163188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506</Words>
  <Application>Microsoft Office PowerPoint</Application>
  <PresentationFormat>Widescreen</PresentationFormat>
  <Paragraphs>52</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Elaine Arundell</cp:lastModifiedBy>
  <cp:revision>59</cp:revision>
  <dcterms:created xsi:type="dcterms:W3CDTF">2020-10-07T15:56:12Z</dcterms:created>
  <dcterms:modified xsi:type="dcterms:W3CDTF">2023-01-02T16:53:20Z</dcterms:modified>
</cp:coreProperties>
</file>