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0" r:id="rId3"/>
    <p:sldId id="261" r:id="rId4"/>
    <p:sldId id="262" r:id="rId5"/>
    <p:sldId id="263" r:id="rId6"/>
    <p:sldId id="264" r:id="rId7"/>
    <p:sldId id="265" r:id="rId8"/>
    <p:sldId id="267"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8080"/>
    <a:srgbClr val="66CCFF"/>
    <a:srgbClr val="33CC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779" autoAdjust="0"/>
    <p:restoredTop sz="86078" autoAdjust="0"/>
  </p:normalViewPr>
  <p:slideViewPr>
    <p:cSldViewPr snapToGrid="0">
      <p:cViewPr varScale="1">
        <p:scale>
          <a:sx n="55" d="100"/>
          <a:sy n="55" d="100"/>
        </p:scale>
        <p:origin x="268" y="28"/>
      </p:cViewPr>
      <p:guideLst/>
    </p:cSldViewPr>
  </p:slideViewPr>
  <p:notesTextViewPr>
    <p:cViewPr>
      <p:scale>
        <a:sx n="1" d="1"/>
        <a:sy n="1" d="1"/>
      </p:scale>
      <p:origin x="0" y="0"/>
    </p:cViewPr>
  </p:notesTextViewPr>
  <p:sorterViewPr>
    <p:cViewPr>
      <p:scale>
        <a:sx n="100" d="100"/>
        <a:sy n="100" d="100"/>
      </p:scale>
      <p:origin x="0" y="-49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DC099-B853-45FC-978E-590DEFDA1CAF}" type="datetimeFigureOut">
              <a:rPr lang="en-GB" smtClean="0"/>
              <a:t>02/01/2023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3DB91-E5B0-4A50-8CDE-FFAD979C63E2}" type="slidenum">
              <a:rPr lang="en-GB" smtClean="0"/>
              <a:t>‹#›</a:t>
            </a:fld>
            <a:endParaRPr lang="en-GB"/>
          </a:p>
        </p:txBody>
      </p:sp>
    </p:spTree>
    <p:extLst>
      <p:ext uri="{BB962C8B-B14F-4D97-AF65-F5344CB8AC3E}">
        <p14:creationId xmlns:p14="http://schemas.microsoft.com/office/powerpoint/2010/main" val="314388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Holy_See"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en.wikipedia.org/wiki/Dean_of_the_College_of_Cardinals"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Rule_of_Saint_Benedict" TargetMode="External"/><Relationship Id="rId3" Type="http://schemas.openxmlformats.org/officeDocument/2006/relationships/hyperlink" Target="https://en.wikipedia.org/wiki/Papal_name" TargetMode="External"/><Relationship Id="rId7" Type="http://schemas.openxmlformats.org/officeDocument/2006/relationships/hyperlink" Target="https://en.wikipedia.org/wiki/Order_of_Saint_Benedict"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Pope_Benedict_XVI#cite_note-78" TargetMode="External"/><Relationship Id="rId5" Type="http://schemas.openxmlformats.org/officeDocument/2006/relationships/hyperlink" Target="https://en.wikipedia.org/wiki/Benedict_of_Nursia" TargetMode="External"/><Relationship Id="rId10" Type="http://schemas.openxmlformats.org/officeDocument/2006/relationships/hyperlink" Target="https://en.wikipedia.org/wiki/Pope_Benedict_XVI#cite_note-79" TargetMode="External"/><Relationship Id="rId4" Type="http://schemas.openxmlformats.org/officeDocument/2006/relationships/hyperlink" Target="https://en.wikipedia.org/wiki/Pope_Benedict_XV" TargetMode="External"/><Relationship Id="rId9" Type="http://schemas.openxmlformats.org/officeDocument/2006/relationships/hyperlink" Target="https://en.wikipedia.org/wiki/Patron_sain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Pope Benedict was considered "a major figure on the </a:t>
            </a:r>
            <a:r>
              <a:rPr lang="en-GB" sz="1200" b="0" i="0" kern="1200" dirty="0">
                <a:solidFill>
                  <a:schemeClr val="tx1"/>
                </a:solidFill>
                <a:effectLst/>
                <a:latin typeface="+mn-lt"/>
                <a:ea typeface="+mn-ea"/>
                <a:cs typeface="+mn-cs"/>
                <a:hlinkClick r:id="rId3" tooltip="Holy See">
                  <a:extLst>
                    <a:ext uri="{A12FA001-AC4F-418D-AE19-62706E023703}">
                      <ahyp:hlinkClr xmlns:ahyp="http://schemas.microsoft.com/office/drawing/2018/hyperlinkcolor" val="tx"/>
                    </a:ext>
                  </a:extLst>
                </a:hlinkClick>
              </a:rPr>
              <a:t>Vatican</a:t>
            </a:r>
            <a:r>
              <a:rPr lang="en-GB" sz="1200" b="0" i="0" kern="1200" dirty="0">
                <a:solidFill>
                  <a:schemeClr val="tx1"/>
                </a:solidFill>
                <a:effectLst/>
                <a:latin typeface="+mn-lt"/>
                <a:ea typeface="+mn-ea"/>
                <a:cs typeface="+mn-cs"/>
              </a:rPr>
              <a:t> stage for a quarter of a century“. He worked very closely with Pope John Paul and Pope Francis.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You may wish to ask the pupils some of the following questions depending on their age and ability:</a:t>
            </a:r>
          </a:p>
          <a:p>
            <a:pPr marL="171450" indent="-171450">
              <a:buFontTx/>
              <a:buChar char="-"/>
            </a:pPr>
            <a:r>
              <a:rPr lang="en-GB" sz="1200" b="0" i="0" kern="1200" dirty="0">
                <a:solidFill>
                  <a:schemeClr val="tx1"/>
                </a:solidFill>
                <a:effectLst/>
                <a:latin typeface="+mn-lt"/>
                <a:ea typeface="+mn-ea"/>
                <a:cs typeface="+mn-cs"/>
              </a:rPr>
              <a:t>Do you recognise anyone here?</a:t>
            </a:r>
          </a:p>
          <a:p>
            <a:pPr marL="171450" indent="-171450">
              <a:buFontTx/>
              <a:buChar char="-"/>
            </a:pPr>
            <a:r>
              <a:rPr lang="en-GB" sz="1200" b="0" i="0" kern="1200" dirty="0">
                <a:solidFill>
                  <a:schemeClr val="tx1"/>
                </a:solidFill>
                <a:effectLst/>
                <a:latin typeface="+mn-lt"/>
                <a:ea typeface="+mn-ea"/>
                <a:cs typeface="+mn-cs"/>
              </a:rPr>
              <a:t>What do you know about them/any of the popes?</a:t>
            </a:r>
          </a:p>
          <a:p>
            <a:pPr marL="171450" indent="-171450">
              <a:buFontTx/>
              <a:buChar char="-"/>
            </a:pPr>
            <a:r>
              <a:rPr lang="en-GB" sz="1200" b="0" i="0" kern="1200" dirty="0">
                <a:solidFill>
                  <a:schemeClr val="tx1"/>
                </a:solidFill>
                <a:effectLst/>
                <a:latin typeface="+mn-lt"/>
                <a:ea typeface="+mn-ea"/>
                <a:cs typeface="+mn-cs"/>
              </a:rPr>
              <a:t>What does a pope do?</a:t>
            </a:r>
          </a:p>
          <a:p>
            <a:pPr marL="171450" indent="-171450">
              <a:buFontTx/>
              <a:buChar char="-"/>
            </a:pPr>
            <a:r>
              <a:rPr lang="en-GB" sz="1200" b="0" i="0" kern="1200" dirty="0">
                <a:solidFill>
                  <a:schemeClr val="tx1"/>
                </a:solidFill>
                <a:effectLst/>
                <a:latin typeface="+mn-lt"/>
                <a:ea typeface="+mn-ea"/>
                <a:cs typeface="+mn-cs"/>
              </a:rPr>
              <a:t>Who was the first pope?</a:t>
            </a:r>
          </a:p>
          <a:p>
            <a:pPr marL="171450" indent="-171450">
              <a:buFontTx/>
              <a:buChar char="-"/>
            </a:pPr>
            <a:endParaRPr lang="en-GB" sz="1200" b="0" i="0" kern="1200" dirty="0">
              <a:solidFill>
                <a:schemeClr val="tx1"/>
              </a:solidFill>
              <a:effectLst/>
              <a:latin typeface="+mn-lt"/>
              <a:ea typeface="+mn-ea"/>
              <a:cs typeface="+mn-cs"/>
            </a:endParaRPr>
          </a:p>
          <a:p>
            <a:pPr marL="0" indent="0">
              <a:buFontTx/>
              <a:buNone/>
            </a:pPr>
            <a:r>
              <a:rPr lang="en-GB" sz="1200" b="0" i="0" kern="1200" dirty="0">
                <a:solidFill>
                  <a:schemeClr val="tx1"/>
                </a:solidFill>
                <a:effectLst/>
                <a:latin typeface="+mn-lt"/>
                <a:ea typeface="+mn-ea"/>
                <a:cs typeface="+mn-cs"/>
              </a:rPr>
              <a:t>Other information</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From 2002 until he was elected pope, he was also </a:t>
            </a:r>
            <a:r>
              <a:rPr lang="en-GB" sz="1200" b="0" i="0" u="none" strike="noStrike" kern="1200" dirty="0">
                <a:solidFill>
                  <a:schemeClr val="tx1"/>
                </a:solidFill>
                <a:effectLst/>
                <a:latin typeface="+mn-lt"/>
                <a:ea typeface="+mn-ea"/>
                <a:cs typeface="+mn-cs"/>
                <a:hlinkClick r:id="rId4" tooltip="Dean of the College of Cardinals"/>
              </a:rPr>
              <a:t>Dean of the College of Cardinals</a:t>
            </a:r>
            <a:r>
              <a:rPr lang="en-GB" sz="1200" b="0" i="0" kern="1200" dirty="0">
                <a:solidFill>
                  <a:schemeClr val="tx1"/>
                </a:solidFill>
                <a:effectLst/>
                <a:latin typeface="+mn-lt"/>
                <a:ea typeface="+mn-ea"/>
                <a:cs typeface="+mn-cs"/>
              </a:rPr>
              <a:t>. Before becoming pope, he was "a major figure on the </a:t>
            </a:r>
            <a:r>
              <a:rPr lang="en-GB" sz="1200" b="0" i="0" u="none" strike="noStrike" kern="1200" dirty="0">
                <a:solidFill>
                  <a:schemeClr val="tx1"/>
                </a:solidFill>
                <a:effectLst/>
                <a:latin typeface="+mn-lt"/>
                <a:ea typeface="+mn-ea"/>
                <a:cs typeface="+mn-cs"/>
                <a:hlinkClick r:id="rId3" tooltip="Holy See"/>
              </a:rPr>
              <a:t>Vatican</a:t>
            </a:r>
            <a:r>
              <a:rPr lang="en-GB" sz="1200" b="0" i="0" kern="1200" dirty="0">
                <a:solidFill>
                  <a:schemeClr val="tx1"/>
                </a:solidFill>
                <a:effectLst/>
                <a:latin typeface="+mn-lt"/>
                <a:ea typeface="+mn-ea"/>
                <a:cs typeface="+mn-cs"/>
              </a:rPr>
              <a:t> stage for a quarter of a century"; he had an influence "second to none when it came to setting church priorities and directions" as one of John Paul II's closest confidants.</a:t>
            </a:r>
            <a:endParaRPr lang="en-GB" dirty="0"/>
          </a:p>
        </p:txBody>
      </p:sp>
      <p:sp>
        <p:nvSpPr>
          <p:cNvPr id="4" name="Slide Number Placeholder 3"/>
          <p:cNvSpPr>
            <a:spLocks noGrp="1"/>
          </p:cNvSpPr>
          <p:nvPr>
            <p:ph type="sldNum" sz="quarter" idx="5"/>
          </p:nvPr>
        </p:nvSpPr>
        <p:spPr/>
        <p:txBody>
          <a:bodyPr/>
          <a:lstStyle/>
          <a:p>
            <a:fld id="{74C3DB91-E5B0-4A50-8CDE-FFAD979C63E2}" type="slidenum">
              <a:rPr lang="en-GB" smtClean="0"/>
              <a:t>2</a:t>
            </a:fld>
            <a:endParaRPr lang="en-GB"/>
          </a:p>
        </p:txBody>
      </p:sp>
    </p:spTree>
    <p:extLst>
      <p:ext uri="{BB962C8B-B14F-4D97-AF65-F5344CB8AC3E}">
        <p14:creationId xmlns:p14="http://schemas.microsoft.com/office/powerpoint/2010/main" val="747533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Ratzinger chose the </a:t>
            </a:r>
            <a:r>
              <a:rPr lang="en-GB" sz="1200" b="0" i="0" u="none" strike="noStrike" kern="1200" dirty="0">
                <a:solidFill>
                  <a:schemeClr val="tx1"/>
                </a:solidFill>
                <a:effectLst/>
                <a:latin typeface="+mn-lt"/>
                <a:ea typeface="+mn-ea"/>
                <a:cs typeface="+mn-cs"/>
                <a:hlinkClick r:id="rId3" tooltip="Papal name"/>
              </a:rPr>
              <a:t>papal name</a:t>
            </a:r>
            <a:r>
              <a:rPr lang="en-GB" sz="1200" b="0" i="0" kern="1200" dirty="0">
                <a:solidFill>
                  <a:schemeClr val="tx1"/>
                </a:solidFill>
                <a:effectLst/>
                <a:latin typeface="+mn-lt"/>
                <a:ea typeface="+mn-ea"/>
                <a:cs typeface="+mn-cs"/>
              </a:rPr>
              <a:t> Benedict, which comes from the Latin word meaning "the blessed", in honour of both </a:t>
            </a:r>
            <a:r>
              <a:rPr lang="en-GB" sz="1200" b="0" i="0" u="none" strike="noStrike" kern="1200" dirty="0">
                <a:solidFill>
                  <a:schemeClr val="tx1"/>
                </a:solidFill>
                <a:effectLst/>
                <a:latin typeface="+mn-lt"/>
                <a:ea typeface="+mn-ea"/>
                <a:cs typeface="+mn-cs"/>
                <a:hlinkClick r:id="rId4" tooltip="Pope Benedict XV"/>
              </a:rPr>
              <a:t>Benedict XV</a:t>
            </a:r>
            <a:r>
              <a:rPr lang="en-GB" sz="1200" b="0" i="0" kern="1200" dirty="0">
                <a:solidFill>
                  <a:schemeClr val="tx1"/>
                </a:solidFill>
                <a:effectLst/>
                <a:latin typeface="+mn-lt"/>
                <a:ea typeface="+mn-ea"/>
                <a:cs typeface="+mn-cs"/>
              </a:rPr>
              <a:t> and </a:t>
            </a:r>
            <a:r>
              <a:rPr lang="en-GB" sz="1200" b="0" i="0" u="none" strike="noStrike" kern="1200" dirty="0">
                <a:solidFill>
                  <a:schemeClr val="tx1"/>
                </a:solidFill>
                <a:effectLst/>
                <a:latin typeface="+mn-lt"/>
                <a:ea typeface="+mn-ea"/>
                <a:cs typeface="+mn-cs"/>
                <a:hlinkClick r:id="rId5" tooltip="Benedict of Nursia"/>
              </a:rPr>
              <a:t>Benedict of </a:t>
            </a:r>
            <a:r>
              <a:rPr lang="en-GB" sz="1200" b="0" i="0" u="none" strike="noStrike" kern="1200" dirty="0" err="1">
                <a:solidFill>
                  <a:schemeClr val="tx1"/>
                </a:solidFill>
                <a:effectLst/>
                <a:latin typeface="+mn-lt"/>
                <a:ea typeface="+mn-ea"/>
                <a:cs typeface="+mn-cs"/>
                <a:hlinkClick r:id="rId5" tooltip="Benedict of Nursia"/>
              </a:rPr>
              <a:t>Nursia</a:t>
            </a:r>
            <a:r>
              <a:rPr lang="en-GB" sz="1200" b="0" i="0" kern="1200" dirty="0">
                <a:solidFill>
                  <a:schemeClr val="tx1"/>
                </a:solidFill>
                <a:effectLst/>
                <a:latin typeface="+mn-lt"/>
                <a:ea typeface="+mn-ea"/>
                <a:cs typeface="+mn-cs"/>
              </a:rPr>
              <a:t>.</a:t>
            </a:r>
            <a:r>
              <a:rPr lang="en-GB" sz="1200" b="0" i="0" u="none" strike="noStrike" kern="1200" baseline="30000" dirty="0">
                <a:solidFill>
                  <a:schemeClr val="tx1"/>
                </a:solidFill>
                <a:effectLst/>
                <a:latin typeface="+mn-lt"/>
                <a:ea typeface="+mn-ea"/>
                <a:cs typeface="+mn-cs"/>
                <a:hlinkClick r:id="rId6"/>
              </a:rPr>
              <a:t>[78]</a:t>
            </a:r>
            <a:r>
              <a:rPr lang="en-GB" sz="1200" b="0" i="0" kern="1200" dirty="0">
                <a:solidFill>
                  <a:schemeClr val="tx1"/>
                </a:solidFill>
                <a:effectLst/>
                <a:latin typeface="+mn-lt"/>
                <a:ea typeface="+mn-ea"/>
                <a:cs typeface="+mn-cs"/>
              </a:rPr>
              <a:t> Benedict XV was pope during the First World War, during which time he passionately pursued peace between the warring nations. St. Benedict of </a:t>
            </a:r>
            <a:r>
              <a:rPr lang="en-GB" sz="1200" b="0" i="0" kern="1200" dirty="0" err="1">
                <a:solidFill>
                  <a:schemeClr val="tx1"/>
                </a:solidFill>
                <a:effectLst/>
                <a:latin typeface="+mn-lt"/>
                <a:ea typeface="+mn-ea"/>
                <a:cs typeface="+mn-cs"/>
              </a:rPr>
              <a:t>Nursia</a:t>
            </a:r>
            <a:r>
              <a:rPr lang="en-GB" sz="1200" b="0" i="0" kern="1200" dirty="0">
                <a:solidFill>
                  <a:schemeClr val="tx1"/>
                </a:solidFill>
                <a:effectLst/>
                <a:latin typeface="+mn-lt"/>
                <a:ea typeface="+mn-ea"/>
                <a:cs typeface="+mn-cs"/>
              </a:rPr>
              <a:t> was the founder of the </a:t>
            </a:r>
            <a:r>
              <a:rPr lang="en-GB" sz="1200" b="0" i="0" u="none" strike="noStrike" kern="1200" dirty="0">
                <a:solidFill>
                  <a:schemeClr val="tx1"/>
                </a:solidFill>
                <a:effectLst/>
                <a:latin typeface="+mn-lt"/>
                <a:ea typeface="+mn-ea"/>
                <a:cs typeface="+mn-cs"/>
                <a:hlinkClick r:id="rId7" tooltip="Order of Saint Benedict"/>
              </a:rPr>
              <a:t>Benedictine</a:t>
            </a:r>
            <a:r>
              <a:rPr lang="en-GB" sz="1200" b="0" i="0" kern="1200" dirty="0">
                <a:solidFill>
                  <a:schemeClr val="tx1"/>
                </a:solidFill>
                <a:effectLst/>
                <a:latin typeface="+mn-lt"/>
                <a:ea typeface="+mn-ea"/>
                <a:cs typeface="+mn-cs"/>
              </a:rPr>
              <a:t> monasteries (most monasteries of the Middle Ages were of the Benedictine order) and the author of the </a:t>
            </a:r>
            <a:r>
              <a:rPr lang="en-GB" sz="1200" b="0" i="1" u="none" strike="noStrike" kern="1200" dirty="0">
                <a:solidFill>
                  <a:schemeClr val="tx1"/>
                </a:solidFill>
                <a:effectLst/>
                <a:latin typeface="+mn-lt"/>
                <a:ea typeface="+mn-ea"/>
                <a:cs typeface="+mn-cs"/>
                <a:hlinkClick r:id="rId8" tooltip="Rule of Saint Benedict"/>
              </a:rPr>
              <a:t>Rule of Saint Benedict</a:t>
            </a:r>
            <a:r>
              <a:rPr lang="en-GB" sz="1200" b="0" i="0" kern="1200" dirty="0">
                <a:solidFill>
                  <a:schemeClr val="tx1"/>
                </a:solidFill>
                <a:effectLst/>
                <a:latin typeface="+mn-lt"/>
                <a:ea typeface="+mn-ea"/>
                <a:cs typeface="+mn-cs"/>
              </a:rPr>
              <a:t>, which is still the most influential writing regarding the monastic life of Western Christianity. The Pope explained his choice of name during his first general audience in St. Peter's Square, on 27 April 2005:</a:t>
            </a:r>
          </a:p>
          <a:p>
            <a:r>
              <a:rPr lang="en-GB" dirty="0">
                <a:effectLst/>
              </a:rPr>
              <a:t>Filled with sentiments of awe and thanksgiving, I wish to speak of why I chose the name Benedict. Firstly, I remember </a:t>
            </a:r>
            <a:r>
              <a:rPr lang="en-GB" sz="1200" u="none" strike="noStrike" kern="1200" dirty="0">
                <a:solidFill>
                  <a:schemeClr val="tx1"/>
                </a:solidFill>
                <a:effectLst/>
                <a:latin typeface="+mn-lt"/>
                <a:ea typeface="+mn-ea"/>
                <a:cs typeface="+mn-cs"/>
                <a:hlinkClick r:id="rId4" tooltip="Pope Benedict XV"/>
              </a:rPr>
              <a:t>Pope Benedict XV</a:t>
            </a:r>
            <a:r>
              <a:rPr lang="en-GB" dirty="0">
                <a:effectLst/>
              </a:rPr>
              <a:t>, that courageous prophet of peace, who guided the Church through turbulent times of war. In his footsteps, I place my ministry in the service of reconciliation and harmony between peoples. Additionally, I recall </a:t>
            </a:r>
            <a:r>
              <a:rPr lang="en-GB" sz="1200" u="none" strike="noStrike" kern="1200" dirty="0">
                <a:solidFill>
                  <a:schemeClr val="tx1"/>
                </a:solidFill>
                <a:effectLst/>
                <a:latin typeface="+mn-lt"/>
                <a:ea typeface="+mn-ea"/>
                <a:cs typeface="+mn-cs"/>
                <a:hlinkClick r:id="rId5" tooltip="Benedict of Nursia"/>
              </a:rPr>
              <a:t>Saint Benedict of </a:t>
            </a:r>
            <a:r>
              <a:rPr lang="en-GB" sz="1200" u="none" strike="noStrike" kern="1200" dirty="0" err="1">
                <a:solidFill>
                  <a:schemeClr val="tx1"/>
                </a:solidFill>
                <a:effectLst/>
                <a:latin typeface="+mn-lt"/>
                <a:ea typeface="+mn-ea"/>
                <a:cs typeface="+mn-cs"/>
                <a:hlinkClick r:id="rId5" tooltip="Benedict of Nursia"/>
              </a:rPr>
              <a:t>Nursia</a:t>
            </a:r>
            <a:r>
              <a:rPr lang="en-GB" dirty="0">
                <a:effectLst/>
              </a:rPr>
              <a:t>, co-</a:t>
            </a:r>
            <a:r>
              <a:rPr lang="en-GB" sz="1200" u="none" strike="noStrike" kern="1200" dirty="0">
                <a:solidFill>
                  <a:schemeClr val="tx1"/>
                </a:solidFill>
                <a:effectLst/>
                <a:latin typeface="+mn-lt"/>
                <a:ea typeface="+mn-ea"/>
                <a:cs typeface="+mn-cs"/>
                <a:hlinkClick r:id="rId9" tooltip="Patron saint"/>
              </a:rPr>
              <a:t>patron</a:t>
            </a:r>
            <a:r>
              <a:rPr lang="en-GB" dirty="0">
                <a:effectLst/>
              </a:rPr>
              <a:t> of Europe, whose life evokes the Christian roots of Europe. I ask him to help us all to hold firm to the centrality of Christ in our Christian life: May Christ always take first place in our thoughts and actions!</a:t>
            </a:r>
            <a:r>
              <a:rPr lang="en-GB" sz="1200" b="0" i="0" u="none" strike="noStrike" kern="1200" baseline="30000" dirty="0">
                <a:solidFill>
                  <a:schemeClr val="tx1"/>
                </a:solidFill>
                <a:effectLst/>
                <a:latin typeface="+mn-lt"/>
                <a:ea typeface="+mn-ea"/>
                <a:cs typeface="+mn-cs"/>
                <a:hlinkClick r:id="rId10"/>
              </a:rPr>
              <a:t>[79]</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74C3DB91-E5B0-4A50-8CDE-FFAD979C63E2}" type="slidenum">
              <a:rPr lang="en-GB" smtClean="0"/>
              <a:t>3</a:t>
            </a:fld>
            <a:endParaRPr lang="en-GB"/>
          </a:p>
        </p:txBody>
      </p:sp>
    </p:spTree>
    <p:extLst>
      <p:ext uri="{BB962C8B-B14F-4D97-AF65-F5344CB8AC3E}">
        <p14:creationId xmlns:p14="http://schemas.microsoft.com/office/powerpoint/2010/main" val="3391593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C3DB91-E5B0-4A50-8CDE-FFAD979C63E2}" type="slidenum">
              <a:rPr lang="en-GB" smtClean="0"/>
              <a:t>4</a:t>
            </a:fld>
            <a:endParaRPr lang="en-GB"/>
          </a:p>
        </p:txBody>
      </p:sp>
    </p:spTree>
    <p:extLst>
      <p:ext uri="{BB962C8B-B14F-4D97-AF65-F5344CB8AC3E}">
        <p14:creationId xmlns:p14="http://schemas.microsoft.com/office/powerpoint/2010/main" val="322577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image is from the Vatican where Pope  Benedict lived. Reflect on this reading and what it means.</a:t>
            </a:r>
          </a:p>
          <a:p>
            <a:endParaRPr lang="en-GB" dirty="0"/>
          </a:p>
        </p:txBody>
      </p:sp>
      <p:sp>
        <p:nvSpPr>
          <p:cNvPr id="4" name="Slide Number Placeholder 3"/>
          <p:cNvSpPr>
            <a:spLocks noGrp="1"/>
          </p:cNvSpPr>
          <p:nvPr>
            <p:ph type="sldNum" sz="quarter" idx="5"/>
          </p:nvPr>
        </p:nvSpPr>
        <p:spPr/>
        <p:txBody>
          <a:bodyPr/>
          <a:lstStyle/>
          <a:p>
            <a:fld id="{74C3DB91-E5B0-4A50-8CDE-FFAD979C63E2}" type="slidenum">
              <a:rPr lang="en-GB" smtClean="0"/>
              <a:t>5</a:t>
            </a:fld>
            <a:endParaRPr lang="en-GB"/>
          </a:p>
        </p:txBody>
      </p:sp>
    </p:spTree>
    <p:extLst>
      <p:ext uri="{BB962C8B-B14F-4D97-AF65-F5344CB8AC3E}">
        <p14:creationId xmlns:p14="http://schemas.microsoft.com/office/powerpoint/2010/main" val="1984168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wish to discuss or reflect upon the following:</a:t>
            </a:r>
          </a:p>
          <a:p>
            <a:endParaRPr lang="en-GB" dirty="0"/>
          </a:p>
          <a:p>
            <a:pPr marL="171450" indent="-171450">
              <a:buFontTx/>
              <a:buChar char="-"/>
            </a:pPr>
            <a:r>
              <a:rPr lang="en-GB" dirty="0"/>
              <a:t>Why is prayer important?</a:t>
            </a:r>
          </a:p>
          <a:p>
            <a:pPr marL="171450" indent="-171450">
              <a:buFontTx/>
              <a:buChar char="-"/>
            </a:pPr>
            <a:r>
              <a:rPr lang="en-GB" dirty="0"/>
              <a:t>What do you think Pope Francis meant by the value and the power of Pope Benedict’s prayer/intercession?</a:t>
            </a:r>
          </a:p>
          <a:p>
            <a:pPr marL="171450" indent="-171450">
              <a:buFontTx/>
              <a:buChar char="-"/>
            </a:pPr>
            <a:r>
              <a:rPr lang="en-GB" dirty="0"/>
              <a:t>Do you think prayer makes a real difference?</a:t>
            </a:r>
          </a:p>
          <a:p>
            <a:pPr marL="171450" indent="-171450">
              <a:buFontTx/>
              <a:buChar char="-"/>
            </a:pPr>
            <a:r>
              <a:rPr lang="en-GB" dirty="0"/>
              <a:t>Do you think prayer leads to kindness, charity or social action?</a:t>
            </a:r>
          </a:p>
          <a:p>
            <a:pPr marL="171450" indent="-171450">
              <a:buFontTx/>
              <a:buChar char="-"/>
            </a:pPr>
            <a:r>
              <a:rPr lang="en-GB" dirty="0"/>
              <a:t>How might this have an impact on your life?</a:t>
            </a:r>
          </a:p>
          <a:p>
            <a:pPr marL="171450" indent="-171450">
              <a:buFontTx/>
              <a:buChar char="-"/>
            </a:pPr>
            <a:r>
              <a:rPr lang="en-GB" dirty="0"/>
              <a:t>What would </a:t>
            </a:r>
            <a:r>
              <a:rPr lang="en-GB"/>
              <a:t>you like to pray for?</a:t>
            </a:r>
            <a:endParaRPr lang="en-GB" dirty="0"/>
          </a:p>
        </p:txBody>
      </p:sp>
      <p:sp>
        <p:nvSpPr>
          <p:cNvPr id="4" name="Slide Number Placeholder 3"/>
          <p:cNvSpPr>
            <a:spLocks noGrp="1"/>
          </p:cNvSpPr>
          <p:nvPr>
            <p:ph type="sldNum" sz="quarter" idx="5"/>
          </p:nvPr>
        </p:nvSpPr>
        <p:spPr/>
        <p:txBody>
          <a:bodyPr/>
          <a:lstStyle/>
          <a:p>
            <a:fld id="{74C3DB91-E5B0-4A50-8CDE-FFAD979C63E2}" type="slidenum">
              <a:rPr lang="en-GB" smtClean="0"/>
              <a:t>6</a:t>
            </a:fld>
            <a:endParaRPr lang="en-GB"/>
          </a:p>
        </p:txBody>
      </p:sp>
    </p:spTree>
    <p:extLst>
      <p:ext uri="{BB962C8B-B14F-4D97-AF65-F5344CB8AC3E}">
        <p14:creationId xmlns:p14="http://schemas.microsoft.com/office/powerpoint/2010/main" val="2868876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C3DB91-E5B0-4A50-8CDE-FFAD979C63E2}" type="slidenum">
              <a:rPr lang="en-GB" smtClean="0"/>
              <a:t>7</a:t>
            </a:fld>
            <a:endParaRPr lang="en-GB"/>
          </a:p>
        </p:txBody>
      </p:sp>
    </p:spTree>
    <p:extLst>
      <p:ext uri="{BB962C8B-B14F-4D97-AF65-F5344CB8AC3E}">
        <p14:creationId xmlns:p14="http://schemas.microsoft.com/office/powerpoint/2010/main" val="4160373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C3DB91-E5B0-4A50-8CDE-FFAD979C63E2}" type="slidenum">
              <a:rPr lang="en-GB" smtClean="0"/>
              <a:t>8</a:t>
            </a:fld>
            <a:endParaRPr lang="en-GB"/>
          </a:p>
        </p:txBody>
      </p:sp>
    </p:spTree>
    <p:extLst>
      <p:ext uri="{BB962C8B-B14F-4D97-AF65-F5344CB8AC3E}">
        <p14:creationId xmlns:p14="http://schemas.microsoft.com/office/powerpoint/2010/main" val="4163952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9</a:t>
            </a:fld>
            <a:endParaRPr lang="en-GB"/>
          </a:p>
        </p:txBody>
      </p:sp>
    </p:spTree>
    <p:extLst>
      <p:ext uri="{BB962C8B-B14F-4D97-AF65-F5344CB8AC3E}">
        <p14:creationId xmlns:p14="http://schemas.microsoft.com/office/powerpoint/2010/main" val="346660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79368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9903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98422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7724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583D37-BAC7-4F7A-BCCF-3810D86190B2}"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12776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583D37-BAC7-4F7A-BCCF-3810D86190B2}"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34274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583D37-BAC7-4F7A-BCCF-3810D86190B2}" type="datetimeFigureOut">
              <a:rPr lang="en-GB" smtClean="0"/>
              <a:t>02/01/2023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19287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583D37-BAC7-4F7A-BCCF-3810D86190B2}" type="datetimeFigureOut">
              <a:rPr lang="en-GB" smtClean="0"/>
              <a:t>02/01/2023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8067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3D37-BAC7-4F7A-BCCF-3810D86190B2}" type="datetimeFigureOut">
              <a:rPr lang="en-GB" smtClean="0"/>
              <a:t>02/01/2023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08901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55255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56844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3D37-BAC7-4F7A-BCCF-3810D86190B2}" type="datetimeFigureOut">
              <a:rPr lang="en-GB" smtClean="0"/>
              <a:t>02/01/2023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4BAEC-9B69-4C59-87EE-0A099761F0FE}" type="slidenum">
              <a:rPr lang="en-GB" smtClean="0"/>
              <a:t>‹#›</a:t>
            </a:fld>
            <a:endParaRPr lang="en-GB"/>
          </a:p>
        </p:txBody>
      </p:sp>
    </p:spTree>
    <p:extLst>
      <p:ext uri="{BB962C8B-B14F-4D97-AF65-F5344CB8AC3E}">
        <p14:creationId xmlns:p14="http://schemas.microsoft.com/office/powerpoint/2010/main" val="167715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hyperlink" Target="https://news.sky.com/story/pope-benedict-xvi-dies-resignation-of-gods-rottweiler-shocked-the-world-and-he-continued-to-be-controversial-12776084" TargetMode="External"/><Relationship Id="rId3" Type="http://schemas.openxmlformats.org/officeDocument/2006/relationships/hyperlink" Target="https://rcdow.org.uk/news/pope-emeritus-benedict-requiescat-in-pace/" TargetMode="External"/><Relationship Id="rId7" Type="http://schemas.openxmlformats.org/officeDocument/2006/relationships/hyperlink" Target="https://growingleaders.com/five-leadership-lessons-from-pope-benedict-xvi/"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en.wikipedia.org/wiki/Pope_Benedict_XVI" TargetMode="External"/><Relationship Id="rId5" Type="http://schemas.openxmlformats.org/officeDocument/2006/relationships/hyperlink" Target="https://www.vaticannews.va/en/pope/news/2022-12/pope-pays-tribute-benedict-xvi-s-witness-faith-prayer-kindness.html" TargetMode="External"/><Relationship Id="rId4" Type="http://schemas.openxmlformats.org/officeDocument/2006/relationships/hyperlink" Target="https://www.vaticannews.va/en/vatican-city/news/2022-12/pope-emeritus-benedict-xvi-lombardi-papal-spokesman.html" TargetMode="Externa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r>
              <a:rPr lang="en-GB" sz="5400" dirty="0">
                <a:solidFill>
                  <a:srgbClr val="009999"/>
                </a:solidFill>
                <a:latin typeface="+mj-lt"/>
              </a:rPr>
              <a:t>Pope Benedict Emeritus (1927-2022)</a:t>
            </a:r>
          </a:p>
        </p:txBody>
      </p:sp>
      <p:sp>
        <p:nvSpPr>
          <p:cNvPr id="8" name="TextBox 7"/>
          <p:cNvSpPr txBox="1"/>
          <p:nvPr/>
        </p:nvSpPr>
        <p:spPr>
          <a:xfrm>
            <a:off x="3809673" y="-695906"/>
            <a:ext cx="7033846" cy="4431324"/>
          </a:xfrm>
          <a:prstGeom prst="rect">
            <a:avLst/>
          </a:prstGeom>
          <a:noFill/>
        </p:spPr>
        <p:txBody>
          <a:bodyPr wrap="square" rtlCol="0">
            <a:spAutoFit/>
          </a:bodyPr>
          <a:lstStyle/>
          <a:p>
            <a:endParaRPr lang="en-GB" dirty="0"/>
          </a:p>
        </p:txBody>
      </p:sp>
      <p:sp>
        <p:nvSpPr>
          <p:cNvPr id="9" name="TextBox 8"/>
          <p:cNvSpPr txBox="1"/>
          <p:nvPr/>
        </p:nvSpPr>
        <p:spPr>
          <a:xfrm>
            <a:off x="7465671" y="1069144"/>
            <a:ext cx="3908057" cy="4401205"/>
          </a:xfrm>
          <a:prstGeom prst="rect">
            <a:avLst/>
          </a:prstGeom>
          <a:noFill/>
        </p:spPr>
        <p:txBody>
          <a:bodyPr wrap="square" rtlCol="0">
            <a:spAutoFit/>
          </a:bodyPr>
          <a:lstStyle/>
          <a:p>
            <a:pPr algn="ctr"/>
            <a:endParaRPr lang="en-GB" sz="1400" i="1" dirty="0">
              <a:solidFill>
                <a:schemeClr val="bg1"/>
              </a:solidFill>
              <a:latin typeface="+mj-lt"/>
            </a:endParaRPr>
          </a:p>
          <a:p>
            <a:pPr algn="ctr"/>
            <a:r>
              <a:rPr lang="en-GB" sz="4000" dirty="0">
                <a:solidFill>
                  <a:schemeClr val="bg1"/>
                </a:solidFill>
                <a:latin typeface="+mj-lt"/>
              </a:rPr>
              <a:t>‘Benedict spent his life seeking the face of Jesus’.</a:t>
            </a:r>
          </a:p>
          <a:p>
            <a:pPr algn="ctr"/>
            <a:endParaRPr lang="en-GB" sz="4000" dirty="0">
              <a:solidFill>
                <a:schemeClr val="bg1"/>
              </a:solidFill>
              <a:latin typeface="+mj-lt"/>
            </a:endParaRPr>
          </a:p>
          <a:p>
            <a:pPr algn="ctr"/>
            <a:r>
              <a:rPr lang="en-GB" sz="4000" i="1" dirty="0">
                <a:solidFill>
                  <a:schemeClr val="bg1"/>
                </a:solidFill>
                <a:latin typeface="+mj-lt"/>
              </a:rPr>
              <a:t>(Fr. Lombardi, SJ)</a:t>
            </a:r>
          </a:p>
          <a:p>
            <a:pPr algn="ctr"/>
            <a:endParaRPr lang="en-GB" sz="6600" dirty="0">
              <a:solidFill>
                <a:schemeClr val="bg1"/>
              </a:solidFill>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660" y="5584874"/>
            <a:ext cx="903415" cy="135800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pic>
        <p:nvPicPr>
          <p:cNvPr id="3" name="Picture 2" descr="Free photos of Pope benedict">
            <a:extLst>
              <a:ext uri="{FF2B5EF4-FFF2-40B4-BE49-F238E27FC236}">
                <a16:creationId xmlns:a16="http://schemas.microsoft.com/office/drawing/2014/main" id="{ECAB5264-F26E-464A-B7F1-382454FD4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76" y="177939"/>
            <a:ext cx="6892753" cy="5169565"/>
          </a:xfrm>
          <a:prstGeom prst="rect">
            <a:avLst/>
          </a:prstGeom>
          <a:noFill/>
          <a:ln cmpd="sng">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506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r>
              <a:rPr lang="en-GB" sz="5400" dirty="0">
                <a:solidFill>
                  <a:srgbClr val="009999"/>
                </a:solidFill>
                <a:latin typeface="+mj-lt"/>
              </a:rPr>
              <a:t>A major figure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660" y="5584874"/>
            <a:ext cx="903415" cy="13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pic>
        <p:nvPicPr>
          <p:cNvPr id="11" name="Picture 2" descr="Free photos of Murals">
            <a:extLst>
              <a:ext uri="{FF2B5EF4-FFF2-40B4-BE49-F238E27FC236}">
                <a16:creationId xmlns:a16="http://schemas.microsoft.com/office/drawing/2014/main" id="{656273DA-F73F-4697-AC97-4CF1F9BB1E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277"/>
            <a:ext cx="12192000" cy="5990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63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r>
              <a:rPr lang="en-GB" sz="5400" dirty="0">
                <a:solidFill>
                  <a:srgbClr val="009999"/>
                </a:solidFill>
                <a:latin typeface="+mj-lt"/>
              </a:rPr>
              <a:t>Pope Benedict Emeritus (1927-2022)</a:t>
            </a:r>
          </a:p>
        </p:txBody>
      </p:sp>
      <p:sp>
        <p:nvSpPr>
          <p:cNvPr id="9" name="TextBox 8"/>
          <p:cNvSpPr txBox="1"/>
          <p:nvPr/>
        </p:nvSpPr>
        <p:spPr>
          <a:xfrm>
            <a:off x="1" y="0"/>
            <a:ext cx="7118430" cy="7109639"/>
          </a:xfrm>
          <a:prstGeom prst="rect">
            <a:avLst/>
          </a:prstGeom>
          <a:noFill/>
        </p:spPr>
        <p:txBody>
          <a:bodyPr wrap="square" rtlCol="0">
            <a:spAutoFit/>
          </a:bodyPr>
          <a:lstStyle/>
          <a:p>
            <a:pPr algn="ctr"/>
            <a:endParaRPr lang="en-GB" sz="1400" i="1" dirty="0">
              <a:solidFill>
                <a:schemeClr val="bg1"/>
              </a:solidFill>
              <a:latin typeface="+mj-lt"/>
            </a:endParaRPr>
          </a:p>
          <a:p>
            <a:pPr algn="ctr"/>
            <a:r>
              <a:rPr lang="en-GB" sz="4000" b="1" dirty="0">
                <a:solidFill>
                  <a:schemeClr val="bg1"/>
                </a:solidFill>
                <a:latin typeface="+mj-lt"/>
              </a:rPr>
              <a:t>Key points about Pope Benedict:</a:t>
            </a:r>
          </a:p>
          <a:p>
            <a:pPr algn="ctr"/>
            <a:endParaRPr lang="en-GB" sz="4000" b="1" dirty="0">
              <a:solidFill>
                <a:schemeClr val="bg1"/>
              </a:solidFill>
              <a:latin typeface="+mj-lt"/>
            </a:endParaRPr>
          </a:p>
          <a:p>
            <a:pPr marL="571500" indent="-571500">
              <a:buFont typeface="Arial" panose="020B0604020202020204" pitchFamily="34" charset="0"/>
              <a:buChar char="•"/>
            </a:pPr>
            <a:r>
              <a:rPr lang="en-GB" sz="3200" dirty="0">
                <a:solidFill>
                  <a:schemeClr val="bg1"/>
                </a:solidFill>
                <a:latin typeface="+mj-lt"/>
              </a:rPr>
              <a:t>Born Joseph Ratzinger in 1927 in Germany</a:t>
            </a:r>
          </a:p>
          <a:p>
            <a:pPr marL="571500" indent="-571500">
              <a:buFont typeface="Arial" panose="020B0604020202020204" pitchFamily="34" charset="0"/>
              <a:buChar char="•"/>
            </a:pPr>
            <a:r>
              <a:rPr lang="en-GB" sz="3200" dirty="0">
                <a:solidFill>
                  <a:schemeClr val="bg1"/>
                </a:solidFill>
                <a:latin typeface="+mj-lt"/>
              </a:rPr>
              <a:t>Ordained as a priest in 1951 and created a cardinal in 1977 </a:t>
            </a:r>
          </a:p>
          <a:p>
            <a:pPr marL="571500" indent="-571500">
              <a:buFont typeface="Arial" panose="020B0604020202020204" pitchFamily="34" charset="0"/>
              <a:buChar char="•"/>
            </a:pPr>
            <a:r>
              <a:rPr lang="en-GB" sz="3200" dirty="0">
                <a:solidFill>
                  <a:schemeClr val="bg1"/>
                </a:solidFill>
                <a:latin typeface="+mj-lt"/>
              </a:rPr>
              <a:t>Was elected the 265th pope in 2005 and chose the name Benedict after Pope Benedict XV and St Benedict of </a:t>
            </a:r>
            <a:r>
              <a:rPr lang="en-GB" sz="3200" dirty="0" err="1">
                <a:solidFill>
                  <a:schemeClr val="bg1"/>
                </a:solidFill>
                <a:latin typeface="+mj-lt"/>
              </a:rPr>
              <a:t>Nursia</a:t>
            </a:r>
            <a:endParaRPr lang="en-GB" sz="3200" dirty="0">
              <a:solidFill>
                <a:schemeClr val="bg1"/>
              </a:solidFill>
              <a:latin typeface="+mj-lt"/>
            </a:endParaRPr>
          </a:p>
          <a:p>
            <a:pPr algn="ctr"/>
            <a:endParaRPr lang="en-GB" sz="4000" dirty="0">
              <a:solidFill>
                <a:schemeClr val="bg1"/>
              </a:solidFill>
              <a:latin typeface="+mj-lt"/>
            </a:endParaRPr>
          </a:p>
          <a:p>
            <a:pPr algn="ctr"/>
            <a:endParaRPr lang="en-GB" sz="6600" dirty="0">
              <a:solidFill>
                <a:schemeClr val="bg1"/>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660" y="5584874"/>
            <a:ext cx="903415" cy="13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pic>
        <p:nvPicPr>
          <p:cNvPr id="4" name="Picture 3">
            <a:extLst>
              <a:ext uri="{FF2B5EF4-FFF2-40B4-BE49-F238E27FC236}">
                <a16:creationId xmlns:a16="http://schemas.microsoft.com/office/drawing/2014/main" id="{56F13726-A893-4534-B43A-99E2D33AE278}"/>
              </a:ext>
            </a:extLst>
          </p:cNvPr>
          <p:cNvPicPr>
            <a:picLocks noChangeAspect="1"/>
          </p:cNvPicPr>
          <p:nvPr/>
        </p:nvPicPr>
        <p:blipFill>
          <a:blip r:embed="rId4"/>
          <a:stretch>
            <a:fillRect/>
          </a:stretch>
        </p:blipFill>
        <p:spPr>
          <a:xfrm>
            <a:off x="7645207" y="0"/>
            <a:ext cx="4546793" cy="5584874"/>
          </a:xfrm>
          <a:prstGeom prst="rect">
            <a:avLst/>
          </a:prstGeom>
        </p:spPr>
      </p:pic>
    </p:spTree>
    <p:extLst>
      <p:ext uri="{BB962C8B-B14F-4D97-AF65-F5344CB8AC3E}">
        <p14:creationId xmlns:p14="http://schemas.microsoft.com/office/powerpoint/2010/main" val="2081100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r>
              <a:rPr lang="en-GB" sz="5400" dirty="0">
                <a:solidFill>
                  <a:srgbClr val="009999"/>
                </a:solidFill>
                <a:latin typeface="+mj-lt"/>
              </a:rPr>
              <a:t>Pope Benedict Emeritus (1927-2022)</a:t>
            </a:r>
          </a:p>
        </p:txBody>
      </p:sp>
      <p:sp>
        <p:nvSpPr>
          <p:cNvPr id="9" name="TextBox 8"/>
          <p:cNvSpPr txBox="1"/>
          <p:nvPr/>
        </p:nvSpPr>
        <p:spPr>
          <a:xfrm>
            <a:off x="4373764" y="0"/>
            <a:ext cx="7222603" cy="7109639"/>
          </a:xfrm>
          <a:prstGeom prst="rect">
            <a:avLst/>
          </a:prstGeom>
          <a:noFill/>
        </p:spPr>
        <p:txBody>
          <a:bodyPr wrap="square" rtlCol="0">
            <a:spAutoFit/>
          </a:bodyPr>
          <a:lstStyle/>
          <a:p>
            <a:pPr algn="ctr"/>
            <a:endParaRPr lang="en-GB" sz="1400" i="1" dirty="0">
              <a:solidFill>
                <a:schemeClr val="bg1"/>
              </a:solidFill>
              <a:latin typeface="+mj-lt"/>
            </a:endParaRPr>
          </a:p>
          <a:p>
            <a:pPr algn="ctr"/>
            <a:r>
              <a:rPr lang="en-GB" sz="4000" b="1" dirty="0">
                <a:solidFill>
                  <a:schemeClr val="bg1"/>
                </a:solidFill>
                <a:latin typeface="+mj-lt"/>
              </a:rPr>
              <a:t>Key points about Pope Benedict:</a:t>
            </a:r>
          </a:p>
          <a:p>
            <a:pPr algn="ctr"/>
            <a:endParaRPr lang="en-GB" sz="4000" b="1" dirty="0">
              <a:solidFill>
                <a:schemeClr val="bg1"/>
              </a:solidFill>
              <a:latin typeface="+mj-lt"/>
            </a:endParaRPr>
          </a:p>
          <a:p>
            <a:pPr marL="571500" indent="-571500">
              <a:buFont typeface="Arial" panose="020B0604020202020204" pitchFamily="34" charset="0"/>
              <a:buChar char="•"/>
            </a:pPr>
            <a:r>
              <a:rPr lang="en-GB" sz="3200" dirty="0">
                <a:solidFill>
                  <a:schemeClr val="bg1"/>
                </a:solidFill>
                <a:latin typeface="+mj-lt"/>
              </a:rPr>
              <a:t>Resigned on 11 February 2013</a:t>
            </a:r>
          </a:p>
          <a:p>
            <a:pPr marL="571500" indent="-571500">
              <a:buFont typeface="Arial" panose="020B0604020202020204" pitchFamily="34" charset="0"/>
              <a:buChar char="•"/>
            </a:pPr>
            <a:r>
              <a:rPr lang="en-GB" sz="3200" dirty="0">
                <a:solidFill>
                  <a:schemeClr val="bg1"/>
                </a:solidFill>
                <a:latin typeface="+mj-lt"/>
              </a:rPr>
              <a:t>Dedicated the rest of his life to prayer and supporting Pope Francis and the Church</a:t>
            </a:r>
          </a:p>
          <a:p>
            <a:pPr marL="571500" indent="-571500">
              <a:buFont typeface="Arial" panose="020B0604020202020204" pitchFamily="34" charset="0"/>
              <a:buChar char="•"/>
            </a:pPr>
            <a:r>
              <a:rPr lang="en-GB" sz="3200" dirty="0">
                <a:solidFill>
                  <a:schemeClr val="bg1"/>
                </a:solidFill>
                <a:latin typeface="+mj-lt"/>
              </a:rPr>
              <a:t>He loved books, writing, languages and playing the piano</a:t>
            </a:r>
          </a:p>
          <a:p>
            <a:pPr marL="571500" indent="-571500">
              <a:buFont typeface="Arial" panose="020B0604020202020204" pitchFamily="34" charset="0"/>
              <a:buChar char="•"/>
            </a:pPr>
            <a:r>
              <a:rPr lang="en-GB" sz="3200" dirty="0">
                <a:solidFill>
                  <a:schemeClr val="bg1"/>
                </a:solidFill>
                <a:latin typeface="+mj-lt"/>
              </a:rPr>
              <a:t>Died on 31</a:t>
            </a:r>
            <a:r>
              <a:rPr lang="en-GB" sz="3200" baseline="30000" dirty="0">
                <a:solidFill>
                  <a:schemeClr val="bg1"/>
                </a:solidFill>
                <a:latin typeface="+mj-lt"/>
              </a:rPr>
              <a:t>st</a:t>
            </a:r>
            <a:r>
              <a:rPr lang="en-GB" sz="3200" dirty="0">
                <a:solidFill>
                  <a:schemeClr val="bg1"/>
                </a:solidFill>
                <a:latin typeface="+mj-lt"/>
              </a:rPr>
              <a:t> December 2022 and his funeral will be on 5</a:t>
            </a:r>
            <a:r>
              <a:rPr lang="en-GB" sz="3200" baseline="30000" dirty="0">
                <a:solidFill>
                  <a:schemeClr val="bg1"/>
                </a:solidFill>
                <a:latin typeface="+mj-lt"/>
              </a:rPr>
              <a:t>th</a:t>
            </a:r>
            <a:r>
              <a:rPr lang="en-GB" sz="3200" dirty="0">
                <a:solidFill>
                  <a:schemeClr val="bg1"/>
                </a:solidFill>
                <a:latin typeface="+mj-lt"/>
              </a:rPr>
              <a:t> January 2023</a:t>
            </a:r>
          </a:p>
          <a:p>
            <a:pPr algn="ctr"/>
            <a:endParaRPr lang="en-GB" sz="4000" dirty="0">
              <a:solidFill>
                <a:schemeClr val="bg1"/>
              </a:solidFill>
              <a:latin typeface="+mj-lt"/>
            </a:endParaRPr>
          </a:p>
          <a:p>
            <a:pPr algn="ctr"/>
            <a:endParaRPr lang="en-GB" sz="6600" dirty="0">
              <a:solidFill>
                <a:schemeClr val="bg1"/>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660" y="5584874"/>
            <a:ext cx="903415" cy="13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pic>
        <p:nvPicPr>
          <p:cNvPr id="3074" name="Picture 2" descr="Free photos of Pope benedict">
            <a:extLst>
              <a:ext uri="{FF2B5EF4-FFF2-40B4-BE49-F238E27FC236}">
                <a16:creationId xmlns:a16="http://schemas.microsoft.com/office/drawing/2014/main" id="{C0C113B2-29C3-457F-9862-FBBCFA67FA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188656"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12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r>
              <a:rPr lang="en-GB" sz="5400" dirty="0">
                <a:solidFill>
                  <a:srgbClr val="009999"/>
                </a:solidFill>
                <a:latin typeface="+mj-lt"/>
              </a:rPr>
              <a:t>Listen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660" y="5584874"/>
            <a:ext cx="903415" cy="13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pic>
        <p:nvPicPr>
          <p:cNvPr id="3" name="Picture 2">
            <a:extLst>
              <a:ext uri="{FF2B5EF4-FFF2-40B4-BE49-F238E27FC236}">
                <a16:creationId xmlns:a16="http://schemas.microsoft.com/office/drawing/2014/main" id="{A78F5E37-4C11-455B-9D63-1ACFA3C34AF6}"/>
              </a:ext>
            </a:extLst>
          </p:cNvPr>
          <p:cNvPicPr>
            <a:picLocks noChangeAspect="1"/>
          </p:cNvPicPr>
          <p:nvPr/>
        </p:nvPicPr>
        <p:blipFill>
          <a:blip r:embed="rId4"/>
          <a:stretch>
            <a:fillRect/>
          </a:stretch>
        </p:blipFill>
        <p:spPr>
          <a:xfrm>
            <a:off x="0" y="0"/>
            <a:ext cx="4996993" cy="5584874"/>
          </a:xfrm>
          <a:prstGeom prst="rect">
            <a:avLst/>
          </a:prstGeom>
        </p:spPr>
      </p:pic>
      <p:sp>
        <p:nvSpPr>
          <p:cNvPr id="4" name="Rectangle 3">
            <a:extLst>
              <a:ext uri="{FF2B5EF4-FFF2-40B4-BE49-F238E27FC236}">
                <a16:creationId xmlns:a16="http://schemas.microsoft.com/office/drawing/2014/main" id="{F52C7E5E-0ADB-4531-AA5D-9D88FE77187D}"/>
              </a:ext>
            </a:extLst>
          </p:cNvPr>
          <p:cNvSpPr/>
          <p:nvPr/>
        </p:nvSpPr>
        <p:spPr>
          <a:xfrm>
            <a:off x="5316639" y="528825"/>
            <a:ext cx="6096000" cy="5016758"/>
          </a:xfrm>
          <a:prstGeom prst="rect">
            <a:avLst/>
          </a:prstGeom>
        </p:spPr>
        <p:txBody>
          <a:bodyPr>
            <a:spAutoFit/>
          </a:bodyPr>
          <a:lstStyle/>
          <a:p>
            <a:r>
              <a:rPr lang="en-GB" sz="3200" dirty="0">
                <a:solidFill>
                  <a:schemeClr val="bg1"/>
                </a:solidFill>
                <a:latin typeface="+mj-lt"/>
              </a:rPr>
              <a:t>Do not be anxious about anything, but in every situation, by prayer and petition, with thanksgiving, present your requests to God. And the peace of God, which transcends all understanding, will guard your hearts and your minds in Christ Jesus.</a:t>
            </a:r>
          </a:p>
          <a:p>
            <a:endParaRPr lang="en-GB" sz="3200" i="1" dirty="0">
              <a:solidFill>
                <a:schemeClr val="bg1"/>
              </a:solidFill>
              <a:latin typeface="+mj-lt"/>
            </a:endParaRPr>
          </a:p>
          <a:p>
            <a:r>
              <a:rPr lang="en-GB" sz="3200" i="1" dirty="0">
                <a:solidFill>
                  <a:schemeClr val="bg1"/>
                </a:solidFill>
                <a:latin typeface="+mj-lt"/>
              </a:rPr>
              <a:t>Phil 4 6-7</a:t>
            </a:r>
          </a:p>
        </p:txBody>
      </p:sp>
    </p:spTree>
    <p:extLst>
      <p:ext uri="{BB962C8B-B14F-4D97-AF65-F5344CB8AC3E}">
        <p14:creationId xmlns:p14="http://schemas.microsoft.com/office/powerpoint/2010/main" val="2668491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r>
              <a:rPr lang="en-GB" sz="5400" dirty="0">
                <a:solidFill>
                  <a:srgbClr val="009999"/>
                </a:solidFill>
                <a:latin typeface="+mj-lt"/>
              </a:rPr>
              <a:t>Reflect: A prayerful life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660" y="5584874"/>
            <a:ext cx="903415" cy="13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pic>
        <p:nvPicPr>
          <p:cNvPr id="5" name="Picture 4">
            <a:extLst>
              <a:ext uri="{FF2B5EF4-FFF2-40B4-BE49-F238E27FC236}">
                <a16:creationId xmlns:a16="http://schemas.microsoft.com/office/drawing/2014/main" id="{3260CDFD-D59D-4331-B675-BE4468DE27DD}"/>
              </a:ext>
            </a:extLst>
          </p:cNvPr>
          <p:cNvPicPr>
            <a:picLocks noChangeAspect="1"/>
          </p:cNvPicPr>
          <p:nvPr/>
        </p:nvPicPr>
        <p:blipFill>
          <a:blip r:embed="rId4"/>
          <a:stretch>
            <a:fillRect/>
          </a:stretch>
        </p:blipFill>
        <p:spPr>
          <a:xfrm>
            <a:off x="7573341" y="0"/>
            <a:ext cx="4619069" cy="5584874"/>
          </a:xfrm>
          <a:prstGeom prst="rect">
            <a:avLst/>
          </a:prstGeom>
        </p:spPr>
      </p:pic>
      <p:sp>
        <p:nvSpPr>
          <p:cNvPr id="6" name="Rectangle 5">
            <a:extLst>
              <a:ext uri="{FF2B5EF4-FFF2-40B4-BE49-F238E27FC236}">
                <a16:creationId xmlns:a16="http://schemas.microsoft.com/office/drawing/2014/main" id="{31527C20-BC86-4F96-90CD-D09260C71038}"/>
              </a:ext>
            </a:extLst>
          </p:cNvPr>
          <p:cNvSpPr/>
          <p:nvPr/>
        </p:nvSpPr>
        <p:spPr>
          <a:xfrm>
            <a:off x="451707" y="345613"/>
            <a:ext cx="6096000" cy="4893647"/>
          </a:xfrm>
          <a:prstGeom prst="rect">
            <a:avLst/>
          </a:prstGeom>
        </p:spPr>
        <p:txBody>
          <a:bodyPr>
            <a:spAutoFit/>
          </a:bodyPr>
          <a:lstStyle/>
          <a:p>
            <a:r>
              <a:rPr lang="en-GB" sz="2400" i="1" dirty="0">
                <a:solidFill>
                  <a:schemeClr val="bg1"/>
                </a:solidFill>
                <a:latin typeface="+mj-lt"/>
              </a:rPr>
              <a:t>“And speaking of kindness, at this moment, my thought naturally goes to dear Pope emeritus Benedict XVI … We are moved as we recall him as such a noble person, so kind. And we feel such gratitude in our hearts: gratitude to God for having given him to the Church and to the world; gratitude to him for all the good he accomplished, and above all, for his witness of faith and prayer, especially in these last years of his recollected life. Only God knows the value and the power of his intercession, of the sacrifices he offered for the good of the Church.”</a:t>
            </a:r>
          </a:p>
          <a:p>
            <a:r>
              <a:rPr lang="en-GB" sz="2400" i="1" dirty="0">
                <a:solidFill>
                  <a:schemeClr val="bg1"/>
                </a:solidFill>
                <a:latin typeface="+mj-lt"/>
              </a:rPr>
              <a:t>(Pope Francis)</a:t>
            </a:r>
            <a:endParaRPr lang="en-GB" sz="2400" dirty="0">
              <a:solidFill>
                <a:schemeClr val="bg1"/>
              </a:solidFill>
              <a:latin typeface="+mj-lt"/>
            </a:endParaRPr>
          </a:p>
        </p:txBody>
      </p:sp>
    </p:spTree>
    <p:extLst>
      <p:ext uri="{BB962C8B-B14F-4D97-AF65-F5344CB8AC3E}">
        <p14:creationId xmlns:p14="http://schemas.microsoft.com/office/powerpoint/2010/main" val="2075417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r>
              <a:rPr lang="en-GB" sz="5400" dirty="0">
                <a:solidFill>
                  <a:srgbClr val="009999"/>
                </a:solidFill>
                <a:latin typeface="+mj-lt"/>
              </a:rPr>
              <a:t>Respond: Let us pray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660" y="5584874"/>
            <a:ext cx="903415" cy="13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
        <p:nvSpPr>
          <p:cNvPr id="3" name="Rectangle 2">
            <a:extLst>
              <a:ext uri="{FF2B5EF4-FFF2-40B4-BE49-F238E27FC236}">
                <a16:creationId xmlns:a16="http://schemas.microsoft.com/office/drawing/2014/main" id="{C475A3FB-C1F4-4617-A0EF-B152809D0918}"/>
              </a:ext>
            </a:extLst>
          </p:cNvPr>
          <p:cNvSpPr/>
          <p:nvPr/>
        </p:nvSpPr>
        <p:spPr>
          <a:xfrm>
            <a:off x="0" y="1011382"/>
            <a:ext cx="11673827" cy="4247317"/>
          </a:xfrm>
          <a:prstGeom prst="rect">
            <a:avLst/>
          </a:prstGeom>
        </p:spPr>
        <p:txBody>
          <a:bodyPr wrap="square">
            <a:spAutoFit/>
          </a:bodyPr>
          <a:lstStyle/>
          <a:p>
            <a:r>
              <a:rPr lang="en-GB" sz="2600" u="sng" dirty="0">
                <a:solidFill>
                  <a:schemeClr val="bg1"/>
                </a:solidFill>
                <a:latin typeface="+mj-lt"/>
              </a:rPr>
              <a:t>A prayer for the soul of Pope Emeritus Benedict XVI</a:t>
            </a:r>
          </a:p>
          <a:p>
            <a:endParaRPr lang="en-GB" sz="2600" u="sng" dirty="0">
              <a:solidFill>
                <a:schemeClr val="bg1"/>
              </a:solidFill>
              <a:latin typeface="+mj-lt"/>
            </a:endParaRPr>
          </a:p>
          <a:p>
            <a:r>
              <a:rPr lang="en-GB" sz="2600" dirty="0">
                <a:solidFill>
                  <a:schemeClr val="bg1"/>
                </a:solidFill>
                <a:latin typeface="+mj-lt"/>
              </a:rPr>
              <a:t>Father, eternal shepherd,</a:t>
            </a:r>
            <a:br>
              <a:rPr lang="en-GB" sz="2600" dirty="0">
                <a:solidFill>
                  <a:schemeClr val="bg1"/>
                </a:solidFill>
                <a:latin typeface="+mj-lt"/>
              </a:rPr>
            </a:br>
            <a:r>
              <a:rPr lang="en-GB" sz="2600" dirty="0">
                <a:solidFill>
                  <a:schemeClr val="bg1"/>
                </a:solidFill>
                <a:latin typeface="+mj-lt"/>
              </a:rPr>
              <a:t>hear the prayers of your people for your servant Benedict,</a:t>
            </a:r>
            <a:br>
              <a:rPr lang="en-GB" sz="2600" dirty="0">
                <a:solidFill>
                  <a:schemeClr val="bg1"/>
                </a:solidFill>
                <a:latin typeface="+mj-lt"/>
              </a:rPr>
            </a:br>
            <a:r>
              <a:rPr lang="en-GB" sz="2600" dirty="0">
                <a:solidFill>
                  <a:schemeClr val="bg1"/>
                </a:solidFill>
                <a:latin typeface="+mj-lt"/>
              </a:rPr>
              <a:t>who governed your Church with love.</a:t>
            </a:r>
          </a:p>
          <a:p>
            <a:r>
              <a:rPr lang="en-GB" sz="2600" dirty="0">
                <a:solidFill>
                  <a:schemeClr val="bg1"/>
                </a:solidFill>
                <a:latin typeface="+mj-lt"/>
              </a:rPr>
              <a:t>In your mercy, bring him with the flock </a:t>
            </a:r>
            <a:br>
              <a:rPr lang="en-GB" sz="2600" dirty="0">
                <a:solidFill>
                  <a:schemeClr val="bg1"/>
                </a:solidFill>
                <a:latin typeface="+mj-lt"/>
              </a:rPr>
            </a:br>
            <a:r>
              <a:rPr lang="en-GB" sz="2600" dirty="0">
                <a:solidFill>
                  <a:schemeClr val="bg1"/>
                </a:solidFill>
                <a:latin typeface="+mj-lt"/>
              </a:rPr>
              <a:t>once entrusted to his care</a:t>
            </a:r>
            <a:br>
              <a:rPr lang="en-GB" sz="2600" dirty="0">
                <a:solidFill>
                  <a:schemeClr val="bg1"/>
                </a:solidFill>
                <a:latin typeface="+mj-lt"/>
              </a:rPr>
            </a:br>
            <a:r>
              <a:rPr lang="en-GB" sz="2600" dirty="0">
                <a:solidFill>
                  <a:schemeClr val="bg1"/>
                </a:solidFill>
                <a:latin typeface="+mj-lt"/>
              </a:rPr>
              <a:t>to the reward you have promised your faithful servants.</a:t>
            </a:r>
          </a:p>
          <a:p>
            <a:endParaRPr lang="en-GB" sz="2600" dirty="0">
              <a:solidFill>
                <a:schemeClr val="bg1"/>
              </a:solidFill>
              <a:latin typeface="+mj-lt"/>
            </a:endParaRPr>
          </a:p>
          <a:p>
            <a:br>
              <a:rPr lang="en-GB" dirty="0">
                <a:solidFill>
                  <a:srgbClr val="212529"/>
                </a:solidFill>
                <a:latin typeface="Cabin"/>
              </a:rPr>
            </a:br>
            <a:endParaRPr lang="en-GB" dirty="0">
              <a:solidFill>
                <a:srgbClr val="212529"/>
              </a:solidFill>
              <a:latin typeface="Cabin"/>
            </a:endParaRPr>
          </a:p>
        </p:txBody>
      </p:sp>
      <p:pic>
        <p:nvPicPr>
          <p:cNvPr id="5" name="Picture 4">
            <a:extLst>
              <a:ext uri="{FF2B5EF4-FFF2-40B4-BE49-F238E27FC236}">
                <a16:creationId xmlns:a16="http://schemas.microsoft.com/office/drawing/2014/main" id="{885467DB-7301-4D45-ABF2-C8A32492CDA5}"/>
              </a:ext>
            </a:extLst>
          </p:cNvPr>
          <p:cNvPicPr>
            <a:picLocks noChangeAspect="1"/>
          </p:cNvPicPr>
          <p:nvPr/>
        </p:nvPicPr>
        <p:blipFill>
          <a:blip r:embed="rId4"/>
          <a:stretch>
            <a:fillRect/>
          </a:stretch>
        </p:blipFill>
        <p:spPr>
          <a:xfrm>
            <a:off x="8201891" y="0"/>
            <a:ext cx="4178693" cy="5584874"/>
          </a:xfrm>
          <a:prstGeom prst="rect">
            <a:avLst/>
          </a:prstGeom>
        </p:spPr>
      </p:pic>
    </p:spTree>
    <p:extLst>
      <p:ext uri="{BB962C8B-B14F-4D97-AF65-F5344CB8AC3E}">
        <p14:creationId xmlns:p14="http://schemas.microsoft.com/office/powerpoint/2010/main" val="309680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r>
              <a:rPr lang="en-GB" sz="5400" dirty="0">
                <a:solidFill>
                  <a:srgbClr val="009999"/>
                </a:solidFill>
                <a:latin typeface="+mj-lt"/>
              </a:rPr>
              <a:t>Respond: Let us pray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660" y="5584874"/>
            <a:ext cx="903415" cy="13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
        <p:nvSpPr>
          <p:cNvPr id="3" name="Rectangle 2">
            <a:extLst>
              <a:ext uri="{FF2B5EF4-FFF2-40B4-BE49-F238E27FC236}">
                <a16:creationId xmlns:a16="http://schemas.microsoft.com/office/drawing/2014/main" id="{C475A3FB-C1F4-4617-A0EF-B152809D0918}"/>
              </a:ext>
            </a:extLst>
          </p:cNvPr>
          <p:cNvSpPr/>
          <p:nvPr/>
        </p:nvSpPr>
        <p:spPr>
          <a:xfrm>
            <a:off x="3349135" y="369953"/>
            <a:ext cx="9009120" cy="4370427"/>
          </a:xfrm>
          <a:prstGeom prst="rect">
            <a:avLst/>
          </a:prstGeom>
        </p:spPr>
        <p:txBody>
          <a:bodyPr wrap="square">
            <a:spAutoFit/>
          </a:bodyPr>
          <a:lstStyle/>
          <a:p>
            <a:br>
              <a:rPr lang="en-GB" dirty="0">
                <a:solidFill>
                  <a:srgbClr val="212529"/>
                </a:solidFill>
                <a:latin typeface="Cabin"/>
              </a:rPr>
            </a:br>
            <a:r>
              <a:rPr lang="en-GB" sz="2600" dirty="0">
                <a:solidFill>
                  <a:schemeClr val="bg1"/>
                </a:solidFill>
                <a:latin typeface="+mj-lt"/>
              </a:rPr>
              <a:t>He did the work of Christ on earth.</a:t>
            </a:r>
          </a:p>
          <a:p>
            <a:r>
              <a:rPr lang="en-GB" sz="2600" dirty="0">
                <a:solidFill>
                  <a:schemeClr val="bg1"/>
                </a:solidFill>
                <a:latin typeface="+mj-lt"/>
              </a:rPr>
              <a:t>May your Son welcome him into eternal glory.</a:t>
            </a:r>
          </a:p>
          <a:p>
            <a:r>
              <a:rPr lang="en-GB" sz="2600" dirty="0">
                <a:solidFill>
                  <a:schemeClr val="bg1"/>
                </a:solidFill>
                <a:latin typeface="+mj-lt"/>
              </a:rPr>
              <a:t>May your servant whom you appointed high priest of your flock</a:t>
            </a:r>
            <a:br>
              <a:rPr lang="en-GB" sz="2600" dirty="0">
                <a:solidFill>
                  <a:schemeClr val="bg1"/>
                </a:solidFill>
                <a:latin typeface="+mj-lt"/>
              </a:rPr>
            </a:br>
            <a:r>
              <a:rPr lang="en-GB" sz="2600" dirty="0">
                <a:solidFill>
                  <a:schemeClr val="bg1"/>
                </a:solidFill>
                <a:latin typeface="+mj-lt"/>
              </a:rPr>
              <a:t>be counted now among the priests in the life of your kingdom.</a:t>
            </a:r>
          </a:p>
          <a:p>
            <a:r>
              <a:rPr lang="en-GB" sz="2600" dirty="0">
                <a:solidFill>
                  <a:schemeClr val="bg1"/>
                </a:solidFill>
                <a:latin typeface="+mj-lt"/>
              </a:rPr>
              <a:t>Give your servant the reward of eternal happiness</a:t>
            </a:r>
            <a:br>
              <a:rPr lang="en-GB" sz="2600" dirty="0">
                <a:solidFill>
                  <a:schemeClr val="bg1"/>
                </a:solidFill>
                <a:latin typeface="+mj-lt"/>
              </a:rPr>
            </a:br>
            <a:r>
              <a:rPr lang="en-GB" sz="2600" dirty="0">
                <a:solidFill>
                  <a:schemeClr val="bg1"/>
                </a:solidFill>
                <a:latin typeface="+mj-lt"/>
              </a:rPr>
              <a:t>and let your mercy win for us the gift of your life and love.</a:t>
            </a:r>
          </a:p>
          <a:p>
            <a:endParaRPr lang="en-GB" sz="2600" dirty="0">
              <a:solidFill>
                <a:schemeClr val="bg1"/>
              </a:solidFill>
              <a:latin typeface="+mj-lt"/>
            </a:endParaRPr>
          </a:p>
          <a:p>
            <a:r>
              <a:rPr lang="en-GB" sz="2600" dirty="0">
                <a:solidFill>
                  <a:schemeClr val="bg1"/>
                </a:solidFill>
                <a:latin typeface="+mj-lt"/>
              </a:rPr>
              <a:t>May he rejoice in those gifts for ever with your saints.</a:t>
            </a:r>
          </a:p>
          <a:p>
            <a:r>
              <a:rPr lang="en-GB" sz="2600" dirty="0">
                <a:solidFill>
                  <a:schemeClr val="bg1"/>
                </a:solidFill>
                <a:latin typeface="+mj-lt"/>
              </a:rPr>
              <a:t>Through Christ our Lord,</a:t>
            </a:r>
            <a:br>
              <a:rPr lang="en-GB" sz="2600" dirty="0">
                <a:solidFill>
                  <a:schemeClr val="bg1"/>
                </a:solidFill>
                <a:latin typeface="+mj-lt"/>
              </a:rPr>
            </a:br>
            <a:r>
              <a:rPr lang="en-GB" sz="2600" dirty="0">
                <a:solidFill>
                  <a:schemeClr val="bg1"/>
                </a:solidFill>
                <a:latin typeface="+mj-lt"/>
              </a:rPr>
              <a:t>Amen</a:t>
            </a:r>
          </a:p>
        </p:txBody>
      </p:sp>
      <p:pic>
        <p:nvPicPr>
          <p:cNvPr id="4" name="Picture 3">
            <a:extLst>
              <a:ext uri="{FF2B5EF4-FFF2-40B4-BE49-F238E27FC236}">
                <a16:creationId xmlns:a16="http://schemas.microsoft.com/office/drawing/2014/main" id="{527B19E8-974E-4D68-8A5E-A6469A88D426}"/>
              </a:ext>
            </a:extLst>
          </p:cNvPr>
          <p:cNvPicPr>
            <a:picLocks noChangeAspect="1"/>
          </p:cNvPicPr>
          <p:nvPr/>
        </p:nvPicPr>
        <p:blipFill>
          <a:blip r:embed="rId4"/>
          <a:stretch>
            <a:fillRect/>
          </a:stretch>
        </p:blipFill>
        <p:spPr>
          <a:xfrm>
            <a:off x="-679940" y="0"/>
            <a:ext cx="4029075" cy="5584874"/>
          </a:xfrm>
          <a:prstGeom prst="rect">
            <a:avLst/>
          </a:prstGeom>
        </p:spPr>
      </p:pic>
    </p:spTree>
    <p:extLst>
      <p:ext uri="{BB962C8B-B14F-4D97-AF65-F5344CB8AC3E}">
        <p14:creationId xmlns:p14="http://schemas.microsoft.com/office/powerpoint/2010/main" val="829763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p>
        </p:txBody>
      </p:sp>
      <p:sp>
        <p:nvSpPr>
          <p:cNvPr id="2" name="TextBox 1"/>
          <p:cNvSpPr txBox="1"/>
          <p:nvPr/>
        </p:nvSpPr>
        <p:spPr>
          <a:xfrm>
            <a:off x="163385" y="0"/>
            <a:ext cx="12028615" cy="6186309"/>
          </a:xfrm>
          <a:prstGeom prst="rect">
            <a:avLst/>
          </a:prstGeom>
          <a:noFill/>
        </p:spPr>
        <p:txBody>
          <a:bodyPr wrap="square" rtlCol="0">
            <a:spAutoFit/>
          </a:bodyPr>
          <a:lstStyle/>
          <a:p>
            <a:r>
              <a:rPr lang="en-GB" sz="3200" u="sng" dirty="0">
                <a:solidFill>
                  <a:schemeClr val="bg1"/>
                </a:solidFill>
                <a:latin typeface="+mj-lt"/>
              </a:rPr>
              <a:t>References:</a:t>
            </a:r>
          </a:p>
          <a:p>
            <a:r>
              <a:rPr lang="en-GB" sz="2000" dirty="0">
                <a:solidFill>
                  <a:schemeClr val="bg1"/>
                </a:solidFill>
                <a:latin typeface="+mj-lt"/>
                <a:hlinkClick r:id="rId3">
                  <a:extLst>
                    <a:ext uri="{A12FA001-AC4F-418D-AE19-62706E023703}">
                      <ahyp:hlinkClr xmlns:ahyp="http://schemas.microsoft.com/office/drawing/2018/hyperlinkcolor" val="tx"/>
                    </a:ext>
                  </a:extLst>
                </a:hlinkClick>
              </a:rPr>
              <a:t>https://rcdow.org.uk/news/pope-emeritus-benedict-requiescat-in-pace/</a:t>
            </a:r>
            <a:endParaRPr lang="en-GB" sz="2000" dirty="0">
              <a:solidFill>
                <a:schemeClr val="bg1"/>
              </a:solidFill>
              <a:latin typeface="+mj-lt"/>
            </a:endParaRPr>
          </a:p>
          <a:p>
            <a:endParaRPr lang="en-GB" sz="3200" dirty="0">
              <a:solidFill>
                <a:schemeClr val="bg1"/>
              </a:solidFill>
              <a:latin typeface="+mj-lt"/>
            </a:endParaRPr>
          </a:p>
          <a:p>
            <a:r>
              <a:rPr lang="en-GB" sz="2000" dirty="0">
                <a:solidFill>
                  <a:schemeClr val="bg1"/>
                </a:solidFill>
                <a:latin typeface="+mj-lt"/>
                <a:hlinkClick r:id="rId4">
                  <a:extLst>
                    <a:ext uri="{A12FA001-AC4F-418D-AE19-62706E023703}">
                      <ahyp:hlinkClr xmlns:ahyp="http://schemas.microsoft.com/office/drawing/2018/hyperlinkcolor" val="tx"/>
                    </a:ext>
                  </a:extLst>
                </a:hlinkClick>
              </a:rPr>
              <a:t>https://www.vaticannews.va/en/vatican-city/news/2022-12/pope-emeritus-benedict-xvi-lombardi-papal-spokesman.html</a:t>
            </a:r>
            <a:endParaRPr lang="en-GB" sz="2000" dirty="0">
              <a:solidFill>
                <a:schemeClr val="bg1"/>
              </a:solidFill>
              <a:latin typeface="+mj-lt"/>
            </a:endParaRPr>
          </a:p>
          <a:p>
            <a:endParaRPr lang="en-GB" sz="2000" dirty="0">
              <a:solidFill>
                <a:schemeClr val="bg1"/>
              </a:solidFill>
              <a:latin typeface="+mj-lt"/>
            </a:endParaRPr>
          </a:p>
          <a:p>
            <a:r>
              <a:rPr lang="en-GB" sz="2000" dirty="0">
                <a:solidFill>
                  <a:schemeClr val="bg1"/>
                </a:solidFill>
                <a:latin typeface="+mj-lt"/>
                <a:hlinkClick r:id="rId5">
                  <a:extLst>
                    <a:ext uri="{A12FA001-AC4F-418D-AE19-62706E023703}">
                      <ahyp:hlinkClr xmlns:ahyp="http://schemas.microsoft.com/office/drawing/2018/hyperlinkcolor" val="tx"/>
                    </a:ext>
                  </a:extLst>
                </a:hlinkClick>
              </a:rPr>
              <a:t>https://www.vaticannews.va/en/pope/news/2022-12/pope-pays-tribute-benedict-xvi-s-witness-faith-prayer-kindness.html</a:t>
            </a:r>
            <a:endParaRPr lang="en-GB" sz="2000" dirty="0">
              <a:solidFill>
                <a:schemeClr val="bg1"/>
              </a:solidFill>
              <a:latin typeface="+mj-lt"/>
            </a:endParaRPr>
          </a:p>
          <a:p>
            <a:endParaRPr lang="en-GB" sz="2000" dirty="0">
              <a:solidFill>
                <a:schemeClr val="bg1"/>
              </a:solidFill>
              <a:latin typeface="+mj-lt"/>
            </a:endParaRPr>
          </a:p>
          <a:p>
            <a:endParaRPr lang="en-GB" sz="2000" dirty="0">
              <a:solidFill>
                <a:schemeClr val="bg1"/>
              </a:solidFill>
              <a:latin typeface="+mj-lt"/>
            </a:endParaRPr>
          </a:p>
          <a:p>
            <a:r>
              <a:rPr lang="en-GB" sz="2000" dirty="0">
                <a:solidFill>
                  <a:schemeClr val="bg1"/>
                </a:solidFill>
                <a:latin typeface="+mj-lt"/>
                <a:hlinkClick r:id="rId6">
                  <a:extLst>
                    <a:ext uri="{A12FA001-AC4F-418D-AE19-62706E023703}">
                      <ahyp:hlinkClr xmlns:ahyp="http://schemas.microsoft.com/office/drawing/2018/hyperlinkcolor" val="tx"/>
                    </a:ext>
                  </a:extLst>
                </a:hlinkClick>
              </a:rPr>
              <a:t>https://en.wikipedia.org/wiki/Pope_Benedict_XVI</a:t>
            </a:r>
            <a:endParaRPr lang="en-GB" sz="2000" dirty="0">
              <a:solidFill>
                <a:schemeClr val="bg1"/>
              </a:solidFill>
              <a:latin typeface="+mj-lt"/>
            </a:endParaRPr>
          </a:p>
          <a:p>
            <a:endParaRPr lang="en-GB" sz="2000" dirty="0">
              <a:solidFill>
                <a:schemeClr val="bg1"/>
              </a:solidFill>
              <a:latin typeface="+mj-lt"/>
            </a:endParaRPr>
          </a:p>
          <a:p>
            <a:r>
              <a:rPr lang="en-GB" sz="2000" dirty="0">
                <a:solidFill>
                  <a:schemeClr val="bg1"/>
                </a:solidFill>
                <a:latin typeface="+mj-lt"/>
                <a:hlinkClick r:id="rId7">
                  <a:extLst>
                    <a:ext uri="{A12FA001-AC4F-418D-AE19-62706E023703}">
                      <ahyp:hlinkClr xmlns:ahyp="http://schemas.microsoft.com/office/drawing/2018/hyperlinkcolor" val="tx"/>
                    </a:ext>
                  </a:extLst>
                </a:hlinkClick>
              </a:rPr>
              <a:t>https://growingleaders.com/five-leadership-lessons-from-pope-benedict-xvi/</a:t>
            </a:r>
            <a:endParaRPr lang="en-GB" sz="2000" dirty="0">
              <a:solidFill>
                <a:schemeClr val="bg1"/>
              </a:solidFill>
              <a:latin typeface="+mj-lt"/>
            </a:endParaRPr>
          </a:p>
          <a:p>
            <a:endParaRPr lang="en-GB" sz="2000" dirty="0">
              <a:solidFill>
                <a:schemeClr val="bg1"/>
              </a:solidFill>
              <a:latin typeface="+mj-lt"/>
            </a:endParaRPr>
          </a:p>
          <a:p>
            <a:r>
              <a:rPr lang="en-GB" sz="2000" dirty="0">
                <a:solidFill>
                  <a:schemeClr val="bg1"/>
                </a:solidFill>
                <a:latin typeface="+mj-lt"/>
                <a:hlinkClick r:id="rId8">
                  <a:extLst>
                    <a:ext uri="{A12FA001-AC4F-418D-AE19-62706E023703}">
                      <ahyp:hlinkClr xmlns:ahyp="http://schemas.microsoft.com/office/drawing/2018/hyperlinkcolor" val="tx"/>
                    </a:ext>
                  </a:extLst>
                </a:hlinkClick>
              </a:rPr>
              <a:t>https://news.sky.com/story/pope-benedict-xvi-dies-resignation-of-gods-rottweiler-shocked-the-world-and-he-continued-to-be-controversial-12776084</a:t>
            </a:r>
            <a:endParaRPr lang="en-GB" sz="2000" dirty="0">
              <a:solidFill>
                <a:schemeClr val="bg1"/>
              </a:solidFill>
              <a:latin typeface="+mj-lt"/>
            </a:endParaRPr>
          </a:p>
          <a:p>
            <a:endParaRPr lang="en-GB" sz="2000" dirty="0">
              <a:solidFill>
                <a:schemeClr val="bg1"/>
              </a:solidFill>
              <a:latin typeface="+mj-lt"/>
            </a:endParaRPr>
          </a:p>
          <a:p>
            <a:endParaRPr lang="en-GB" sz="3200" dirty="0">
              <a:solidFill>
                <a:schemeClr val="bg1"/>
              </a:solidFill>
              <a:latin typeface="+mj-lt"/>
            </a:endParaRP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pic>
        <p:nvPicPr>
          <p:cNvPr id="8" name="Picture 7">
            <a:extLst>
              <a:ext uri="{FF2B5EF4-FFF2-40B4-BE49-F238E27FC236}">
                <a16:creationId xmlns:a16="http://schemas.microsoft.com/office/drawing/2014/main" id="{1D8628D1-B67B-448E-9195-DCA799607E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25200" y="5584874"/>
            <a:ext cx="903415" cy="1358000"/>
          </a:xfrm>
          <a:prstGeom prst="rect">
            <a:avLst/>
          </a:prstGeom>
        </p:spPr>
      </p:pic>
    </p:spTree>
    <p:extLst>
      <p:ext uri="{BB962C8B-B14F-4D97-AF65-F5344CB8AC3E}">
        <p14:creationId xmlns:p14="http://schemas.microsoft.com/office/powerpoint/2010/main" val="4163188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TotalTime>
  <Words>1082</Words>
  <Application>Microsoft Office PowerPoint</Application>
  <PresentationFormat>Widescreen</PresentationFormat>
  <Paragraphs>87</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Cabin</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SCCM01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Crowley</dc:creator>
  <cp:lastModifiedBy>Elaine Arundell</cp:lastModifiedBy>
  <cp:revision>55</cp:revision>
  <dcterms:created xsi:type="dcterms:W3CDTF">2020-10-07T15:56:12Z</dcterms:created>
  <dcterms:modified xsi:type="dcterms:W3CDTF">2023-01-02T16:52:19Z</dcterms:modified>
</cp:coreProperties>
</file>