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85" r:id="rId3"/>
    <p:sldId id="286" r:id="rId4"/>
    <p:sldId id="287" r:id="rId5"/>
    <p:sldId id="288" r:id="rId6"/>
    <p:sldId id="289" r:id="rId7"/>
    <p:sldId id="290" r:id="rId8"/>
    <p:sldId id="291" r:id="rId9"/>
    <p:sldId id="292" r:id="rId10"/>
    <p:sldId id="293" r:id="rId11"/>
    <p:sldId id="294" r:id="rId12"/>
    <p:sldId id="295" r:id="rId13"/>
    <p:sldId id="296" r:id="rId14"/>
    <p:sldId id="307" r:id="rId15"/>
    <p:sldId id="297" r:id="rId16"/>
    <p:sldId id="298" r:id="rId17"/>
    <p:sldId id="299" r:id="rId18"/>
    <p:sldId id="300" r:id="rId19"/>
    <p:sldId id="301" r:id="rId20"/>
    <p:sldId id="302" r:id="rId21"/>
    <p:sldId id="303" r:id="rId22"/>
    <p:sldId id="304" r:id="rId23"/>
    <p:sldId id="305" r:id="rId24"/>
    <p:sldId id="306" r:id="rId25"/>
    <p:sldId id="30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8792" autoAdjust="0"/>
  </p:normalViewPr>
  <p:slideViewPr>
    <p:cSldViewPr snapToGrid="0">
      <p:cViewPr varScale="1">
        <p:scale>
          <a:sx n="77" d="100"/>
          <a:sy n="77" d="100"/>
        </p:scale>
        <p:origin x="9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4116037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25</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32649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8353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4.wdp"/><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jpeg"/><Relationship Id="rId1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Care of Creation</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385E27E-8F51-4BD6-8D7D-BAA34053967E}"/>
              </a:ext>
            </a:extLst>
          </p:cNvPr>
          <p:cNvSpPr/>
          <p:nvPr/>
        </p:nvSpPr>
        <p:spPr>
          <a:xfrm>
            <a:off x="456428" y="2055158"/>
            <a:ext cx="6719624" cy="2739211"/>
          </a:xfrm>
          <a:prstGeom prst="rect">
            <a:avLst/>
          </a:prstGeom>
        </p:spPr>
        <p:txBody>
          <a:bodyPr wrap="square">
            <a:spAutoFit/>
          </a:bodyPr>
          <a:lstStyle/>
          <a:p>
            <a:pPr algn="ctr"/>
            <a:r>
              <a:rPr lang="en-GB" sz="3600" dirty="0">
                <a:latin typeface="Gill Sans MT" panose="020B0502020104020203" pitchFamily="34" charset="0"/>
              </a:rPr>
              <a:t>‘In the beginning, God created the Heavens and the Earth… God saw everything that He had made, and indeed, it was very good.’</a:t>
            </a:r>
          </a:p>
          <a:p>
            <a:pPr algn="ctr"/>
            <a:r>
              <a:rPr lang="en-GB" sz="2800" b="1" dirty="0">
                <a:solidFill>
                  <a:srgbClr val="C00000"/>
                </a:solidFill>
                <a:latin typeface="Gill Sans MT" panose="020B0502020104020203" pitchFamily="34" charset="0"/>
              </a:rPr>
              <a:t>Genesis 1:1-4</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13D6BC7-49F1-4EFF-A98B-AE6A25309179}"/>
              </a:ext>
            </a:extLst>
          </p:cNvPr>
          <p:cNvSpPr/>
          <p:nvPr/>
        </p:nvSpPr>
        <p:spPr>
          <a:xfrm>
            <a:off x="318225" y="2059394"/>
            <a:ext cx="6719624" cy="2739211"/>
          </a:xfrm>
          <a:prstGeom prst="rect">
            <a:avLst/>
          </a:prstGeom>
        </p:spPr>
        <p:txBody>
          <a:bodyPr wrap="square">
            <a:spAutoFit/>
          </a:bodyPr>
          <a:lstStyle/>
          <a:p>
            <a:pPr algn="ctr"/>
            <a:r>
              <a:rPr lang="en-GB" sz="3600" dirty="0">
                <a:latin typeface="Gill Sans MT" panose="020B0502020104020203" pitchFamily="34" charset="0"/>
              </a:rPr>
              <a:t>‘In the beginning, God created the Heavens and the Earth… God saw everything that He had made, and indeed, it was very good.’</a:t>
            </a:r>
          </a:p>
          <a:p>
            <a:pPr algn="ctr"/>
            <a:r>
              <a:rPr lang="en-GB" sz="2800" b="1" dirty="0">
                <a:solidFill>
                  <a:srgbClr val="C00000"/>
                </a:solidFill>
                <a:latin typeface="Gill Sans MT" panose="020B0502020104020203" pitchFamily="34" charset="0"/>
              </a:rPr>
              <a:t>Genesis 1:1-4</a:t>
            </a: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25DB77C-C7C5-4231-96E3-C88E3F60F6FF}"/>
              </a:ext>
            </a:extLst>
          </p:cNvPr>
          <p:cNvSpPr/>
          <p:nvPr/>
        </p:nvSpPr>
        <p:spPr>
          <a:xfrm>
            <a:off x="641473" y="1967061"/>
            <a:ext cx="6431875" cy="2923877"/>
          </a:xfrm>
          <a:prstGeom prst="rect">
            <a:avLst/>
          </a:prstGeom>
        </p:spPr>
        <p:txBody>
          <a:bodyPr wrap="square">
            <a:spAutoFit/>
          </a:bodyPr>
          <a:lstStyle/>
          <a:p>
            <a:pPr algn="ctr"/>
            <a:r>
              <a:rPr lang="en-GB" sz="4400" dirty="0">
                <a:latin typeface="Gill Sans MT" panose="020B0502020104020203" pitchFamily="34" charset="0"/>
              </a:rPr>
              <a:t>‘The Lord God put Man in the Garden of Eden to work it and take care of it.’ </a:t>
            </a:r>
          </a:p>
          <a:p>
            <a:pPr algn="ctr"/>
            <a:r>
              <a:rPr lang="en-GB" sz="3600" b="1" dirty="0">
                <a:solidFill>
                  <a:srgbClr val="C00000"/>
                </a:solidFill>
                <a:latin typeface="Gill Sans MT" panose="020B0502020104020203" pitchFamily="34" charset="0"/>
              </a:rPr>
              <a:t>Genesis 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80D4707-51E3-4B71-9698-0EB99752073C}"/>
              </a:ext>
            </a:extLst>
          </p:cNvPr>
          <p:cNvSpPr/>
          <p:nvPr/>
        </p:nvSpPr>
        <p:spPr>
          <a:xfrm>
            <a:off x="372089" y="1885227"/>
            <a:ext cx="6431875" cy="3170099"/>
          </a:xfrm>
          <a:prstGeom prst="rect">
            <a:avLst/>
          </a:prstGeom>
        </p:spPr>
        <p:txBody>
          <a:bodyPr wrap="square">
            <a:spAutoFit/>
          </a:bodyPr>
          <a:lstStyle/>
          <a:p>
            <a:pPr algn="ctr"/>
            <a:r>
              <a:rPr lang="en-GB" sz="3600" dirty="0">
                <a:latin typeface="Gill Sans MT" panose="020B0502020104020203" pitchFamily="34" charset="0"/>
              </a:rPr>
              <a:t>‘What kind of world do we want to leave to those who come after us, to children who are now growing up?’</a:t>
            </a:r>
          </a:p>
          <a:p>
            <a:pPr algn="ctr"/>
            <a:r>
              <a:rPr lang="en-GB" sz="2800" b="1" dirty="0">
                <a:solidFill>
                  <a:srgbClr val="C00000"/>
                </a:solidFill>
                <a:latin typeface="Gill Sans MT" panose="020B0502020104020203" pitchFamily="34" charset="0"/>
              </a:rPr>
              <a:t>Pope Francis</a:t>
            </a:r>
          </a:p>
          <a:p>
            <a:pPr algn="ctr"/>
            <a:r>
              <a:rPr lang="en-GB" sz="2800" b="1" i="1" dirty="0" err="1">
                <a:solidFill>
                  <a:srgbClr val="C00000"/>
                </a:solidFill>
                <a:latin typeface="Gill Sans MT" panose="020B0502020104020203" pitchFamily="34" charset="0"/>
              </a:rPr>
              <a:t>Laudato</a:t>
            </a:r>
            <a:r>
              <a:rPr lang="en-GB" sz="2800" b="1" i="1" dirty="0">
                <a:solidFill>
                  <a:srgbClr val="C00000"/>
                </a:solidFill>
                <a:latin typeface="Gill Sans MT" panose="020B0502020104020203" pitchFamily="34" charset="0"/>
              </a:rPr>
              <a:t> Si’</a:t>
            </a:r>
          </a:p>
        </p:txBody>
      </p:sp>
    </p:spTree>
    <p:extLst>
      <p:ext uri="{BB962C8B-B14F-4D97-AF65-F5344CB8AC3E}">
        <p14:creationId xmlns:p14="http://schemas.microsoft.com/office/powerpoint/2010/main" val="6822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FD53BA-3955-420E-8B84-7D0F18279F20}"/>
              </a:ext>
            </a:extLst>
          </p:cNvPr>
          <p:cNvSpPr/>
          <p:nvPr/>
        </p:nvSpPr>
        <p:spPr>
          <a:xfrm>
            <a:off x="456428" y="1673604"/>
            <a:ext cx="6719624" cy="3785652"/>
          </a:xfrm>
          <a:prstGeom prst="rect">
            <a:avLst/>
          </a:prstGeom>
        </p:spPr>
        <p:txBody>
          <a:bodyPr wrap="square">
            <a:spAutoFit/>
          </a:bodyPr>
          <a:lstStyle/>
          <a:p>
            <a:pPr algn="ctr"/>
            <a:r>
              <a:rPr lang="en-GB" sz="4000" dirty="0">
                <a:latin typeface="Gill Sans MT" panose="020B0502020104020203" pitchFamily="34" charset="0"/>
              </a:rPr>
              <a:t>What do these bible passages and quotes from Pope Francis tell you about how we should treat our world? </a:t>
            </a:r>
          </a:p>
          <a:p>
            <a:pPr algn="ctr"/>
            <a:r>
              <a:rPr lang="en-GB" sz="4000" dirty="0">
                <a:latin typeface="Gill Sans MT" panose="020B0502020104020203" pitchFamily="34" charset="0"/>
              </a:rPr>
              <a:t>How do we know that God wants us to act in this way?</a:t>
            </a:r>
            <a:endParaRPr lang="en-GB"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82CC5B3F-5E15-4346-9697-933BA7E9C9DA}"/>
              </a:ext>
            </a:extLst>
          </p:cNvPr>
          <p:cNvSpPr/>
          <p:nvPr/>
        </p:nvSpPr>
        <p:spPr>
          <a:xfrm>
            <a:off x="544948" y="1981979"/>
            <a:ext cx="7483642" cy="3539430"/>
          </a:xfrm>
          <a:prstGeom prst="rect">
            <a:avLst/>
          </a:prstGeom>
        </p:spPr>
        <p:txBody>
          <a:bodyPr wrap="square">
            <a:spAutoFit/>
          </a:bodyPr>
          <a:lstStyle/>
          <a:p>
            <a:pPr algn="ctr"/>
            <a:r>
              <a:rPr lang="en-GB" sz="2800" dirty="0">
                <a:latin typeface="Gill Sans MT" panose="020B0502020104020203" pitchFamily="34" charset="0"/>
              </a:rPr>
              <a:t>Loving God,</a:t>
            </a:r>
          </a:p>
          <a:p>
            <a:pPr algn="ctr"/>
            <a:r>
              <a:rPr kumimoji="0" lang="en-GB" sz="2800" i="0" u="none" strike="noStrike" kern="1200" cap="none" spc="0" normalizeH="0" baseline="0" noProof="0" dirty="0">
                <a:ln>
                  <a:noFill/>
                </a:ln>
                <a:effectLst/>
                <a:uLnTx/>
                <a:uFillTx/>
                <a:latin typeface="Gill Sans MT" panose="020B0502020104020203" pitchFamily="34" charset="0"/>
              </a:rPr>
              <a:t>We come together to thank you for our world. You created the Earth for us to live and prosper in. You taught us how to care for the world you created but we have not followed those laws..</a:t>
            </a:r>
          </a:p>
          <a:p>
            <a:pPr algn="ctr"/>
            <a:r>
              <a:rPr lang="en-GB" sz="2800" dirty="0">
                <a:latin typeface="Gill Sans MT" panose="020B0502020104020203" pitchFamily="34" charset="0"/>
              </a:rPr>
              <a:t>Let us give thanks for the joy our world brings us and pray that we become good stewards of creation.</a:t>
            </a:r>
            <a:endParaRPr kumimoji="0" lang="en-GB" sz="2800" i="0" u="none" strike="noStrike" kern="1200" cap="none" spc="0" normalizeH="0" baseline="0" noProof="0" dirty="0">
              <a:ln>
                <a:noFill/>
              </a:ln>
              <a:effectLst/>
              <a:uLnTx/>
              <a:uFillTx/>
              <a:latin typeface="Gill Sans MT" panose="020B0502020104020203" pitchFamily="34" charset="0"/>
            </a:endParaRPr>
          </a:p>
        </p:txBody>
      </p:sp>
      <p:pic>
        <p:nvPicPr>
          <p:cNvPr id="8" name="Picture 2" descr="St. George's Catholic Primary School - Love in Action Project">
            <a:extLst>
              <a:ext uri="{FF2B5EF4-FFF2-40B4-BE49-F238E27FC236}">
                <a16:creationId xmlns:a16="http://schemas.microsoft.com/office/drawing/2014/main" id="{D73DEB77-AC35-496E-BB8D-914EF601F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3515" y="1554822"/>
            <a:ext cx="3828752"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8E05D323-5B7C-44E9-9CE3-8028B59ADDC5}"/>
              </a:ext>
            </a:extLst>
          </p:cNvPr>
          <p:cNvSpPr/>
          <p:nvPr/>
        </p:nvSpPr>
        <p:spPr>
          <a:xfrm>
            <a:off x="4487779" y="2443493"/>
            <a:ext cx="7483642" cy="2308324"/>
          </a:xfrm>
          <a:prstGeom prst="rect">
            <a:avLst/>
          </a:prstGeom>
        </p:spPr>
        <p:txBody>
          <a:bodyPr wrap="square">
            <a:spAutoFit/>
          </a:bodyPr>
          <a:lstStyle/>
          <a:p>
            <a:pPr algn="ctr"/>
            <a:r>
              <a:rPr lang="en-GB" sz="3600" dirty="0">
                <a:latin typeface="Gill Sans MT" panose="020B0502020104020203" pitchFamily="34" charset="0"/>
              </a:rPr>
              <a:t>We pray for those who work hard to care for our world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follow their example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St. George's Catholic Primary School - Love in Action Project">
            <a:extLst>
              <a:ext uri="{FF2B5EF4-FFF2-40B4-BE49-F238E27FC236}">
                <a16:creationId xmlns:a16="http://schemas.microsoft.com/office/drawing/2014/main" id="{C816B532-189A-4F9F-9F0A-91E38C2B21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54822"/>
            <a:ext cx="3828752"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DDF81E52-2F10-425E-97D4-C668FFDE92A5}"/>
              </a:ext>
            </a:extLst>
          </p:cNvPr>
          <p:cNvSpPr/>
          <p:nvPr/>
        </p:nvSpPr>
        <p:spPr>
          <a:xfrm>
            <a:off x="318550" y="2457791"/>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care for the Earth in the way they should.</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teach others how You want us to live.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St. George's Catholic Primary School - Love in Action Project">
            <a:extLst>
              <a:ext uri="{FF2B5EF4-FFF2-40B4-BE49-F238E27FC236}">
                <a16:creationId xmlns:a16="http://schemas.microsoft.com/office/drawing/2014/main" id="{A48C6C10-ABBD-4A53-863F-AC3DD26AF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248" y="1554822"/>
            <a:ext cx="3828752"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B1E63D10-0954-4406-855C-E577B8337820}"/>
              </a:ext>
            </a:extLst>
          </p:cNvPr>
          <p:cNvSpPr/>
          <p:nvPr/>
        </p:nvSpPr>
        <p:spPr>
          <a:xfrm>
            <a:off x="4487779" y="2166494"/>
            <a:ext cx="7704221" cy="2308324"/>
          </a:xfrm>
          <a:prstGeom prst="rect">
            <a:avLst/>
          </a:prstGeom>
        </p:spPr>
        <p:txBody>
          <a:bodyPr wrap="square">
            <a:spAutoFit/>
          </a:bodyPr>
          <a:lstStyle/>
          <a:p>
            <a:pPr algn="ctr"/>
            <a:r>
              <a:rPr lang="en-GB" sz="3600" dirty="0">
                <a:latin typeface="Gill Sans MT" panose="020B0502020104020203" pitchFamily="34" charset="0"/>
              </a:rPr>
              <a:t>We pray for those who will face the worst consequences for our actions.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help those in need.</a:t>
            </a:r>
          </a:p>
        </p:txBody>
      </p:sp>
      <p:pic>
        <p:nvPicPr>
          <p:cNvPr id="8" name="Picture 2" descr="St. George's Catholic Primary School - Love in Action Project">
            <a:extLst>
              <a:ext uri="{FF2B5EF4-FFF2-40B4-BE49-F238E27FC236}">
                <a16:creationId xmlns:a16="http://schemas.microsoft.com/office/drawing/2014/main" id="{4BE62AAC-5D71-4587-8BE2-36A5D878DB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4084"/>
            <a:ext cx="3836504" cy="53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0E59B14B-8B6C-4F16-8FB3-F9ECB973D4B9}"/>
              </a:ext>
            </a:extLst>
          </p:cNvPr>
          <p:cNvSpPr/>
          <p:nvPr/>
        </p:nvSpPr>
        <p:spPr>
          <a:xfrm>
            <a:off x="318550" y="2457791"/>
            <a:ext cx="7483642" cy="2862322"/>
          </a:xfrm>
          <a:prstGeom prst="rect">
            <a:avLst/>
          </a:prstGeom>
        </p:spPr>
        <p:txBody>
          <a:bodyPr wrap="square">
            <a:spAutoFit/>
          </a:bodyPr>
          <a:lstStyle/>
          <a:p>
            <a:pPr algn="ctr"/>
            <a:r>
              <a:rPr lang="en-GB" sz="3600" dirty="0">
                <a:latin typeface="Gill Sans MT" panose="020B0502020104020203" pitchFamily="34" charset="0"/>
              </a:rPr>
              <a:t>We pray that we may be able to care for our world and reverse the damage we have done.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work together.</a:t>
            </a:r>
          </a:p>
        </p:txBody>
      </p:sp>
      <p:pic>
        <p:nvPicPr>
          <p:cNvPr id="8" name="Picture 2" descr="St. George's Catholic Primary School - Love in Action Project">
            <a:extLst>
              <a:ext uri="{FF2B5EF4-FFF2-40B4-BE49-F238E27FC236}">
                <a16:creationId xmlns:a16="http://schemas.microsoft.com/office/drawing/2014/main" id="{977FCBA1-1542-44F6-B382-8003F6063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3248" y="1554822"/>
            <a:ext cx="3828752"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676D17-72EF-45B6-8329-087562A206E2}"/>
              </a:ext>
            </a:extLst>
          </p:cNvPr>
          <p:cNvSpPr txBox="1"/>
          <p:nvPr/>
        </p:nvSpPr>
        <p:spPr>
          <a:xfrm>
            <a:off x="571736" y="1802675"/>
            <a:ext cx="7587343" cy="3416320"/>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What can your school do for the Harvest Festival?</a:t>
            </a: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ea typeface="Calibri" panose="020F0502020204030204" pitchFamily="34" charset="0"/>
              </a:rPr>
              <a:t>World Day of Prayer for the Care of Creation (1st September). </a:t>
            </a:r>
          </a:p>
          <a:p>
            <a:pPr lvl="0" algn="ctr"/>
            <a:r>
              <a:rPr lang="en-GB" sz="3600" dirty="0">
                <a:solidFill>
                  <a:srgbClr val="C00000"/>
                </a:solidFill>
                <a:latin typeface="Gill Sans MT" panose="020B0502020104020203" pitchFamily="34" charset="0"/>
                <a:ea typeface="Calibri" panose="020F0502020204030204" pitchFamily="34" charset="0"/>
              </a:rPr>
              <a:t>COP27 (begins 7th November).</a:t>
            </a:r>
            <a:endParaRPr kumimoji="0" lang="en-GB" sz="3600" b="0" i="0" u="none" strike="noStrike" kern="1200" cap="none" spc="0" normalizeH="0" baseline="0" noProof="0" dirty="0">
              <a:ln>
                <a:noFill/>
              </a:ln>
              <a:solidFill>
                <a:srgbClr val="C00000"/>
              </a:solidFill>
              <a:effectLst/>
              <a:uLnTx/>
              <a:uFillTx/>
              <a:latin typeface="Gill Sans MT" panose="020B0502020104020203" pitchFamily="34" charset="0"/>
            </a:endParaRP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FC5DBDBE-C4AA-4466-A498-E0FFB42F86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0731BC9-396C-4C3C-B496-36A3C6CC19FA}"/>
              </a:ext>
            </a:extLst>
          </p:cNvPr>
          <p:cNvSpPr txBox="1">
            <a:spLocks/>
          </p:cNvSpPr>
          <p:nvPr/>
        </p:nvSpPr>
        <p:spPr>
          <a:xfrm>
            <a:off x="-138224" y="392338"/>
            <a:ext cx="12207531" cy="785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entury Gothic" panose="020F0302020204030204"/>
                <a:ea typeface="+mj-ea"/>
                <a:cs typeface="+mj-cs"/>
              </a:rPr>
              <a:t>Catholic Social Teaching</a:t>
            </a:r>
          </a:p>
        </p:txBody>
      </p:sp>
      <p:pic>
        <p:nvPicPr>
          <p:cNvPr id="10" name="Picture 9">
            <a:extLst>
              <a:ext uri="{FF2B5EF4-FFF2-40B4-BE49-F238E27FC236}">
                <a16:creationId xmlns:a16="http://schemas.microsoft.com/office/drawing/2014/main" id="{ED88432F-C995-4DD1-AB6C-13C99C43BACB}"/>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5672" r="4772"/>
          <a:stretch/>
        </p:blipFill>
        <p:spPr>
          <a:xfrm>
            <a:off x="-138224" y="-65894"/>
            <a:ext cx="2045267" cy="6070336"/>
          </a:xfrm>
          <a:prstGeom prst="rect">
            <a:avLst/>
          </a:prstGeom>
        </p:spPr>
      </p:pic>
      <p:pic>
        <p:nvPicPr>
          <p:cNvPr id="11" name="Picture 10">
            <a:extLst>
              <a:ext uri="{FF2B5EF4-FFF2-40B4-BE49-F238E27FC236}">
                <a16:creationId xmlns:a16="http://schemas.microsoft.com/office/drawing/2014/main" id="{87D873FC-E0A1-4CE6-8CD5-821433BE63DD}"/>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4700"/>
                    </a14:imgEffect>
                    <a14:imgEffect>
                      <a14:saturation sat="0"/>
                    </a14:imgEffect>
                  </a14:imgLayer>
                </a14:imgProps>
              </a:ext>
            </a:extLst>
          </a:blip>
          <a:srcRect b="786"/>
          <a:stretch/>
        </p:blipFill>
        <p:spPr>
          <a:xfrm>
            <a:off x="7943853" y="-75778"/>
            <a:ext cx="2204045" cy="6089483"/>
          </a:xfrm>
          <a:prstGeom prst="rect">
            <a:avLst/>
          </a:prstGeom>
        </p:spPr>
      </p:pic>
      <p:pic>
        <p:nvPicPr>
          <p:cNvPr id="12" name="Picture 11">
            <a:extLst>
              <a:ext uri="{FF2B5EF4-FFF2-40B4-BE49-F238E27FC236}">
                <a16:creationId xmlns:a16="http://schemas.microsoft.com/office/drawing/2014/main" id="{FAEC725D-4F55-4D28-A575-41FF9D36677C}"/>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4700"/>
                    </a14:imgEffect>
                    <a14:imgEffect>
                      <a14:saturation sat="0"/>
                    </a14:imgEffect>
                  </a14:imgLayer>
                </a14:imgProps>
              </a:ext>
            </a:extLst>
          </a:blip>
          <a:srcRect l="3113" t="862" r="3347"/>
          <a:stretch/>
        </p:blipFill>
        <p:spPr>
          <a:xfrm>
            <a:off x="1801859" y="-65893"/>
            <a:ext cx="2073477" cy="6070335"/>
          </a:xfrm>
          <a:prstGeom prst="rect">
            <a:avLst/>
          </a:prstGeom>
        </p:spPr>
      </p:pic>
      <p:pic>
        <p:nvPicPr>
          <p:cNvPr id="13" name="Picture 12">
            <a:extLst>
              <a:ext uri="{FF2B5EF4-FFF2-40B4-BE49-F238E27FC236}">
                <a16:creationId xmlns:a16="http://schemas.microsoft.com/office/drawing/2014/main" id="{3C6913EB-02A5-409D-92FA-2F924F0F261B}"/>
              </a:ext>
            </a:extLst>
          </p:cNvPr>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4700"/>
                    </a14:imgEffect>
                    <a14:imgEffect>
                      <a14:saturation sat="0"/>
                    </a14:imgEffect>
                  </a14:imgLayer>
                </a14:imgProps>
              </a:ext>
            </a:extLst>
          </a:blip>
          <a:srcRect l="5495" r="6759"/>
          <a:stretch/>
        </p:blipFill>
        <p:spPr>
          <a:xfrm>
            <a:off x="10056288" y="-66266"/>
            <a:ext cx="2235133" cy="6081780"/>
          </a:xfrm>
          <a:prstGeom prst="rect">
            <a:avLst/>
          </a:prstGeom>
        </p:spPr>
      </p:pic>
      <p:pic>
        <p:nvPicPr>
          <p:cNvPr id="14" name="Picture 13">
            <a:extLst>
              <a:ext uri="{FF2B5EF4-FFF2-40B4-BE49-F238E27FC236}">
                <a16:creationId xmlns:a16="http://schemas.microsoft.com/office/drawing/2014/main" id="{030E91EE-200B-47C0-8962-002410123EDE}"/>
              </a:ext>
            </a:extLst>
          </p:cNvPr>
          <p:cNvPicPr>
            <a:picLocks noChangeAspect="1"/>
          </p:cNvPicPr>
          <p:nvPr/>
        </p:nvPicPr>
        <p:blipFill rotWithShape="1">
          <a:blip r:embed="rId14">
            <a:extLst>
              <a:ext uri="{BEBA8EAE-BF5A-486C-A8C5-ECC9F3942E4B}">
                <a14:imgProps xmlns:a14="http://schemas.microsoft.com/office/drawing/2010/main">
                  <a14:imgLayer r:embed="rId15">
                    <a14:imgEffect>
                      <a14:colorTemperature colorTemp="4700"/>
                    </a14:imgEffect>
                    <a14:imgEffect>
                      <a14:saturation sat="0"/>
                    </a14:imgEffect>
                  </a14:imgLayer>
                </a14:imgProps>
              </a:ext>
            </a:extLst>
          </a:blip>
          <a:srcRect t="1149"/>
          <a:stretch/>
        </p:blipFill>
        <p:spPr>
          <a:xfrm>
            <a:off x="5827552" y="-65893"/>
            <a:ext cx="2225814" cy="6070335"/>
          </a:xfrm>
          <a:prstGeom prst="rect">
            <a:avLst/>
          </a:prstGeom>
        </p:spPr>
      </p:pic>
      <p:pic>
        <p:nvPicPr>
          <p:cNvPr id="15" name="Picture 14">
            <a:extLst>
              <a:ext uri="{FF2B5EF4-FFF2-40B4-BE49-F238E27FC236}">
                <a16:creationId xmlns:a16="http://schemas.microsoft.com/office/drawing/2014/main" id="{78A29BEE-F621-4FF4-9631-F8996C821A2E}"/>
              </a:ext>
            </a:extLst>
          </p:cNvPr>
          <p:cNvPicPr>
            <a:picLocks noChangeAspect="1"/>
          </p:cNvPicPr>
          <p:nvPr/>
        </p:nvPicPr>
        <p:blipFill>
          <a:blip r:embed="rId16"/>
          <a:stretch>
            <a:fillRect/>
          </a:stretch>
        </p:blipFill>
        <p:spPr>
          <a:xfrm>
            <a:off x="3753407" y="-76233"/>
            <a:ext cx="2186414" cy="6067773"/>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13" name="Rectangle 12">
            <a:extLst>
              <a:ext uri="{FF2B5EF4-FFF2-40B4-BE49-F238E27FC236}">
                <a16:creationId xmlns:a16="http://schemas.microsoft.com/office/drawing/2014/main" id="{4F0CD7C4-FF52-4970-B6CA-23F6FEAD9E0A}"/>
              </a:ext>
            </a:extLst>
          </p:cNvPr>
          <p:cNvSpPr/>
          <p:nvPr/>
        </p:nvSpPr>
        <p:spPr>
          <a:xfrm>
            <a:off x="205446" y="1802675"/>
            <a:ext cx="7483642" cy="3970318"/>
          </a:xfrm>
          <a:prstGeom prst="rect">
            <a:avLst/>
          </a:prstGeom>
        </p:spPr>
        <p:txBody>
          <a:bodyPr wrap="square">
            <a:spAutoFit/>
          </a:bodyPr>
          <a:lstStyle/>
          <a:p>
            <a:pPr algn="ctr"/>
            <a:r>
              <a:rPr lang="en-GB" sz="3600" dirty="0">
                <a:latin typeface="Gill Sans MT" panose="020B0502020104020203" pitchFamily="34" charset="0"/>
              </a:rPr>
              <a:t>As Christians, we are called to be </a:t>
            </a:r>
            <a:r>
              <a:rPr lang="en-GB" sz="3600" b="1" dirty="0">
                <a:latin typeface="Gill Sans MT" panose="020B0502020104020203" pitchFamily="34" charset="0"/>
              </a:rPr>
              <a:t>good stewards of creation</a:t>
            </a:r>
            <a:r>
              <a:rPr lang="en-GB" sz="3600" dirty="0">
                <a:latin typeface="Gill Sans MT" panose="020B0502020104020203" pitchFamily="34" charset="0"/>
              </a:rPr>
              <a:t>.</a:t>
            </a:r>
          </a:p>
          <a:p>
            <a:pPr algn="ctr"/>
            <a:r>
              <a:rPr kumimoji="0" lang="en-GB" sz="3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That means </a:t>
            </a:r>
            <a:r>
              <a:rPr lang="en-GB" sz="3600" dirty="0">
                <a:solidFill>
                  <a:srgbClr val="000000"/>
                </a:solidFill>
                <a:latin typeface="Gill Sans MT" panose="020B0502020104020203" pitchFamily="34" charset="0"/>
              </a:rPr>
              <a:t>we are meant to look after the world that God created for us. </a:t>
            </a:r>
          </a:p>
          <a:p>
            <a:pPr algn="ctr"/>
            <a:r>
              <a:rPr kumimoji="0" lang="en-GB" sz="3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We must all work to leave our world in a better condition for the people who come after us.</a:t>
            </a:r>
            <a:endParaRPr kumimoji="0" lang="en-GB"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14" name="Picture 2" descr="St. George's Catholic Primary School - Love in Action Project">
            <a:extLst>
              <a:ext uri="{FF2B5EF4-FFF2-40B4-BE49-F238E27FC236}">
                <a16:creationId xmlns:a16="http://schemas.microsoft.com/office/drawing/2014/main" id="{38AAE620-6F8F-4F3F-AC25-D4250B9D4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3955" y="1554822"/>
            <a:ext cx="3808023"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97112AFB-83AD-4E58-92CD-372BB9532E3E}"/>
              </a:ext>
            </a:extLst>
          </p:cNvPr>
          <p:cNvSpPr/>
          <p:nvPr/>
        </p:nvSpPr>
        <p:spPr>
          <a:xfrm>
            <a:off x="464719" y="1802675"/>
            <a:ext cx="7755050" cy="4062651"/>
          </a:xfrm>
          <a:prstGeom prst="rect">
            <a:avLst/>
          </a:prstGeom>
        </p:spPr>
        <p:txBody>
          <a:bodyPr wrap="square">
            <a:spAutoFit/>
          </a:bodyPr>
          <a:lstStyle/>
          <a:p>
            <a:pPr algn="ctr"/>
            <a:r>
              <a:rPr lang="en-GB" sz="4400" dirty="0">
                <a:latin typeface="Gill Sans MT" panose="020B0502020104020203" pitchFamily="34" charset="0"/>
              </a:rPr>
              <a:t>‘Creation is a gift, it is a wonderful gift that God has given us, so that we care for it and we use it for the benefit of all.’</a:t>
            </a:r>
          </a:p>
          <a:p>
            <a:pPr algn="ctr"/>
            <a:r>
              <a:rPr lang="en-GB" sz="2400" b="1" dirty="0">
                <a:solidFill>
                  <a:srgbClr val="C00000"/>
                </a:solidFill>
                <a:latin typeface="Gill Sans MT" panose="020B0502020104020203" pitchFamily="34" charset="0"/>
              </a:rPr>
              <a:t>Pope Francis</a:t>
            </a:r>
          </a:p>
          <a:p>
            <a:pPr algn="ctr"/>
            <a:r>
              <a:rPr lang="en-GB" sz="2400" b="1" i="1" dirty="0" err="1">
                <a:solidFill>
                  <a:srgbClr val="C00000"/>
                </a:solidFill>
                <a:latin typeface="Gill Sans MT" panose="020B0502020104020203" pitchFamily="34" charset="0"/>
              </a:rPr>
              <a:t>Laudato</a:t>
            </a:r>
            <a:r>
              <a:rPr lang="en-GB" sz="2400" b="1" i="1" dirty="0">
                <a:solidFill>
                  <a:srgbClr val="C00000"/>
                </a:solidFill>
                <a:latin typeface="Gill Sans MT" panose="020B0502020104020203" pitchFamily="34" charset="0"/>
              </a:rPr>
              <a:t> Si’</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8" name="Rectangle 7">
            <a:extLst>
              <a:ext uri="{FF2B5EF4-FFF2-40B4-BE49-F238E27FC236}">
                <a16:creationId xmlns:a16="http://schemas.microsoft.com/office/drawing/2014/main" id="{B47312C4-18C6-4D59-9371-C00031A3C8CC}"/>
              </a:ext>
            </a:extLst>
          </p:cNvPr>
          <p:cNvSpPr/>
          <p:nvPr/>
        </p:nvSpPr>
        <p:spPr>
          <a:xfrm>
            <a:off x="0" y="1876682"/>
            <a:ext cx="7829219" cy="4031873"/>
          </a:xfrm>
          <a:prstGeom prst="rect">
            <a:avLst/>
          </a:prstGeom>
        </p:spPr>
        <p:txBody>
          <a:bodyPr wrap="square">
            <a:spAutoFit/>
          </a:bodyPr>
          <a:lstStyle/>
          <a:p>
            <a:pPr algn="ctr"/>
            <a:r>
              <a:rPr lang="en-GB" sz="2800" dirty="0">
                <a:latin typeface="Gill Sans MT" panose="020B0502020104020203" pitchFamily="34" charset="0"/>
              </a:rPr>
              <a:t>‘Living our vocation to be protectors of God’s handiwork is essential to a life of virtue; it is not an optional or a secondary aspect of our Christian experience.’</a:t>
            </a:r>
          </a:p>
          <a:p>
            <a:pPr algn="ctr"/>
            <a:r>
              <a:rPr kumimoji="0" lang="en-GB" b="1" i="0" u="none" strike="noStrike" kern="1200" cap="none" spc="0" normalizeH="0" baseline="0" noProof="0" dirty="0">
                <a:ln>
                  <a:noFill/>
                </a:ln>
                <a:solidFill>
                  <a:srgbClr val="C00000"/>
                </a:solidFill>
                <a:effectLst/>
                <a:uLnTx/>
                <a:uFillTx/>
                <a:latin typeface="Gill Sans MT" panose="020B0502020104020203" pitchFamily="34" charset="0"/>
              </a:rPr>
              <a:t>Pope Francis</a:t>
            </a:r>
            <a:endParaRPr lang="en-GB" b="1" dirty="0">
              <a:solidFill>
                <a:srgbClr val="C00000"/>
              </a:solidFill>
              <a:latin typeface="Gill Sans MT" panose="020B0502020104020203" pitchFamily="34" charset="0"/>
            </a:endParaRPr>
          </a:p>
          <a:p>
            <a:pPr algn="ctr"/>
            <a:r>
              <a:rPr kumimoji="0" lang="en-GB" b="1" i="1" u="none" strike="noStrike" kern="1200" cap="none" spc="0" normalizeH="0" baseline="0" noProof="0" dirty="0" err="1">
                <a:ln>
                  <a:noFill/>
                </a:ln>
                <a:solidFill>
                  <a:srgbClr val="C00000"/>
                </a:solidFill>
                <a:effectLst/>
                <a:uLnTx/>
                <a:uFillTx/>
                <a:latin typeface="Gill Sans MT" panose="020B0502020104020203" pitchFamily="34" charset="0"/>
              </a:rPr>
              <a:t>Laudato</a:t>
            </a:r>
            <a:r>
              <a:rPr kumimoji="0" lang="en-GB" b="1" i="1" u="none" strike="noStrike" kern="1200" cap="none" spc="0" normalizeH="0" baseline="0" noProof="0" dirty="0">
                <a:ln>
                  <a:noFill/>
                </a:ln>
                <a:solidFill>
                  <a:srgbClr val="C00000"/>
                </a:solidFill>
                <a:effectLst/>
                <a:uLnTx/>
                <a:uFillTx/>
                <a:latin typeface="Gill Sans MT" panose="020B0502020104020203" pitchFamily="34" charset="0"/>
              </a:rPr>
              <a:t> Si’</a:t>
            </a:r>
          </a:p>
          <a:p>
            <a:pPr algn="ctr"/>
            <a:endParaRPr lang="en-GB" sz="2400" dirty="0">
              <a:solidFill>
                <a:srgbClr val="000000"/>
              </a:solidFill>
              <a:latin typeface="Gill Sans MT" panose="020B0502020104020203" pitchFamily="34" charset="0"/>
            </a:endParaRPr>
          </a:p>
          <a:p>
            <a:pPr algn="ctr"/>
            <a:r>
              <a:rPr lang="en-GB" sz="2800" b="1" dirty="0">
                <a:solidFill>
                  <a:srgbClr val="C00000"/>
                </a:solidFill>
                <a:latin typeface="Gill Sans MT" panose="020B0502020104020203" pitchFamily="34" charset="0"/>
              </a:rPr>
              <a:t>Think quietly:</a:t>
            </a:r>
            <a:endParaRPr kumimoji="0" lang="en-GB" sz="2800" b="1" i="0" u="none" strike="noStrike" kern="1200" cap="none" spc="0" normalizeH="0" baseline="0" noProof="0" dirty="0">
              <a:ln>
                <a:noFill/>
              </a:ln>
              <a:solidFill>
                <a:srgbClr val="C00000"/>
              </a:solidFill>
              <a:effectLst/>
              <a:uLnTx/>
              <a:uFillTx/>
              <a:latin typeface="Gill Sans MT" panose="020B0502020104020203" pitchFamily="34" charset="0"/>
            </a:endParaRPr>
          </a:p>
          <a:p>
            <a:pPr algn="ctr"/>
            <a:r>
              <a:rPr kumimoji="0" lang="en-GB" sz="2800" b="1" i="0" u="none" strike="noStrike" kern="1200" cap="none" spc="0" normalizeH="0" baseline="0" noProof="0" dirty="0">
                <a:ln>
                  <a:noFill/>
                </a:ln>
                <a:solidFill>
                  <a:srgbClr val="C00000"/>
                </a:solidFill>
                <a:effectLst/>
                <a:uLnTx/>
                <a:uFillTx/>
                <a:latin typeface="Gill Sans MT" panose="020B0502020104020203" pitchFamily="34" charset="0"/>
              </a:rPr>
              <a:t>W</a:t>
            </a:r>
            <a:r>
              <a:rPr lang="en-GB" sz="2800" b="1" dirty="0">
                <a:solidFill>
                  <a:srgbClr val="C00000"/>
                </a:solidFill>
                <a:latin typeface="Gill Sans MT" panose="020B0502020104020203" pitchFamily="34" charset="0"/>
              </a:rPr>
              <a:t>hat do you think Pope Francis means by this?</a:t>
            </a:r>
            <a:endParaRPr kumimoji="0" lang="en-GB" sz="2800" b="1"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0" name="Picture 2" descr="St. George's Catholic Primary School - Love in Action Project">
            <a:extLst>
              <a:ext uri="{FF2B5EF4-FFF2-40B4-BE49-F238E27FC236}">
                <a16:creationId xmlns:a16="http://schemas.microsoft.com/office/drawing/2014/main" id="{AECB6BFA-443E-4469-8337-140B601189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230" y="1549287"/>
            <a:ext cx="3832748" cy="53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F43F3CE7-48B3-43A9-8CC3-BAC105729FC7}"/>
              </a:ext>
            </a:extLst>
          </p:cNvPr>
          <p:cNvSpPr/>
          <p:nvPr/>
        </p:nvSpPr>
        <p:spPr>
          <a:xfrm>
            <a:off x="295457" y="2267712"/>
            <a:ext cx="7483642" cy="2554545"/>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Think of a time when you felt in awe at the beauty of creation.</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made you feel that way</a:t>
            </a:r>
            <a:r>
              <a:rPr lang="en-GB" sz="3200" b="1" dirty="0">
                <a:solidFill>
                  <a:srgbClr val="C00000"/>
                </a:solidFill>
                <a:latin typeface="Gill Sans MT" panose="020B0502020104020203" pitchFamily="34" charset="0"/>
              </a:rPr>
              <a:t>?</a:t>
            </a:r>
          </a:p>
          <a:p>
            <a:pPr algn="ctr"/>
            <a:r>
              <a:rPr lang="en-GB" sz="3200" b="1" dirty="0">
                <a:solidFill>
                  <a:srgbClr val="C00000"/>
                </a:solidFill>
                <a:latin typeface="Gill Sans MT" panose="020B0502020104020203" pitchFamily="34" charset="0"/>
              </a:rPr>
              <a:t>What more could you do to look after our world?</a:t>
            </a:r>
            <a:endPar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St. George's Catholic Primary School - Love in Action Project">
            <a:extLst>
              <a:ext uri="{FF2B5EF4-FFF2-40B4-BE49-F238E27FC236}">
                <a16:creationId xmlns:a16="http://schemas.microsoft.com/office/drawing/2014/main" id="{0E8D5422-ACEE-4E17-A1F6-E3DB28B7F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65" y="1575027"/>
            <a:ext cx="3793435" cy="525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sp>
        <p:nvSpPr>
          <p:cNvPr id="5" name="Rectangle 4">
            <a:extLst>
              <a:ext uri="{FF2B5EF4-FFF2-40B4-BE49-F238E27FC236}">
                <a16:creationId xmlns:a16="http://schemas.microsoft.com/office/drawing/2014/main" id="{86F8ECD5-C955-4220-8294-D0512C80F856}"/>
              </a:ext>
            </a:extLst>
          </p:cNvPr>
          <p:cNvSpPr/>
          <p:nvPr/>
        </p:nvSpPr>
        <p:spPr>
          <a:xfrm>
            <a:off x="682002" y="1554822"/>
            <a:ext cx="6448925" cy="4093428"/>
          </a:xfrm>
          <a:prstGeom prst="rect">
            <a:avLst/>
          </a:prstGeom>
        </p:spPr>
        <p:txBody>
          <a:bodyPr wrap="square">
            <a:spAutoFit/>
          </a:bodyPr>
          <a:lstStyle/>
          <a:p>
            <a:pPr marL="0" marR="0" lvl="0" indent="0" algn="ctr" defTabSz="914400" rtl="0" eaLnBrk="1" fontAlgn="base" latinLnBrk="0" hangingPunct="1">
              <a:spcBef>
                <a:spcPts val="0"/>
              </a:spcBef>
              <a:spcAft>
                <a:spcPts val="0"/>
              </a:spcAft>
              <a:buClrTx/>
              <a:buSzTx/>
              <a:buFontTx/>
              <a:buNone/>
              <a:tabLst/>
              <a:defRPr/>
            </a:pPr>
            <a:r>
              <a:rPr lang="en-GB" sz="3600" dirty="0">
                <a:solidFill>
                  <a:srgbClr val="000000"/>
                </a:solidFill>
                <a:latin typeface="Gill Sans MT" panose="020B0502020104020203" pitchFamily="34" charset="0"/>
              </a:rPr>
              <a:t>Read through one of more of the bible passages on the next few slides.</a:t>
            </a:r>
          </a:p>
          <a:p>
            <a:pPr marL="0" marR="0" lvl="0" indent="0" algn="ctr" defTabSz="914400" rtl="0" eaLnBrk="1" fontAlgn="base" latinLnBrk="0" hangingPunct="1">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As a class, think about and discuss the </a:t>
            </a:r>
            <a:r>
              <a:rPr lang="en-GB" sz="3600" dirty="0">
                <a:solidFill>
                  <a:srgbClr val="000000"/>
                </a:solidFill>
                <a:latin typeface="Gill Sans MT" panose="020B0502020104020203" pitchFamily="34" charset="0"/>
              </a:rPr>
              <a:t>meaning of each.</a:t>
            </a:r>
            <a:r>
              <a:rPr kumimoji="0" lang="en-GB"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p>
          <a:p>
            <a:pPr marL="0" marR="0" lvl="0" indent="0" algn="ctr" defTabSz="914400" rtl="0" eaLnBrk="1" fontAlgn="base" latinLnBrk="0" hangingPunct="1">
              <a:spcBef>
                <a:spcPts val="0"/>
              </a:spcBef>
              <a:spcAft>
                <a:spcPts val="0"/>
              </a:spcAft>
              <a:buClrTx/>
              <a:buSzTx/>
              <a:buFontTx/>
              <a:buNone/>
              <a:tabLst/>
              <a:defRPr/>
            </a:pPr>
            <a:r>
              <a:rPr lang="en-GB" sz="4000" b="1" dirty="0">
                <a:solidFill>
                  <a:srgbClr val="C00000"/>
                </a:solidFill>
                <a:latin typeface="Gill Sans MT" panose="020B0502020104020203" pitchFamily="34" charset="0"/>
              </a:rPr>
              <a:t>How do the passages relate to </a:t>
            </a:r>
            <a:r>
              <a:rPr lang="en-GB" sz="4000" b="1" i="1" dirty="0">
                <a:solidFill>
                  <a:srgbClr val="C00000"/>
                </a:solidFill>
                <a:latin typeface="Gill Sans MT" panose="020B0502020104020203" pitchFamily="34" charset="0"/>
              </a:rPr>
              <a:t>Care of Creation</a:t>
            </a:r>
            <a:r>
              <a:rPr lang="en-GB" sz="4000" b="1" dirty="0">
                <a:solidFill>
                  <a:srgbClr val="C00000"/>
                </a:solidFill>
                <a:latin typeface="Gill Sans MT" panose="020B0502020104020203" pitchFamily="34" charset="0"/>
              </a:rPr>
              <a:t>?</a:t>
            </a:r>
            <a:endParaRPr kumimoji="0" lang="en-GB" sz="4000" b="1"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7477</TotalTime>
  <Words>720</Words>
  <Application>Microsoft Office PowerPoint</Application>
  <PresentationFormat>Widescreen</PresentationFormat>
  <Paragraphs>110</Paragraphs>
  <Slides>25</Slides>
  <Notes>25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131</cp:revision>
  <dcterms:created xsi:type="dcterms:W3CDTF">2018-05-21T15:55:21Z</dcterms:created>
  <dcterms:modified xsi:type="dcterms:W3CDTF">2023-04-26T12:37:21Z</dcterms:modified>
</cp:coreProperties>
</file>