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1" r:id="rId2"/>
    <p:sldId id="285" r:id="rId3"/>
    <p:sldId id="295" r:id="rId4"/>
    <p:sldId id="259" r:id="rId5"/>
    <p:sldId id="260" r:id="rId6"/>
    <p:sldId id="290" r:id="rId7"/>
    <p:sldId id="292" r:id="rId8"/>
    <p:sldId id="289" r:id="rId9"/>
    <p:sldId id="294" r:id="rId10"/>
    <p:sldId id="293" r:id="rId11"/>
    <p:sldId id="296" r:id="rId12"/>
    <p:sldId id="302" r:id="rId13"/>
    <p:sldId id="28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0F0F"/>
    <a:srgbClr val="BF1E2E"/>
    <a:srgbClr val="F26758"/>
    <a:srgbClr val="EE2E2C"/>
    <a:srgbClr val="CF2631"/>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41220" autoAdjust="0"/>
  </p:normalViewPr>
  <p:slideViewPr>
    <p:cSldViewPr snapToGrid="0">
      <p:cViewPr varScale="1">
        <p:scale>
          <a:sx n="35" d="100"/>
          <a:sy n="35" d="100"/>
        </p:scale>
        <p:origin x="2520"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B093F-ECDC-4E3E-A186-09FCC30519EA}" type="datetimeFigureOut">
              <a:rPr lang="en-GB" smtClean="0"/>
              <a:t>31/03/2023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BF499-1F9F-40B2-AD2A-A9082E6452C8}" type="slidenum">
              <a:rPr lang="en-GB" smtClean="0"/>
              <a:t>‹#›</a:t>
            </a:fld>
            <a:endParaRPr lang="en-GB"/>
          </a:p>
        </p:txBody>
      </p:sp>
    </p:spTree>
    <p:extLst>
      <p:ext uri="{BB962C8B-B14F-4D97-AF65-F5344CB8AC3E}">
        <p14:creationId xmlns:p14="http://schemas.microsoft.com/office/powerpoint/2010/main" val="36031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21BF499-1F9F-40B2-AD2A-A9082E6452C8}" type="slidenum">
              <a:rPr lang="en-GB" smtClean="0"/>
              <a:t>1</a:t>
            </a:fld>
            <a:endParaRPr lang="en-GB"/>
          </a:p>
        </p:txBody>
      </p:sp>
    </p:spTree>
    <p:extLst>
      <p:ext uri="{BB962C8B-B14F-4D97-AF65-F5344CB8AC3E}">
        <p14:creationId xmlns:p14="http://schemas.microsoft.com/office/powerpoint/2010/main" val="3832390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10</a:t>
            </a:fld>
            <a:endParaRPr lang="en-GB"/>
          </a:p>
        </p:txBody>
      </p:sp>
    </p:spTree>
    <p:extLst>
      <p:ext uri="{BB962C8B-B14F-4D97-AF65-F5344CB8AC3E}">
        <p14:creationId xmlns:p14="http://schemas.microsoft.com/office/powerpoint/2010/main" val="758056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11</a:t>
            </a:fld>
            <a:endParaRPr lang="en-GB"/>
          </a:p>
        </p:txBody>
      </p:sp>
    </p:spTree>
    <p:extLst>
      <p:ext uri="{BB962C8B-B14F-4D97-AF65-F5344CB8AC3E}">
        <p14:creationId xmlns:p14="http://schemas.microsoft.com/office/powerpoint/2010/main" val="3185811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12</a:t>
            </a:fld>
            <a:endParaRPr lang="en-GB"/>
          </a:p>
        </p:txBody>
      </p:sp>
    </p:spTree>
    <p:extLst>
      <p:ext uri="{BB962C8B-B14F-4D97-AF65-F5344CB8AC3E}">
        <p14:creationId xmlns:p14="http://schemas.microsoft.com/office/powerpoint/2010/main" val="1807456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13</a:t>
            </a:fld>
            <a:endParaRPr lang="en-GB"/>
          </a:p>
        </p:txBody>
      </p:sp>
    </p:spTree>
    <p:extLst>
      <p:ext uri="{BB962C8B-B14F-4D97-AF65-F5344CB8AC3E}">
        <p14:creationId xmlns:p14="http://schemas.microsoft.com/office/powerpoint/2010/main" val="153453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2</a:t>
            </a:fld>
            <a:endParaRPr lang="en-GB"/>
          </a:p>
        </p:txBody>
      </p:sp>
    </p:spTree>
    <p:extLst>
      <p:ext uri="{BB962C8B-B14F-4D97-AF65-F5344CB8AC3E}">
        <p14:creationId xmlns:p14="http://schemas.microsoft.com/office/powerpoint/2010/main" val="2163120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3</a:t>
            </a:fld>
            <a:endParaRPr lang="en-GB"/>
          </a:p>
        </p:txBody>
      </p:sp>
    </p:spTree>
    <p:extLst>
      <p:ext uri="{BB962C8B-B14F-4D97-AF65-F5344CB8AC3E}">
        <p14:creationId xmlns:p14="http://schemas.microsoft.com/office/powerpoint/2010/main" val="2957011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4F8FFBD-B32E-47FB-B49D-8CF3D8E0AD9C}" type="slidenum">
              <a:rPr lang="en-GB" smtClean="0"/>
              <a:t>4</a:t>
            </a:fld>
            <a:endParaRPr lang="en-GB"/>
          </a:p>
        </p:txBody>
      </p:sp>
    </p:spTree>
    <p:extLst>
      <p:ext uri="{BB962C8B-B14F-4D97-AF65-F5344CB8AC3E}">
        <p14:creationId xmlns:p14="http://schemas.microsoft.com/office/powerpoint/2010/main" val="3260154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4F8FFBD-B32E-47FB-B49D-8CF3D8E0AD9C}" type="slidenum">
              <a:rPr lang="en-GB" smtClean="0"/>
              <a:t>5</a:t>
            </a:fld>
            <a:endParaRPr lang="en-GB"/>
          </a:p>
        </p:txBody>
      </p:sp>
    </p:spTree>
    <p:extLst>
      <p:ext uri="{BB962C8B-B14F-4D97-AF65-F5344CB8AC3E}">
        <p14:creationId xmlns:p14="http://schemas.microsoft.com/office/powerpoint/2010/main" val="3086053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6</a:t>
            </a:fld>
            <a:endParaRPr lang="en-GB"/>
          </a:p>
        </p:txBody>
      </p:sp>
    </p:spTree>
    <p:extLst>
      <p:ext uri="{BB962C8B-B14F-4D97-AF65-F5344CB8AC3E}">
        <p14:creationId xmlns:p14="http://schemas.microsoft.com/office/powerpoint/2010/main" val="4025213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7</a:t>
            </a:fld>
            <a:endParaRPr lang="en-GB"/>
          </a:p>
        </p:txBody>
      </p:sp>
    </p:spTree>
    <p:extLst>
      <p:ext uri="{BB962C8B-B14F-4D97-AF65-F5344CB8AC3E}">
        <p14:creationId xmlns:p14="http://schemas.microsoft.com/office/powerpoint/2010/main" val="111885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8</a:t>
            </a:fld>
            <a:endParaRPr lang="en-GB"/>
          </a:p>
        </p:txBody>
      </p:sp>
    </p:spTree>
    <p:extLst>
      <p:ext uri="{BB962C8B-B14F-4D97-AF65-F5344CB8AC3E}">
        <p14:creationId xmlns:p14="http://schemas.microsoft.com/office/powerpoint/2010/main" val="180223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9</a:t>
            </a:fld>
            <a:endParaRPr lang="en-GB"/>
          </a:p>
        </p:txBody>
      </p:sp>
    </p:spTree>
    <p:extLst>
      <p:ext uri="{BB962C8B-B14F-4D97-AF65-F5344CB8AC3E}">
        <p14:creationId xmlns:p14="http://schemas.microsoft.com/office/powerpoint/2010/main" val="3333897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31/03/2023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309663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31/03/2023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34733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31/03/2023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1579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31/03/2023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115883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0071E-C123-454F-B899-7A9A6AFD39BD}" type="datetimeFigureOut">
              <a:rPr lang="en-GB" smtClean="0"/>
              <a:t>31/03/2023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16981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10071E-C123-454F-B899-7A9A6AFD39BD}" type="datetimeFigureOut">
              <a:rPr lang="en-GB" smtClean="0"/>
              <a:t>31/03/2023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94977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210071E-C123-454F-B899-7A9A6AFD39BD}" type="datetimeFigureOut">
              <a:rPr lang="en-GB" smtClean="0"/>
              <a:t>31/03/2023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16629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210071E-C123-454F-B899-7A9A6AFD39BD}" type="datetimeFigureOut">
              <a:rPr lang="en-GB" smtClean="0"/>
              <a:t>31/03/2023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06929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0071E-C123-454F-B899-7A9A6AFD39BD}" type="datetimeFigureOut">
              <a:rPr lang="en-GB" smtClean="0"/>
              <a:t>31/03/2023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790236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0071E-C123-454F-B899-7A9A6AFD39BD}" type="datetimeFigureOut">
              <a:rPr lang="en-GB" smtClean="0"/>
              <a:t>31/03/2023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7616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0071E-C123-454F-B899-7A9A6AFD39BD}" type="datetimeFigureOut">
              <a:rPr lang="en-GB" smtClean="0"/>
              <a:t>31/03/2023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6557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0071E-C123-454F-B899-7A9A6AFD39BD}" type="datetimeFigureOut">
              <a:rPr lang="en-GB" smtClean="0"/>
              <a:t>31/03/2023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17F67-EC27-4834-B694-F9D97B440781}" type="slidenum">
              <a:rPr lang="en-GB" smtClean="0"/>
              <a:t>‹#›</a:t>
            </a:fld>
            <a:endParaRPr lang="en-GB"/>
          </a:p>
        </p:txBody>
      </p:sp>
    </p:spTree>
    <p:extLst>
      <p:ext uri="{BB962C8B-B14F-4D97-AF65-F5344CB8AC3E}">
        <p14:creationId xmlns:p14="http://schemas.microsoft.com/office/powerpoint/2010/main" val="3368340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13" Type="http://schemas.microsoft.com/office/2007/relationships/hdphoto" Target="../media/hdphoto4.wdp"/><Relationship Id="rId3" Type="http://schemas.openxmlformats.org/officeDocument/2006/relationships/image" Target="../media/image4.png"/><Relationship Id="rId7" Type="http://schemas.microsoft.com/office/2007/relationships/hdphoto" Target="../media/hdphoto1.wdp"/><Relationship Id="rId12" Type="http://schemas.openxmlformats.org/officeDocument/2006/relationships/image" Target="../media/image18.png"/><Relationship Id="rId17" Type="http://schemas.microsoft.com/office/2007/relationships/hdphoto" Target="../media/hdphoto6.wdp"/><Relationship Id="rId2" Type="http://schemas.openxmlformats.org/officeDocument/2006/relationships/notesSlide" Target="../notesSlides/notesSlide5.xml"/><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5.png"/><Relationship Id="rId11" Type="http://schemas.microsoft.com/office/2007/relationships/hdphoto" Target="../media/hdphoto3.wdp"/><Relationship Id="rId5" Type="http://schemas.openxmlformats.org/officeDocument/2006/relationships/image" Target="../media/image8.png"/><Relationship Id="rId15" Type="http://schemas.microsoft.com/office/2007/relationships/hdphoto" Target="../media/hdphoto5.wdp"/><Relationship Id="rId10" Type="http://schemas.openxmlformats.org/officeDocument/2006/relationships/image" Target="../media/image17.png"/><Relationship Id="rId4" Type="http://schemas.openxmlformats.org/officeDocument/2006/relationships/image" Target="../media/image5.png"/><Relationship Id="rId9" Type="http://schemas.microsoft.com/office/2007/relationships/hdphoto" Target="../media/hdphoto2.wdp"/><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23788" r="33782"/>
          <a:stretch/>
        </p:blipFill>
        <p:spPr>
          <a:xfrm>
            <a:off x="0" y="0"/>
            <a:ext cx="12192000" cy="6858000"/>
          </a:xfrm>
          <a:prstGeom prst="rect">
            <a:avLst/>
          </a:prstGeom>
        </p:spPr>
      </p:pic>
      <p:pic>
        <p:nvPicPr>
          <p:cNvPr id="2" name="Picture 1"/>
          <p:cNvPicPr>
            <a:picLocks noChangeAspect="1"/>
          </p:cNvPicPr>
          <p:nvPr/>
        </p:nvPicPr>
        <p:blipFill rotWithShape="1">
          <a:blip r:embed="rId4"/>
          <a:srcRect l="17588" t="61504" r="21023"/>
          <a:stretch/>
        </p:blipFill>
        <p:spPr>
          <a:xfrm>
            <a:off x="736166" y="4968986"/>
            <a:ext cx="3739487" cy="1328740"/>
          </a:xfrm>
          <a:prstGeom prst="rect">
            <a:avLst/>
          </a:prstGeom>
        </p:spPr>
      </p:pic>
      <p:sp>
        <p:nvSpPr>
          <p:cNvPr id="4" name="TextBox 3"/>
          <p:cNvSpPr txBox="1"/>
          <p:nvPr/>
        </p:nvSpPr>
        <p:spPr>
          <a:xfrm>
            <a:off x="1469409" y="955342"/>
            <a:ext cx="9471546" cy="1846659"/>
          </a:xfrm>
          <a:prstGeom prst="rect">
            <a:avLst/>
          </a:prstGeom>
          <a:noFill/>
        </p:spPr>
        <p:txBody>
          <a:bodyPr wrap="square" rtlCol="0">
            <a:spAutoFit/>
          </a:bodyPr>
          <a:lstStyle/>
          <a:p>
            <a:pPr algn="ctr"/>
            <a:r>
              <a:rPr lang="en-GB" sz="6600" dirty="0">
                <a:solidFill>
                  <a:schemeClr val="bg1"/>
                </a:solidFill>
                <a:latin typeface="Gill Sans MT" panose="020B0502020104020203" pitchFamily="34" charset="0"/>
              </a:rPr>
              <a:t>Dignity</a:t>
            </a:r>
          </a:p>
          <a:p>
            <a:pPr algn="ctr"/>
            <a:r>
              <a:rPr lang="en-GB" sz="4800" dirty="0">
                <a:solidFill>
                  <a:schemeClr val="bg1"/>
                </a:solidFill>
                <a:latin typeface="Gill Sans MT" panose="020B0502020104020203" pitchFamily="34" charset="0"/>
              </a:rPr>
              <a:t>UKS2</a:t>
            </a:r>
            <a:endParaRPr lang="en-GB" sz="8000" dirty="0">
              <a:solidFill>
                <a:schemeClr val="bg1"/>
              </a:solidFill>
              <a:latin typeface="Gill Sans MT" panose="020B0502020104020203" pitchFamily="34" charset="0"/>
            </a:endParaRPr>
          </a:p>
        </p:txBody>
      </p:sp>
      <p:pic>
        <p:nvPicPr>
          <p:cNvPr id="6" name="Picture 5">
            <a:extLst>
              <a:ext uri="{FF2B5EF4-FFF2-40B4-BE49-F238E27FC236}">
                <a16:creationId xmlns:a16="http://schemas.microsoft.com/office/drawing/2014/main" id="{68198540-B70A-4061-829B-9E02E41996B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4104" t="11588" r="10359" b="19841"/>
          <a:stretch/>
        </p:blipFill>
        <p:spPr>
          <a:xfrm>
            <a:off x="8686800" y="3705331"/>
            <a:ext cx="2328400" cy="2527310"/>
          </a:xfrm>
          <a:prstGeom prst="rect">
            <a:avLst/>
          </a:prstGeom>
        </p:spPr>
      </p:pic>
    </p:spTree>
    <p:extLst>
      <p:ext uri="{BB962C8B-B14F-4D97-AF65-F5344CB8AC3E}">
        <p14:creationId xmlns:p14="http://schemas.microsoft.com/office/powerpoint/2010/main" val="2135650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sp>
        <p:nvSpPr>
          <p:cNvPr id="8" name="TextBox 7">
            <a:extLst>
              <a:ext uri="{FF2B5EF4-FFF2-40B4-BE49-F238E27FC236}">
                <a16:creationId xmlns:a16="http://schemas.microsoft.com/office/drawing/2014/main" id="{59132311-80FE-4C53-A970-0137CC9376CF}"/>
              </a:ext>
            </a:extLst>
          </p:cNvPr>
          <p:cNvSpPr txBox="1"/>
          <p:nvPr/>
        </p:nvSpPr>
        <p:spPr>
          <a:xfrm>
            <a:off x="3883815" y="2283980"/>
            <a:ext cx="7647242" cy="2554545"/>
          </a:xfrm>
          <a:prstGeom prst="rect">
            <a:avLst/>
          </a:prstGeom>
          <a:noFill/>
        </p:spPr>
        <p:txBody>
          <a:bodyPr wrap="square" rtlCol="0">
            <a:spAutoFit/>
          </a:bodyPr>
          <a:lstStyle/>
          <a:p>
            <a:pPr algn="ctr"/>
            <a:r>
              <a:rPr lang="en-GB" sz="3200" b="1" dirty="0">
                <a:latin typeface="Gill Sans MT" panose="020B0502020104020203" pitchFamily="34" charset="0"/>
              </a:rPr>
              <a:t>Think</a:t>
            </a:r>
            <a:r>
              <a:rPr lang="en-GB" sz="3200" dirty="0">
                <a:latin typeface="Gill Sans MT" panose="020B0502020104020203" pitchFamily="34" charset="0"/>
              </a:rPr>
              <a:t> about the quote on the last slide.</a:t>
            </a:r>
            <a:endParaRPr lang="en-US" sz="3200" dirty="0">
              <a:latin typeface="Gill Sans MT" panose="020B0502020104020203" pitchFamily="34" charset="0"/>
            </a:endParaRPr>
          </a:p>
          <a:p>
            <a:pPr algn="ctr"/>
            <a:r>
              <a:rPr lang="en-US" sz="3200" b="1" dirty="0">
                <a:solidFill>
                  <a:srgbClr val="C40F0F"/>
                </a:solidFill>
                <a:latin typeface="Gill Sans MT" panose="020B0502020104020203" pitchFamily="34" charset="0"/>
              </a:rPr>
              <a:t>What do you think it means that we are ‘created to do good works’?</a:t>
            </a:r>
          </a:p>
          <a:p>
            <a:pPr algn="ctr"/>
            <a:r>
              <a:rPr lang="en-US" sz="3200" b="1" dirty="0">
                <a:solidFill>
                  <a:srgbClr val="C40F0F"/>
                </a:solidFill>
                <a:latin typeface="Gill Sans MT" panose="020B0502020104020203" pitchFamily="34" charset="0"/>
              </a:rPr>
              <a:t>How might this be related to treating others with dignity?</a:t>
            </a:r>
          </a:p>
        </p:txBody>
      </p:sp>
      <p:pic>
        <p:nvPicPr>
          <p:cNvPr id="11" name="Picture 10">
            <a:extLst>
              <a:ext uri="{FF2B5EF4-FFF2-40B4-BE49-F238E27FC236}">
                <a16:creationId xmlns:a16="http://schemas.microsoft.com/office/drawing/2014/main" id="{4372D24E-B0D8-4018-A7B3-A58483D0753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20309" y="1963661"/>
            <a:ext cx="2778211" cy="2930678"/>
          </a:xfrm>
          <a:prstGeom prst="rect">
            <a:avLst/>
          </a:prstGeom>
        </p:spPr>
      </p:pic>
    </p:spTree>
    <p:extLst>
      <p:ext uri="{BB962C8B-B14F-4D97-AF65-F5344CB8AC3E}">
        <p14:creationId xmlns:p14="http://schemas.microsoft.com/office/powerpoint/2010/main" val="393075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sp>
        <p:nvSpPr>
          <p:cNvPr id="4" name="Rectangle 3">
            <a:extLst>
              <a:ext uri="{FF2B5EF4-FFF2-40B4-BE49-F238E27FC236}">
                <a16:creationId xmlns:a16="http://schemas.microsoft.com/office/drawing/2014/main" id="{473A834C-F807-4A6E-A856-4C99D9463D6C}"/>
              </a:ext>
            </a:extLst>
          </p:cNvPr>
          <p:cNvSpPr/>
          <p:nvPr/>
        </p:nvSpPr>
        <p:spPr>
          <a:xfrm>
            <a:off x="4611758" y="1802675"/>
            <a:ext cx="7400220" cy="3970318"/>
          </a:xfrm>
          <a:prstGeom prst="rect">
            <a:avLst/>
          </a:prstGeom>
        </p:spPr>
        <p:txBody>
          <a:bodyPr wrap="square">
            <a:spAutoFit/>
          </a:bodyPr>
          <a:lstStyle/>
          <a:p>
            <a:pPr algn="ctr"/>
            <a:r>
              <a:rPr lang="en-GB" sz="2400" dirty="0">
                <a:latin typeface="Gill Sans MT" panose="020B0502020104020203" pitchFamily="34" charset="0"/>
              </a:rPr>
              <a:t>Dear friends, let us love one another, for love comes from God. Everyone who loves has been born of God and knows God. Whoever does not love does not know God, because God is love. ‘</a:t>
            </a:r>
          </a:p>
          <a:p>
            <a:pPr algn="ctr"/>
            <a:r>
              <a:rPr lang="en-GB" b="1" dirty="0">
                <a:solidFill>
                  <a:srgbClr val="C00000"/>
                </a:solidFill>
                <a:latin typeface="Gill Sans MT" panose="020B0502020104020203" pitchFamily="34" charset="0"/>
              </a:rPr>
              <a:t>1 John 4:7-8</a:t>
            </a:r>
          </a:p>
          <a:p>
            <a:pPr algn="ctr"/>
            <a:endParaRPr lang="en-GB" b="1" dirty="0">
              <a:solidFill>
                <a:srgbClr val="C00000"/>
              </a:solidFill>
              <a:latin typeface="Gill Sans MT" panose="020B0502020104020203" pitchFamily="34" charset="0"/>
            </a:endParaRPr>
          </a:p>
          <a:p>
            <a:pPr algn="ctr"/>
            <a:r>
              <a:rPr lang="en-GB" sz="2400" b="1" dirty="0">
                <a:solidFill>
                  <a:srgbClr val="C00000"/>
                </a:solidFill>
                <a:latin typeface="Gill Sans MT" panose="020B0502020104020203" pitchFamily="34" charset="0"/>
              </a:rPr>
              <a:t>Think of the times you have respected the dignity of others.</a:t>
            </a:r>
          </a:p>
          <a:p>
            <a:pPr algn="ctr"/>
            <a:r>
              <a:rPr lang="en-GB" sz="2400" b="1" dirty="0">
                <a:solidFill>
                  <a:srgbClr val="C00000"/>
                </a:solidFill>
                <a:latin typeface="Gill Sans MT" panose="020B0502020104020203" pitchFamily="34" charset="0"/>
              </a:rPr>
              <a:t>Think of a time you have had your dignity respected.</a:t>
            </a:r>
          </a:p>
          <a:p>
            <a:pPr algn="ctr"/>
            <a:r>
              <a:rPr lang="en-GB" sz="2400" b="1" dirty="0">
                <a:solidFill>
                  <a:srgbClr val="C00000"/>
                </a:solidFill>
                <a:latin typeface="Gill Sans MT" panose="020B0502020104020203" pitchFamily="34" charset="0"/>
              </a:rPr>
              <a:t>Share with your Talk Partner and the class.</a:t>
            </a:r>
          </a:p>
        </p:txBody>
      </p:sp>
      <p:pic>
        <p:nvPicPr>
          <p:cNvPr id="12" name="Picture 11">
            <a:extLst>
              <a:ext uri="{FF2B5EF4-FFF2-40B4-BE49-F238E27FC236}">
                <a16:creationId xmlns:a16="http://schemas.microsoft.com/office/drawing/2014/main" id="{ED3DB968-0D0D-4561-81F0-209807ACEC4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6875"/>
          <a:stretch/>
        </p:blipFill>
        <p:spPr>
          <a:xfrm>
            <a:off x="808382" y="2067996"/>
            <a:ext cx="3593780" cy="2987330"/>
          </a:xfrm>
          <a:prstGeom prst="rect">
            <a:avLst/>
          </a:prstGeom>
        </p:spPr>
      </p:pic>
    </p:spTree>
    <p:extLst>
      <p:ext uri="{BB962C8B-B14F-4D97-AF65-F5344CB8AC3E}">
        <p14:creationId xmlns:p14="http://schemas.microsoft.com/office/powerpoint/2010/main" val="14916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Main Activity</a:t>
            </a:r>
          </a:p>
        </p:txBody>
      </p:sp>
      <p:sp>
        <p:nvSpPr>
          <p:cNvPr id="8" name="TextBox 7">
            <a:extLst>
              <a:ext uri="{FF2B5EF4-FFF2-40B4-BE49-F238E27FC236}">
                <a16:creationId xmlns:a16="http://schemas.microsoft.com/office/drawing/2014/main" id="{59132311-80FE-4C53-A970-0137CC9376CF}"/>
              </a:ext>
            </a:extLst>
          </p:cNvPr>
          <p:cNvSpPr txBox="1"/>
          <p:nvPr/>
        </p:nvSpPr>
        <p:spPr>
          <a:xfrm>
            <a:off x="3667539" y="1997839"/>
            <a:ext cx="8059742" cy="3539430"/>
          </a:xfrm>
          <a:prstGeom prst="rect">
            <a:avLst/>
          </a:prstGeom>
          <a:noFill/>
        </p:spPr>
        <p:txBody>
          <a:bodyPr wrap="square" rtlCol="0">
            <a:spAutoFit/>
          </a:bodyPr>
          <a:lstStyle/>
          <a:p>
            <a:pPr algn="ctr"/>
            <a:r>
              <a:rPr lang="en-GB" sz="3200" dirty="0">
                <a:latin typeface="Gill Sans MT" panose="020B0502020104020203" pitchFamily="34" charset="0"/>
              </a:rPr>
              <a:t>Use what we have talked about today to write an Acrostic poem about everyone’s special gifts, talents and inherent dignity. </a:t>
            </a:r>
          </a:p>
          <a:p>
            <a:pPr algn="ctr"/>
            <a:endParaRPr lang="en-GB" sz="3200" b="1" dirty="0">
              <a:solidFill>
                <a:srgbClr val="CF2631"/>
              </a:solidFill>
              <a:latin typeface="Gill Sans MT" panose="020B0502020104020203" pitchFamily="34" charset="0"/>
            </a:endParaRPr>
          </a:p>
          <a:p>
            <a:pPr algn="ctr"/>
            <a:r>
              <a:rPr lang="en-GB" sz="3200" b="1" dirty="0">
                <a:solidFill>
                  <a:srgbClr val="CF2631"/>
                </a:solidFill>
                <a:latin typeface="Gill Sans MT" panose="020B0502020104020203" pitchFamily="34" charset="0"/>
              </a:rPr>
              <a:t>You could use the words:</a:t>
            </a:r>
          </a:p>
          <a:p>
            <a:pPr algn="ctr"/>
            <a:r>
              <a:rPr lang="en-GB" sz="3200" b="1" dirty="0">
                <a:solidFill>
                  <a:srgbClr val="CF2631"/>
                </a:solidFill>
                <a:latin typeface="Gill Sans MT" panose="020B0502020104020203" pitchFamily="34" charset="0"/>
              </a:rPr>
              <a:t>DIGNITY, SPECIAL, UNIQUE, LOVED</a:t>
            </a:r>
          </a:p>
          <a:p>
            <a:pPr algn="ctr"/>
            <a:r>
              <a:rPr lang="en-GB" sz="3200" b="1" dirty="0">
                <a:solidFill>
                  <a:srgbClr val="CF2631"/>
                </a:solidFill>
                <a:latin typeface="Gill Sans MT" panose="020B0502020104020203" pitchFamily="34" charset="0"/>
              </a:rPr>
              <a:t>or any others that you can think of.</a:t>
            </a:r>
            <a:endParaRPr lang="en-GB" sz="2800" b="1" dirty="0">
              <a:solidFill>
                <a:srgbClr val="CF2631"/>
              </a:solidFill>
              <a:latin typeface="Gill Sans MT" panose="020B0502020104020203" pitchFamily="34" charset="0"/>
            </a:endParaRPr>
          </a:p>
        </p:txBody>
      </p:sp>
      <p:pic>
        <p:nvPicPr>
          <p:cNvPr id="3" name="Picture 2">
            <a:extLst>
              <a:ext uri="{FF2B5EF4-FFF2-40B4-BE49-F238E27FC236}">
                <a16:creationId xmlns:a16="http://schemas.microsoft.com/office/drawing/2014/main" id="{B2382D9D-FBD5-4EF9-BC66-A03C935BA460}"/>
              </a:ext>
            </a:extLst>
          </p:cNvPr>
          <p:cNvPicPr>
            <a:picLocks noChangeAspect="1"/>
          </p:cNvPicPr>
          <p:nvPr/>
        </p:nvPicPr>
        <p:blipFill rotWithShape="1">
          <a:blip r:embed="rId5">
            <a:extLst>
              <a:ext uri="{28A0092B-C50C-407E-A947-70E740481C1C}">
                <a14:useLocalDpi xmlns:a14="http://schemas.microsoft.com/office/drawing/2010/main" val="0"/>
              </a:ext>
            </a:extLst>
          </a:blip>
          <a:srcRect l="5981" t="10147" r="57278" b="19642"/>
          <a:stretch/>
        </p:blipFill>
        <p:spPr>
          <a:xfrm>
            <a:off x="370390" y="1812079"/>
            <a:ext cx="3017154" cy="3243247"/>
          </a:xfrm>
          <a:prstGeom prst="rect">
            <a:avLst/>
          </a:prstGeom>
        </p:spPr>
      </p:pic>
    </p:spTree>
    <p:extLst>
      <p:ext uri="{BB962C8B-B14F-4D97-AF65-F5344CB8AC3E}">
        <p14:creationId xmlns:p14="http://schemas.microsoft.com/office/powerpoint/2010/main" val="4067988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Plenary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8622778" y="1960340"/>
            <a:ext cx="2863526" cy="3261410"/>
          </a:xfrm>
          <a:prstGeom prst="rect">
            <a:avLst/>
          </a:prstGeom>
        </p:spPr>
      </p:pic>
      <p:sp>
        <p:nvSpPr>
          <p:cNvPr id="2" name="Rectangle 1">
            <a:extLst>
              <a:ext uri="{FF2B5EF4-FFF2-40B4-BE49-F238E27FC236}">
                <a16:creationId xmlns:a16="http://schemas.microsoft.com/office/drawing/2014/main" id="{B83CB656-37ED-4C6A-B432-AFBFC7CC7FAC}"/>
              </a:ext>
            </a:extLst>
          </p:cNvPr>
          <p:cNvSpPr/>
          <p:nvPr/>
        </p:nvSpPr>
        <p:spPr>
          <a:xfrm>
            <a:off x="1429367" y="2228703"/>
            <a:ext cx="6591512" cy="3425233"/>
          </a:xfrm>
          <a:prstGeom prst="rect">
            <a:avLst/>
          </a:prstGeom>
        </p:spPr>
        <p:txBody>
          <a:bodyPr wrap="square">
            <a:spAutoFit/>
          </a:bodyPr>
          <a:lstStyle/>
          <a:p>
            <a:pPr algn="ctr"/>
            <a:r>
              <a:rPr lang="en-GB" sz="2800" dirty="0">
                <a:latin typeface="Gill Sans MT" panose="020B0502020104020203" pitchFamily="34" charset="0"/>
              </a:rPr>
              <a:t>‘Every person is immensely holy and deserves our love.’</a:t>
            </a:r>
          </a:p>
          <a:p>
            <a:pPr algn="ctr"/>
            <a:r>
              <a:rPr lang="en-GB" b="1" dirty="0">
                <a:solidFill>
                  <a:srgbClr val="C00000"/>
                </a:solidFill>
                <a:latin typeface="Gill Sans MT" panose="020B0502020104020203" pitchFamily="34" charset="0"/>
              </a:rPr>
              <a:t>Pope Francis, Joy of the Gospel</a:t>
            </a:r>
          </a:p>
          <a:p>
            <a:pPr algn="ctr"/>
            <a:endParaRPr lang="en-GB" b="1" dirty="0">
              <a:solidFill>
                <a:srgbClr val="C00000"/>
              </a:solidFill>
              <a:latin typeface="Gill Sans MT" panose="020B0502020104020203" pitchFamily="34" charset="0"/>
            </a:endParaRPr>
          </a:p>
          <a:p>
            <a:pPr algn="ctr">
              <a:lnSpc>
                <a:spcPct val="107000"/>
              </a:lnSpc>
              <a:spcAft>
                <a:spcPts val="800"/>
              </a:spcAft>
            </a:pPr>
            <a:r>
              <a:rPr lang="en-GB" sz="28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What does this quote from Pope Francis teach us about </a:t>
            </a:r>
            <a:r>
              <a:rPr lang="en-GB" sz="2800" b="1" i="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dignity?</a:t>
            </a:r>
          </a:p>
          <a:p>
            <a:pPr algn="ctr">
              <a:lnSpc>
                <a:spcPct val="107000"/>
              </a:lnSpc>
              <a:spcAft>
                <a:spcPts val="800"/>
              </a:spcAft>
            </a:pPr>
            <a:r>
              <a:rPr lang="en-GB" sz="28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Refer to the other bible passages we have read today in your answer.</a:t>
            </a:r>
            <a:endParaRPr lang="en-GB" sz="44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834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Starter</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1812863" y="2050384"/>
            <a:ext cx="6062870" cy="1323439"/>
          </a:xfrm>
          <a:prstGeom prst="rect">
            <a:avLst/>
          </a:prstGeom>
          <a:noFill/>
        </p:spPr>
        <p:txBody>
          <a:bodyPr wrap="square" rtlCol="0">
            <a:spAutoFit/>
          </a:bodyPr>
          <a:lstStyle/>
          <a:p>
            <a:pPr algn="ctr"/>
            <a:r>
              <a:rPr lang="en-GB" sz="4000" dirty="0">
                <a:latin typeface="Gill Sans MT" panose="020B0502020104020203" pitchFamily="34" charset="0"/>
              </a:rPr>
              <a:t>Talk Partners:</a:t>
            </a:r>
          </a:p>
          <a:p>
            <a:pPr algn="ctr"/>
            <a:r>
              <a:rPr lang="en-GB" sz="4000" b="1" dirty="0">
                <a:solidFill>
                  <a:srgbClr val="C00000"/>
                </a:solidFill>
                <a:latin typeface="Gill Sans MT" panose="020B0502020104020203" pitchFamily="34" charset="0"/>
              </a:rPr>
              <a:t>Who is important?</a:t>
            </a:r>
          </a:p>
        </p:txBody>
      </p:sp>
      <p:grpSp>
        <p:nvGrpSpPr>
          <p:cNvPr id="8" name="Group 7">
            <a:extLst>
              <a:ext uri="{FF2B5EF4-FFF2-40B4-BE49-F238E27FC236}">
                <a16:creationId xmlns:a16="http://schemas.microsoft.com/office/drawing/2014/main" id="{0F662CC7-BCF3-41E5-9135-878849804CA3}"/>
              </a:ext>
            </a:extLst>
          </p:cNvPr>
          <p:cNvGrpSpPr/>
          <p:nvPr/>
        </p:nvGrpSpPr>
        <p:grpSpPr>
          <a:xfrm>
            <a:off x="1268691" y="3671427"/>
            <a:ext cx="7067920" cy="1781433"/>
            <a:chOff x="3658328" y="3981674"/>
            <a:chExt cx="6119391" cy="1420075"/>
          </a:xfrm>
        </p:grpSpPr>
        <p:pic>
          <p:nvPicPr>
            <p:cNvPr id="10" name="Picture 9">
              <a:extLst>
                <a:ext uri="{FF2B5EF4-FFF2-40B4-BE49-F238E27FC236}">
                  <a16:creationId xmlns:a16="http://schemas.microsoft.com/office/drawing/2014/main" id="{A573DF8A-4E68-44D8-A966-0A6307B8C752}"/>
                </a:ext>
              </a:extLst>
            </p:cNvPr>
            <p:cNvPicPr>
              <a:picLocks noChangeAspect="1"/>
            </p:cNvPicPr>
            <p:nvPr/>
          </p:nvPicPr>
          <p:blipFill rotWithShape="1">
            <a:blip r:embed="rId6"/>
            <a:srcRect l="3449"/>
            <a:stretch/>
          </p:blipFill>
          <p:spPr>
            <a:xfrm>
              <a:off x="6685193" y="4021333"/>
              <a:ext cx="3092526" cy="1380416"/>
            </a:xfrm>
            <a:prstGeom prst="rect">
              <a:avLst/>
            </a:prstGeom>
          </p:spPr>
        </p:pic>
        <p:pic>
          <p:nvPicPr>
            <p:cNvPr id="11" name="Picture 10">
              <a:extLst>
                <a:ext uri="{FF2B5EF4-FFF2-40B4-BE49-F238E27FC236}">
                  <a16:creationId xmlns:a16="http://schemas.microsoft.com/office/drawing/2014/main" id="{206EFD7D-44DC-4BDA-B710-0A6E7C02F7BA}"/>
                </a:ext>
              </a:extLst>
            </p:cNvPr>
            <p:cNvPicPr>
              <a:picLocks noChangeAspect="1"/>
            </p:cNvPicPr>
            <p:nvPr/>
          </p:nvPicPr>
          <p:blipFill rotWithShape="1">
            <a:blip r:embed="rId6"/>
            <a:srcRect l="3348"/>
            <a:stretch/>
          </p:blipFill>
          <p:spPr>
            <a:xfrm rot="10800000">
              <a:off x="3658328" y="3981674"/>
              <a:ext cx="3095753" cy="1380416"/>
            </a:xfrm>
            <a:prstGeom prst="rect">
              <a:avLst/>
            </a:prstGeom>
          </p:spPr>
        </p:pic>
      </p:grpSp>
    </p:spTree>
    <p:extLst>
      <p:ext uri="{BB962C8B-B14F-4D97-AF65-F5344CB8AC3E}">
        <p14:creationId xmlns:p14="http://schemas.microsoft.com/office/powerpoint/2010/main" val="269722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Starter</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944218" y="2229288"/>
            <a:ext cx="7682947" cy="1938992"/>
          </a:xfrm>
          <a:prstGeom prst="rect">
            <a:avLst/>
          </a:prstGeom>
          <a:noFill/>
        </p:spPr>
        <p:txBody>
          <a:bodyPr wrap="square" rtlCol="0">
            <a:spAutoFit/>
          </a:bodyPr>
          <a:lstStyle/>
          <a:p>
            <a:pPr algn="ctr"/>
            <a:r>
              <a:rPr lang="en-GB" sz="4000" b="1" dirty="0">
                <a:solidFill>
                  <a:srgbClr val="C00000"/>
                </a:solidFill>
                <a:latin typeface="Gill Sans MT" panose="020B0502020104020203" pitchFamily="34" charset="0"/>
              </a:rPr>
              <a:t>Was this activity fair?</a:t>
            </a:r>
          </a:p>
          <a:p>
            <a:pPr algn="ctr"/>
            <a:r>
              <a:rPr lang="en-GB" sz="4000" b="1" dirty="0">
                <a:solidFill>
                  <a:srgbClr val="C00000"/>
                </a:solidFill>
                <a:latin typeface="Gill Sans MT" panose="020B0502020104020203" pitchFamily="34" charset="0"/>
              </a:rPr>
              <a:t>Is it right to say that some people are more important?</a:t>
            </a:r>
          </a:p>
        </p:txBody>
      </p:sp>
    </p:spTree>
    <p:extLst>
      <p:ext uri="{BB962C8B-B14F-4D97-AF65-F5344CB8AC3E}">
        <p14:creationId xmlns:p14="http://schemas.microsoft.com/office/powerpoint/2010/main" val="1122854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0"/>
            <a:ext cx="12176206" cy="1802675"/>
          </a:xfrm>
          <a:prstGeom prst="rect">
            <a:avLst/>
          </a:prstGeom>
        </p:spPr>
      </p:pic>
      <p:pic>
        <p:nvPicPr>
          <p:cNvPr id="7" name="Picture 6"/>
          <p:cNvPicPr>
            <a:picLocks noChangeAspect="1"/>
          </p:cNvPicPr>
          <p:nvPr/>
        </p:nvPicPr>
        <p:blipFill>
          <a:blip r:embed="rId4"/>
          <a:stretch>
            <a:fillRect/>
          </a:stretch>
        </p:blipFill>
        <p:spPr>
          <a:xfrm>
            <a:off x="185350" y="5723649"/>
            <a:ext cx="11547259" cy="1128576"/>
          </a:xfrm>
          <a:prstGeom prst="rect">
            <a:avLst/>
          </a:prstGeom>
        </p:spPr>
      </p:pic>
      <p:pic>
        <p:nvPicPr>
          <p:cNvPr id="5" name="Picture 4"/>
          <p:cNvPicPr>
            <a:picLocks noChangeAspect="1"/>
          </p:cNvPicPr>
          <p:nvPr/>
        </p:nvPicPr>
        <p:blipFill rotWithShape="1">
          <a:blip r:embed="rId5"/>
          <a:srcRect l="5672" r="4772"/>
          <a:stretch/>
        </p:blipFill>
        <p:spPr>
          <a:xfrm>
            <a:off x="-71883" y="0"/>
            <a:ext cx="1978926" cy="5873436"/>
          </a:xfrm>
          <a:prstGeom prst="rect">
            <a:avLst/>
          </a:prstGeom>
        </p:spPr>
      </p:pic>
      <p:pic>
        <p:nvPicPr>
          <p:cNvPr id="10" name="Picture 9"/>
          <p:cNvPicPr>
            <a:picLocks noChangeAspect="1"/>
          </p:cNvPicPr>
          <p:nvPr/>
        </p:nvPicPr>
        <p:blipFill rotWithShape="1">
          <a:blip r:embed="rId6"/>
          <a:srcRect b="786"/>
          <a:stretch/>
        </p:blipFill>
        <p:spPr>
          <a:xfrm>
            <a:off x="8015344" y="-12200"/>
            <a:ext cx="2132554" cy="5891963"/>
          </a:xfrm>
          <a:prstGeom prst="rect">
            <a:avLst/>
          </a:prstGeom>
        </p:spPr>
      </p:pic>
      <p:pic>
        <p:nvPicPr>
          <p:cNvPr id="8" name="Picture 7"/>
          <p:cNvPicPr>
            <a:picLocks noChangeAspect="1"/>
          </p:cNvPicPr>
          <p:nvPr/>
        </p:nvPicPr>
        <p:blipFill rotWithShape="1">
          <a:blip r:embed="rId7"/>
          <a:srcRect l="4141" t="929" r="4169" b="265"/>
          <a:stretch/>
        </p:blipFill>
        <p:spPr>
          <a:xfrm>
            <a:off x="3824518" y="0"/>
            <a:ext cx="2115403" cy="5873436"/>
          </a:xfrm>
          <a:prstGeom prst="rect">
            <a:avLst/>
          </a:prstGeom>
        </p:spPr>
      </p:pic>
      <p:pic>
        <p:nvPicPr>
          <p:cNvPr id="4" name="Picture 3"/>
          <p:cNvPicPr>
            <a:picLocks noChangeAspect="1"/>
          </p:cNvPicPr>
          <p:nvPr/>
        </p:nvPicPr>
        <p:blipFill rotWithShape="1">
          <a:blip r:embed="rId8"/>
          <a:srcRect l="3113" t="862" r="3347"/>
          <a:stretch/>
        </p:blipFill>
        <p:spPr>
          <a:xfrm>
            <a:off x="1869115" y="0"/>
            <a:ext cx="2006221" cy="5873436"/>
          </a:xfrm>
          <a:prstGeom prst="rect">
            <a:avLst/>
          </a:prstGeom>
        </p:spPr>
      </p:pic>
      <p:pic>
        <p:nvPicPr>
          <p:cNvPr id="11" name="Picture 10"/>
          <p:cNvPicPr>
            <a:picLocks noChangeAspect="1"/>
          </p:cNvPicPr>
          <p:nvPr/>
        </p:nvPicPr>
        <p:blipFill rotWithShape="1">
          <a:blip r:embed="rId9"/>
          <a:srcRect l="5495" r="6759"/>
          <a:stretch/>
        </p:blipFill>
        <p:spPr>
          <a:xfrm>
            <a:off x="10128788" y="0"/>
            <a:ext cx="2162633" cy="5884508"/>
          </a:xfrm>
          <a:prstGeom prst="rect">
            <a:avLst/>
          </a:prstGeom>
        </p:spPr>
      </p:pic>
      <p:pic>
        <p:nvPicPr>
          <p:cNvPr id="9" name="Picture 8"/>
          <p:cNvPicPr>
            <a:picLocks noChangeAspect="1"/>
          </p:cNvPicPr>
          <p:nvPr/>
        </p:nvPicPr>
        <p:blipFill rotWithShape="1">
          <a:blip r:embed="rId10"/>
          <a:srcRect t="1149"/>
          <a:stretch/>
        </p:blipFill>
        <p:spPr>
          <a:xfrm>
            <a:off x="5899748" y="0"/>
            <a:ext cx="2153617" cy="5873436"/>
          </a:xfrm>
          <a:prstGeom prst="rect">
            <a:avLst/>
          </a:prstGeom>
        </p:spPr>
      </p:pic>
      <p:pic>
        <p:nvPicPr>
          <p:cNvPr id="12" name="Picture 11"/>
          <p:cNvPicPr>
            <a:picLocks noChangeAspect="1"/>
          </p:cNvPicPr>
          <p:nvPr/>
        </p:nvPicPr>
        <p:blipFill>
          <a:blip r:embed="rId11"/>
          <a:stretch>
            <a:fillRect/>
          </a:stretch>
        </p:blipFill>
        <p:spPr>
          <a:xfrm>
            <a:off x="11851852" y="5321614"/>
            <a:ext cx="439569" cy="557721"/>
          </a:xfrm>
          <a:prstGeom prst="rect">
            <a:avLst/>
          </a:prstGeom>
        </p:spPr>
      </p:pic>
      <p:pic>
        <p:nvPicPr>
          <p:cNvPr id="13" name="Picture 12"/>
          <p:cNvPicPr>
            <a:picLocks noChangeAspect="1"/>
          </p:cNvPicPr>
          <p:nvPr/>
        </p:nvPicPr>
        <p:blipFill>
          <a:blip r:embed="rId11"/>
          <a:stretch>
            <a:fillRect/>
          </a:stretch>
        </p:blipFill>
        <p:spPr>
          <a:xfrm>
            <a:off x="11536715" y="5683014"/>
            <a:ext cx="681176" cy="196463"/>
          </a:xfrm>
          <a:prstGeom prst="rect">
            <a:avLst/>
          </a:prstGeom>
        </p:spPr>
      </p:pic>
      <p:sp>
        <p:nvSpPr>
          <p:cNvPr id="14" name="TextBox 13"/>
          <p:cNvSpPr txBox="1"/>
          <p:nvPr/>
        </p:nvSpPr>
        <p:spPr>
          <a:xfrm>
            <a:off x="2955841" y="5997419"/>
            <a:ext cx="802186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Catholic</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Social</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Teaching</a:t>
            </a:r>
            <a:endPar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2795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0"/>
            <a:ext cx="12176206" cy="1802675"/>
          </a:xfrm>
          <a:prstGeom prst="rect">
            <a:avLst/>
          </a:prstGeom>
        </p:spPr>
      </p:pic>
      <p:pic>
        <p:nvPicPr>
          <p:cNvPr id="7" name="Picture 6"/>
          <p:cNvPicPr>
            <a:picLocks noChangeAspect="1"/>
          </p:cNvPicPr>
          <p:nvPr/>
        </p:nvPicPr>
        <p:blipFill>
          <a:blip r:embed="rId4"/>
          <a:stretch>
            <a:fillRect/>
          </a:stretch>
        </p:blipFill>
        <p:spPr>
          <a:xfrm>
            <a:off x="185350" y="5723649"/>
            <a:ext cx="11547259" cy="1128576"/>
          </a:xfrm>
          <a:prstGeom prst="rect">
            <a:avLst/>
          </a:prstGeom>
        </p:spPr>
      </p:pic>
      <p:pic>
        <p:nvPicPr>
          <p:cNvPr id="5" name="Picture 4"/>
          <p:cNvPicPr>
            <a:picLocks noChangeAspect="1"/>
          </p:cNvPicPr>
          <p:nvPr/>
        </p:nvPicPr>
        <p:blipFill rotWithShape="1">
          <a:blip r:embed="rId5"/>
          <a:srcRect l="5672" r="4772"/>
          <a:stretch/>
        </p:blipFill>
        <p:spPr>
          <a:xfrm>
            <a:off x="-71883" y="0"/>
            <a:ext cx="1978926" cy="5873436"/>
          </a:xfrm>
          <a:prstGeom prst="rect">
            <a:avLst/>
          </a:prstGeom>
        </p:spPr>
      </p:pic>
      <p:pic>
        <p:nvPicPr>
          <p:cNvPr id="10" name="Picture 9"/>
          <p:cNvPicPr>
            <a:picLocks noChangeAspect="1"/>
          </p:cNvPicPr>
          <p:nvPr/>
        </p:nvPicPr>
        <p:blipFill rotWithShape="1">
          <a:blip r:embed="rId6">
            <a:extLst>
              <a:ext uri="{BEBA8EAE-BF5A-486C-A8C5-ECC9F3942E4B}">
                <a14:imgProps xmlns:a14="http://schemas.microsoft.com/office/drawing/2010/main">
                  <a14:imgLayer r:embed="rId7">
                    <a14:imgEffect>
                      <a14:colorTemperature colorTemp="4700"/>
                    </a14:imgEffect>
                    <a14:imgEffect>
                      <a14:saturation sat="0"/>
                    </a14:imgEffect>
                  </a14:imgLayer>
                </a14:imgProps>
              </a:ext>
            </a:extLst>
          </a:blip>
          <a:srcRect b="786"/>
          <a:stretch/>
        </p:blipFill>
        <p:spPr>
          <a:xfrm>
            <a:off x="8015344" y="-9264"/>
            <a:ext cx="2132554" cy="5891963"/>
          </a:xfrm>
          <a:prstGeom prst="rect">
            <a:avLst/>
          </a:prstGeom>
        </p:spPr>
      </p:pic>
      <p:pic>
        <p:nvPicPr>
          <p:cNvPr id="8" name="Picture 7"/>
          <p:cNvPicPr>
            <a:picLocks noChangeAspect="1"/>
          </p:cNvPicPr>
          <p:nvPr/>
        </p:nvPicPr>
        <p:blipFill rotWithShape="1">
          <a:blip r:embed="rId8">
            <a:extLst>
              <a:ext uri="{BEBA8EAE-BF5A-486C-A8C5-ECC9F3942E4B}">
                <a14:imgProps xmlns:a14="http://schemas.microsoft.com/office/drawing/2010/main">
                  <a14:imgLayer r:embed="rId9">
                    <a14:imgEffect>
                      <a14:colorTemperature colorTemp="4700"/>
                    </a14:imgEffect>
                    <a14:imgEffect>
                      <a14:saturation sat="0"/>
                    </a14:imgEffect>
                  </a14:imgLayer>
                </a14:imgProps>
              </a:ext>
            </a:extLst>
          </a:blip>
          <a:srcRect l="4141" t="929" r="4169" b="265"/>
          <a:stretch/>
        </p:blipFill>
        <p:spPr>
          <a:xfrm>
            <a:off x="3824518" y="0"/>
            <a:ext cx="2115403" cy="5873436"/>
          </a:xfrm>
          <a:prstGeom prst="rect">
            <a:avLst/>
          </a:prstGeom>
        </p:spPr>
      </p:pic>
      <p:pic>
        <p:nvPicPr>
          <p:cNvPr id="4" name="Picture 3"/>
          <p:cNvPicPr>
            <a:picLocks noChangeAspect="1"/>
          </p:cNvPicPr>
          <p:nvPr/>
        </p:nvPicPr>
        <p:blipFill rotWithShape="1">
          <a:blip r:embed="rId10">
            <a:extLst>
              <a:ext uri="{BEBA8EAE-BF5A-486C-A8C5-ECC9F3942E4B}">
                <a14:imgProps xmlns:a14="http://schemas.microsoft.com/office/drawing/2010/main">
                  <a14:imgLayer r:embed="rId11">
                    <a14:imgEffect>
                      <a14:colorTemperature colorTemp="4700"/>
                    </a14:imgEffect>
                    <a14:imgEffect>
                      <a14:saturation sat="0"/>
                    </a14:imgEffect>
                  </a14:imgLayer>
                </a14:imgProps>
              </a:ext>
            </a:extLst>
          </a:blip>
          <a:srcRect l="3113" t="862" r="3347"/>
          <a:stretch/>
        </p:blipFill>
        <p:spPr>
          <a:xfrm>
            <a:off x="1869115" y="0"/>
            <a:ext cx="2006221" cy="5873436"/>
          </a:xfrm>
          <a:prstGeom prst="rect">
            <a:avLst/>
          </a:prstGeom>
        </p:spPr>
      </p:pic>
      <p:pic>
        <p:nvPicPr>
          <p:cNvPr id="11" name="Picture 10"/>
          <p:cNvPicPr>
            <a:picLocks noChangeAspect="1"/>
          </p:cNvPicPr>
          <p:nvPr/>
        </p:nvPicPr>
        <p:blipFill rotWithShape="1">
          <a:blip r:embed="rId12">
            <a:extLst>
              <a:ext uri="{BEBA8EAE-BF5A-486C-A8C5-ECC9F3942E4B}">
                <a14:imgProps xmlns:a14="http://schemas.microsoft.com/office/drawing/2010/main">
                  <a14:imgLayer r:embed="rId13">
                    <a14:imgEffect>
                      <a14:colorTemperature colorTemp="4700"/>
                    </a14:imgEffect>
                    <a14:imgEffect>
                      <a14:saturation sat="0"/>
                    </a14:imgEffect>
                  </a14:imgLayer>
                </a14:imgProps>
              </a:ext>
            </a:extLst>
          </a:blip>
          <a:srcRect l="5495" r="6759"/>
          <a:stretch/>
        </p:blipFill>
        <p:spPr>
          <a:xfrm>
            <a:off x="10128788" y="0"/>
            <a:ext cx="2162633" cy="5884508"/>
          </a:xfrm>
          <a:prstGeom prst="rect">
            <a:avLst/>
          </a:prstGeom>
        </p:spPr>
      </p:pic>
      <p:pic>
        <p:nvPicPr>
          <p:cNvPr id="9" name="Picture 8"/>
          <p:cNvPicPr>
            <a:picLocks noChangeAspect="1"/>
          </p:cNvPicPr>
          <p:nvPr/>
        </p:nvPicPr>
        <p:blipFill rotWithShape="1">
          <a:blip r:embed="rId14">
            <a:extLst>
              <a:ext uri="{BEBA8EAE-BF5A-486C-A8C5-ECC9F3942E4B}">
                <a14:imgProps xmlns:a14="http://schemas.microsoft.com/office/drawing/2010/main">
                  <a14:imgLayer r:embed="rId15">
                    <a14:imgEffect>
                      <a14:colorTemperature colorTemp="4700"/>
                    </a14:imgEffect>
                    <a14:imgEffect>
                      <a14:saturation sat="0"/>
                    </a14:imgEffect>
                  </a14:imgLayer>
                </a14:imgProps>
              </a:ext>
            </a:extLst>
          </a:blip>
          <a:srcRect t="1149"/>
          <a:stretch/>
        </p:blipFill>
        <p:spPr>
          <a:xfrm>
            <a:off x="5899748" y="0"/>
            <a:ext cx="2153617" cy="5873436"/>
          </a:xfrm>
          <a:prstGeom prst="rect">
            <a:avLst/>
          </a:prstGeom>
        </p:spPr>
      </p:pic>
      <p:pic>
        <p:nvPicPr>
          <p:cNvPr id="12" name="Picture 11"/>
          <p:cNvPicPr>
            <a:picLocks noChangeAspect="1"/>
          </p:cNvPicPr>
          <p:nvPr/>
        </p:nvPicPr>
        <p:blipFill>
          <a:blip r:embed="rId16">
            <a:extLst>
              <a:ext uri="{BEBA8EAE-BF5A-486C-A8C5-ECC9F3942E4B}">
                <a14:imgProps xmlns:a14="http://schemas.microsoft.com/office/drawing/2010/main">
                  <a14:imgLayer r:embed="rId17">
                    <a14:imgEffect>
                      <a14:saturation sat="0"/>
                    </a14:imgEffect>
                  </a14:imgLayer>
                </a14:imgProps>
              </a:ext>
            </a:extLst>
          </a:blip>
          <a:stretch>
            <a:fillRect/>
          </a:stretch>
        </p:blipFill>
        <p:spPr>
          <a:xfrm>
            <a:off x="11851852" y="5321614"/>
            <a:ext cx="439569" cy="557721"/>
          </a:xfrm>
          <a:prstGeom prst="rect">
            <a:avLst/>
          </a:prstGeom>
        </p:spPr>
      </p:pic>
      <p:pic>
        <p:nvPicPr>
          <p:cNvPr id="13" name="Picture 12"/>
          <p:cNvPicPr>
            <a:picLocks noChangeAspect="1"/>
          </p:cNvPicPr>
          <p:nvPr/>
        </p:nvPicPr>
        <p:blipFill>
          <a:blip r:embed="rId16">
            <a:extLst>
              <a:ext uri="{BEBA8EAE-BF5A-486C-A8C5-ECC9F3942E4B}">
                <a14:imgProps xmlns:a14="http://schemas.microsoft.com/office/drawing/2010/main">
                  <a14:imgLayer r:embed="rId17">
                    <a14:imgEffect>
                      <a14:saturation sat="0"/>
                    </a14:imgEffect>
                  </a14:imgLayer>
                </a14:imgProps>
              </a:ext>
            </a:extLst>
          </a:blip>
          <a:stretch>
            <a:fillRect/>
          </a:stretch>
        </p:blipFill>
        <p:spPr>
          <a:xfrm>
            <a:off x="11536715" y="5683014"/>
            <a:ext cx="681176" cy="196463"/>
          </a:xfrm>
          <a:prstGeom prst="rect">
            <a:avLst/>
          </a:prstGeom>
        </p:spPr>
      </p:pic>
      <p:sp>
        <p:nvSpPr>
          <p:cNvPr id="14" name="TextBox 13"/>
          <p:cNvSpPr txBox="1"/>
          <p:nvPr/>
        </p:nvSpPr>
        <p:spPr>
          <a:xfrm>
            <a:off x="2955841" y="5997419"/>
            <a:ext cx="802186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Catholic</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Social</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Teaching</a:t>
            </a:r>
            <a:endPar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138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944218" y="1858868"/>
            <a:ext cx="7464286" cy="3416320"/>
          </a:xfrm>
          <a:prstGeom prst="rect">
            <a:avLst/>
          </a:prstGeom>
          <a:noFill/>
        </p:spPr>
        <p:txBody>
          <a:bodyPr wrap="square" rtlCol="0">
            <a:spAutoFit/>
          </a:bodyPr>
          <a:lstStyle/>
          <a:p>
            <a:pPr algn="ctr"/>
            <a:r>
              <a:rPr lang="en-GB" sz="3600" dirty="0">
                <a:latin typeface="Gill Sans MT" panose="020B0502020104020203" pitchFamily="34" charset="0"/>
              </a:rPr>
              <a:t>Treating someone with </a:t>
            </a:r>
            <a:r>
              <a:rPr lang="en-GB" sz="3600" b="1" dirty="0">
                <a:latin typeface="Gill Sans MT" panose="020B0502020104020203" pitchFamily="34" charset="0"/>
              </a:rPr>
              <a:t>dignity</a:t>
            </a:r>
            <a:r>
              <a:rPr lang="en-GB" sz="3600" dirty="0">
                <a:latin typeface="Gill Sans MT" panose="020B0502020104020203" pitchFamily="34" charset="0"/>
              </a:rPr>
              <a:t> means treating them with love, kindness and respect.</a:t>
            </a:r>
          </a:p>
          <a:p>
            <a:pPr algn="ctr"/>
            <a:r>
              <a:rPr lang="en-GB" sz="3600" dirty="0">
                <a:latin typeface="Gill Sans MT" panose="020B0502020104020203" pitchFamily="34" charset="0"/>
              </a:rPr>
              <a:t>Everyone should be treated with </a:t>
            </a:r>
            <a:r>
              <a:rPr lang="en-GB" sz="3600" b="1" dirty="0">
                <a:latin typeface="Gill Sans MT" panose="020B0502020104020203" pitchFamily="34" charset="0"/>
              </a:rPr>
              <a:t>dignity</a:t>
            </a:r>
            <a:r>
              <a:rPr lang="en-GB" sz="3600" dirty="0">
                <a:latin typeface="Gill Sans MT" panose="020B0502020104020203" pitchFamily="34" charset="0"/>
              </a:rPr>
              <a:t> because we are made in the image and likeness of God.</a:t>
            </a:r>
          </a:p>
        </p:txBody>
      </p:sp>
    </p:spTree>
    <p:extLst>
      <p:ext uri="{BB962C8B-B14F-4D97-AF65-F5344CB8AC3E}">
        <p14:creationId xmlns:p14="http://schemas.microsoft.com/office/powerpoint/2010/main" val="228927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0" name="Picture 9">
            <a:extLst>
              <a:ext uri="{FF2B5EF4-FFF2-40B4-BE49-F238E27FC236}">
                <a16:creationId xmlns:a16="http://schemas.microsoft.com/office/drawing/2014/main" id="{7E55D53D-6E47-458F-974D-A0AE8B49D84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429" t="11111" r="57232" b="19207"/>
          <a:stretch/>
        </p:blipFill>
        <p:spPr>
          <a:xfrm>
            <a:off x="862579" y="1966261"/>
            <a:ext cx="2712229" cy="2925477"/>
          </a:xfrm>
          <a:prstGeom prst="rect">
            <a:avLst/>
          </a:prstGeom>
        </p:spPr>
      </p:pic>
      <p:sp>
        <p:nvSpPr>
          <p:cNvPr id="8" name="TextBox 7">
            <a:extLst>
              <a:ext uri="{FF2B5EF4-FFF2-40B4-BE49-F238E27FC236}">
                <a16:creationId xmlns:a16="http://schemas.microsoft.com/office/drawing/2014/main" id="{59132311-80FE-4C53-A970-0137CC9376CF}"/>
              </a:ext>
            </a:extLst>
          </p:cNvPr>
          <p:cNvSpPr txBox="1"/>
          <p:nvPr/>
        </p:nvSpPr>
        <p:spPr>
          <a:xfrm>
            <a:off x="3913632" y="2551836"/>
            <a:ext cx="7647242" cy="1754326"/>
          </a:xfrm>
          <a:prstGeom prst="rect">
            <a:avLst/>
          </a:prstGeom>
          <a:noFill/>
        </p:spPr>
        <p:txBody>
          <a:bodyPr wrap="square" rtlCol="0">
            <a:spAutoFit/>
          </a:bodyPr>
          <a:lstStyle/>
          <a:p>
            <a:pPr algn="ctr"/>
            <a:r>
              <a:rPr lang="en-GB" sz="3600" dirty="0">
                <a:latin typeface="Gill Sans MT" panose="020B0502020104020203" pitchFamily="34" charset="0"/>
              </a:rPr>
              <a:t>Talk partners:</a:t>
            </a:r>
          </a:p>
          <a:p>
            <a:pPr algn="ctr"/>
            <a:r>
              <a:rPr lang="en-GB" sz="3600" b="1" dirty="0">
                <a:solidFill>
                  <a:srgbClr val="C00000"/>
                </a:solidFill>
                <a:latin typeface="Gill Sans MT" panose="020B0502020104020203" pitchFamily="34" charset="0"/>
              </a:rPr>
              <a:t>What might treating other people with dignity look like?</a:t>
            </a:r>
          </a:p>
        </p:txBody>
      </p:sp>
    </p:spTree>
    <p:extLst>
      <p:ext uri="{BB962C8B-B14F-4D97-AF65-F5344CB8AC3E}">
        <p14:creationId xmlns:p14="http://schemas.microsoft.com/office/powerpoint/2010/main" val="33785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9119388" y="2113896"/>
            <a:ext cx="2607893" cy="2970257"/>
          </a:xfrm>
          <a:prstGeom prst="rect">
            <a:avLst/>
          </a:prstGeom>
        </p:spPr>
      </p:pic>
      <p:sp>
        <p:nvSpPr>
          <p:cNvPr id="2" name="Rectangle 1">
            <a:extLst>
              <a:ext uri="{FF2B5EF4-FFF2-40B4-BE49-F238E27FC236}">
                <a16:creationId xmlns:a16="http://schemas.microsoft.com/office/drawing/2014/main" id="{C4B57C01-A519-47C9-8A78-5F3CC50105BD}"/>
              </a:ext>
            </a:extLst>
          </p:cNvPr>
          <p:cNvSpPr/>
          <p:nvPr/>
        </p:nvSpPr>
        <p:spPr>
          <a:xfrm>
            <a:off x="1439517" y="1890864"/>
            <a:ext cx="7028621" cy="3416320"/>
          </a:xfrm>
          <a:prstGeom prst="rect">
            <a:avLst/>
          </a:prstGeom>
        </p:spPr>
        <p:txBody>
          <a:bodyPr wrap="square">
            <a:spAutoFit/>
          </a:bodyPr>
          <a:lstStyle/>
          <a:p>
            <a:pPr algn="ctr"/>
            <a:r>
              <a:rPr lang="en-GB" sz="3200" dirty="0">
                <a:latin typeface="Gill Sans MT" panose="020B0502020104020203" pitchFamily="34" charset="0"/>
              </a:rPr>
              <a:t>‘So God created humankind in his own image, in the image of God he created them; male and female he created them.</a:t>
            </a:r>
          </a:p>
          <a:p>
            <a:pPr algn="ctr"/>
            <a:r>
              <a:rPr lang="en-GB" sz="3200" dirty="0">
                <a:latin typeface="Gill Sans MT" panose="020B0502020104020203" pitchFamily="34" charset="0"/>
              </a:rPr>
              <a:t>… </a:t>
            </a:r>
          </a:p>
          <a:p>
            <a:pPr algn="ctr"/>
            <a:r>
              <a:rPr lang="en-GB" sz="3200" dirty="0">
                <a:latin typeface="Gill Sans MT" panose="020B0502020104020203" pitchFamily="34" charset="0"/>
              </a:rPr>
              <a:t>God saw all that he had made, and it was very good.’</a:t>
            </a:r>
          </a:p>
          <a:p>
            <a:pPr algn="ctr"/>
            <a:r>
              <a:rPr lang="en-GB" sz="2400" b="1" dirty="0">
                <a:solidFill>
                  <a:srgbClr val="C00000"/>
                </a:solidFill>
                <a:latin typeface="Gill Sans MT" panose="020B0502020104020203" pitchFamily="34" charset="0"/>
              </a:rPr>
              <a:t>Genesis</a:t>
            </a:r>
          </a:p>
        </p:txBody>
      </p:sp>
    </p:spTree>
    <p:extLst>
      <p:ext uri="{BB962C8B-B14F-4D97-AF65-F5344CB8AC3E}">
        <p14:creationId xmlns:p14="http://schemas.microsoft.com/office/powerpoint/2010/main" val="114886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9104715" y="2085069"/>
            <a:ext cx="2607893" cy="2970257"/>
          </a:xfrm>
          <a:prstGeom prst="rect">
            <a:avLst/>
          </a:prstGeom>
        </p:spPr>
      </p:pic>
      <p:sp>
        <p:nvSpPr>
          <p:cNvPr id="2" name="Rectangle 1">
            <a:extLst>
              <a:ext uri="{FF2B5EF4-FFF2-40B4-BE49-F238E27FC236}">
                <a16:creationId xmlns:a16="http://schemas.microsoft.com/office/drawing/2014/main" id="{C4B57C01-A519-47C9-8A78-5F3CC50105BD}"/>
              </a:ext>
            </a:extLst>
          </p:cNvPr>
          <p:cNvSpPr/>
          <p:nvPr/>
        </p:nvSpPr>
        <p:spPr>
          <a:xfrm>
            <a:off x="1449456" y="2200591"/>
            <a:ext cx="7028621" cy="2739211"/>
          </a:xfrm>
          <a:prstGeom prst="rect">
            <a:avLst/>
          </a:prstGeom>
        </p:spPr>
        <p:txBody>
          <a:bodyPr wrap="square">
            <a:spAutoFit/>
          </a:bodyPr>
          <a:lstStyle/>
          <a:p>
            <a:pPr algn="ctr"/>
            <a:r>
              <a:rPr lang="en-GB" sz="3600" dirty="0">
                <a:latin typeface="Gill Sans MT" panose="020B0502020104020203" pitchFamily="34" charset="0"/>
              </a:rPr>
              <a:t>‘For we are God’s handiwork, created in Christ Jesus to do good works, which God prepared in advanced for us to do.’ </a:t>
            </a:r>
          </a:p>
          <a:p>
            <a:pPr algn="ctr"/>
            <a:r>
              <a:rPr lang="en-GB" sz="2400" b="1" dirty="0">
                <a:solidFill>
                  <a:srgbClr val="C00000"/>
                </a:solidFill>
                <a:latin typeface="Gill Sans MT" panose="020B0502020104020203" pitchFamily="34" charset="0"/>
              </a:rPr>
              <a:t>Ephesians 2:10</a:t>
            </a:r>
            <a:endParaRPr lang="en-GB" sz="1600" b="1" dirty="0">
              <a:solidFill>
                <a:srgbClr val="C00000"/>
              </a:solidFill>
              <a:latin typeface="Gill Sans MT" panose="020B0502020104020203" pitchFamily="34" charset="0"/>
            </a:endParaRPr>
          </a:p>
        </p:txBody>
      </p:sp>
    </p:spTree>
    <p:extLst>
      <p:ext uri="{BB962C8B-B14F-4D97-AF65-F5344CB8AC3E}">
        <p14:creationId xmlns:p14="http://schemas.microsoft.com/office/powerpoint/2010/main" val="1718325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8170</TotalTime>
  <Words>393</Words>
  <Application>Microsoft Office PowerPoint</Application>
  <PresentationFormat>Widescreen</PresentationFormat>
  <Paragraphs>66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RCDOW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Verity Sykes</dc:creator>
  <cp:lastModifiedBy>Frances Moore</cp:lastModifiedBy>
  <cp:revision>151</cp:revision>
  <dcterms:created xsi:type="dcterms:W3CDTF">2018-05-21T15:55:21Z</dcterms:created>
  <dcterms:modified xsi:type="dcterms:W3CDTF">2023-03-31T14:48:31Z</dcterms:modified>
</cp:coreProperties>
</file>