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85" r:id="rId3"/>
    <p:sldId id="289" r:id="rId4"/>
    <p:sldId id="288" r:id="rId5"/>
    <p:sldId id="287" r:id="rId6"/>
    <p:sldId id="291" r:id="rId7"/>
    <p:sldId id="303" r:id="rId8"/>
    <p:sldId id="304" r:id="rId9"/>
    <p:sldId id="298" r:id="rId10"/>
    <p:sldId id="300" r:id="rId11"/>
    <p:sldId id="301" r:id="rId12"/>
    <p:sldId id="306" r:id="rId13"/>
    <p:sldId id="302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631"/>
    <a:srgbClr val="C40F0F"/>
    <a:srgbClr val="BF1E2E"/>
    <a:srgbClr val="F26758"/>
    <a:srgbClr val="EE2E2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8917" autoAdjust="0"/>
  </p:normalViewPr>
  <p:slideViewPr>
    <p:cSldViewPr snapToGrid="0">
      <p:cViewPr varScale="1">
        <p:scale>
          <a:sx n="77" d="100"/>
          <a:sy n="77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26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902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9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why not having a break would be ‘unfair’ and what makes it ‘unfair’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2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all the Catholic Teaching Principles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23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CST principle we will be learning about today: Dignity of Workers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23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05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through them one-by-one and decide as a class.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58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09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any others that the students thought 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9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r8fTPF4aFI?feature=oembed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1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microsoft.com/office/2007/relationships/hdphoto" Target="../media/hdphoto6.wdp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microsoft.com/office/2007/relationships/hdphoto" Target="../media/hdphoto3.wdp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409" y="955342"/>
            <a:ext cx="94715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KS1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4201759" y="1939252"/>
            <a:ext cx="7666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Have you seen this picture before?</a:t>
            </a:r>
          </a:p>
          <a:p>
            <a:pPr lvl="0"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You might have seen it at the supermarket.</a:t>
            </a:r>
          </a:p>
          <a:p>
            <a:pPr lvl="0"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Can you remember what foods you have seen it on?</a:t>
            </a:r>
            <a:endParaRPr lang="en-GB" sz="2800" dirty="0">
              <a:latin typeface="Gill Sans MT" panose="020B0502020104020203" pitchFamily="34" charset="0"/>
            </a:endParaRPr>
          </a:p>
          <a:p>
            <a:pPr lvl="0"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Can you see two smaller words in this word?</a:t>
            </a:r>
          </a:p>
          <a:p>
            <a:pPr lvl="0"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What might it mean?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E6B78-CE38-4CCC-8827-07109200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5" y="1870166"/>
            <a:ext cx="3185160" cy="31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1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750198" y="1802139"/>
            <a:ext cx="773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latin typeface="Gill Sans MT" panose="020B0502020104020203" pitchFamily="34" charset="0"/>
              </a:rPr>
              <a:t>Some people don’t get enough money for the work they do. </a:t>
            </a:r>
          </a:p>
          <a:p>
            <a:pPr lvl="0" algn="ctr"/>
            <a:r>
              <a:rPr lang="en-GB" sz="2800" dirty="0">
                <a:latin typeface="Gill Sans MT" panose="020B0502020104020203" pitchFamily="34" charset="0"/>
              </a:rPr>
              <a:t>This is not </a:t>
            </a:r>
            <a:r>
              <a:rPr lang="en-GB" sz="2800" b="1" dirty="0">
                <a:latin typeface="Gill Sans MT" panose="020B0502020104020203" pitchFamily="34" charset="0"/>
              </a:rPr>
              <a:t>fair</a:t>
            </a:r>
            <a:r>
              <a:rPr lang="en-GB" sz="2800" dirty="0">
                <a:latin typeface="Gill Sans MT" panose="020B0502020104020203" pitchFamily="34" charset="0"/>
              </a:rPr>
              <a:t>.</a:t>
            </a:r>
          </a:p>
          <a:p>
            <a:pPr lvl="0" algn="ctr"/>
            <a:endParaRPr lang="en-GB" sz="2800" dirty="0">
              <a:latin typeface="Gill Sans MT" panose="020B0502020104020203" pitchFamily="34" charset="0"/>
            </a:endParaRPr>
          </a:p>
          <a:p>
            <a:pPr lvl="0" algn="ctr"/>
            <a:r>
              <a:rPr lang="en-GB" sz="2800" dirty="0">
                <a:latin typeface="Gill Sans MT" panose="020B0502020104020203" pitchFamily="34" charset="0"/>
              </a:rPr>
              <a:t>Foods with the </a:t>
            </a:r>
            <a:r>
              <a:rPr lang="en-GB" sz="2800" b="1" dirty="0">
                <a:latin typeface="Gill Sans MT" panose="020B0502020104020203" pitchFamily="34" charset="0"/>
              </a:rPr>
              <a:t>Fairtrade </a:t>
            </a:r>
            <a:r>
              <a:rPr lang="en-GB" sz="2800" dirty="0">
                <a:latin typeface="Gill Sans MT" panose="020B0502020104020203" pitchFamily="34" charset="0"/>
              </a:rPr>
              <a:t>sticker on them mean that the people who made the food were given a </a:t>
            </a:r>
            <a:r>
              <a:rPr lang="en-GB" sz="2800" b="1" dirty="0">
                <a:latin typeface="Gill Sans MT" panose="020B0502020104020203" pitchFamily="34" charset="0"/>
              </a:rPr>
              <a:t>fair </a:t>
            </a:r>
            <a:r>
              <a:rPr lang="en-GB" sz="2800" dirty="0">
                <a:latin typeface="Gill Sans MT" panose="020B0502020104020203" pitchFamily="34" charset="0"/>
              </a:rPr>
              <a:t>amount of </a:t>
            </a:r>
            <a:r>
              <a:rPr lang="en-GB" sz="2800" b="1" dirty="0">
                <a:latin typeface="Gill Sans MT" panose="020B0502020104020203" pitchFamily="34" charset="0"/>
              </a:rPr>
              <a:t>money</a:t>
            </a:r>
            <a:r>
              <a:rPr lang="en-GB" sz="2800" dirty="0">
                <a:latin typeface="Gill Sans MT" panose="020B0502020104020203" pitchFamily="34" charset="0"/>
              </a:rPr>
              <a:t>.</a:t>
            </a:r>
            <a:endParaRPr lang="en-GB" sz="2800" b="1" dirty="0">
              <a:latin typeface="Gill Sans MT" panose="020B0502020104020203" pitchFamily="34" charset="0"/>
            </a:endParaRPr>
          </a:p>
        </p:txBody>
      </p:sp>
      <p:pic>
        <p:nvPicPr>
          <p:cNvPr id="10" name="Picture 2" descr="Image result for fairtrade bananas">
            <a:extLst>
              <a:ext uri="{FF2B5EF4-FFF2-40B4-BE49-F238E27FC236}">
                <a16:creationId xmlns:a16="http://schemas.microsoft.com/office/drawing/2014/main" id="{2F1DA901-8263-4344-B2E1-59E9F3934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r="18358"/>
          <a:stretch/>
        </p:blipFill>
        <p:spPr bwMode="auto">
          <a:xfrm>
            <a:off x="707787" y="1730931"/>
            <a:ext cx="2666028" cy="40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1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pic>
        <p:nvPicPr>
          <p:cNvPr id="2" name="Online Media 1" title="Chocolate: Fair Trade">
            <a:hlinkClick r:id="" action="ppaction://media"/>
            <a:extLst>
              <a:ext uri="{FF2B5EF4-FFF2-40B4-BE49-F238E27FC236}">
                <a16:creationId xmlns:a16="http://schemas.microsoft.com/office/drawing/2014/main" id="{40087789-6B39-42C0-F5F3-3D7B2790E9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72898" y="1719608"/>
            <a:ext cx="7046203" cy="39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481873" y="1905506"/>
            <a:ext cx="8339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What do you want to be when you grow up?</a:t>
            </a:r>
          </a:p>
          <a:p>
            <a:pPr algn="ctr"/>
            <a:endParaRPr lang="en-GB" sz="3200" b="1" dirty="0">
              <a:solidFill>
                <a:srgbClr val="CF263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200" b="1" dirty="0">
                <a:solidFill>
                  <a:srgbClr val="CF2631"/>
                </a:solidFill>
                <a:latin typeface="Gill Sans MT" panose="020B0502020104020203" pitchFamily="34" charset="0"/>
              </a:rPr>
              <a:t>Draw a picture of yourself, as a grown up, doing your job.</a:t>
            </a:r>
          </a:p>
          <a:p>
            <a:pPr algn="ctr"/>
            <a:r>
              <a:rPr lang="en-GB" sz="3200" b="1" dirty="0">
                <a:solidFill>
                  <a:srgbClr val="CF2631"/>
                </a:solidFill>
                <a:latin typeface="Gill Sans MT" panose="020B0502020104020203" pitchFamily="34" charset="0"/>
              </a:rPr>
              <a:t>Then complete the sentences given to you by your teacher.</a:t>
            </a:r>
            <a:endParaRPr lang="en-GB" sz="2800" b="1" dirty="0">
              <a:solidFill>
                <a:srgbClr val="CF263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82D9D-FBD5-4EF9-BC66-A03C935BA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10147" r="57278" b="19642"/>
          <a:stretch/>
        </p:blipFill>
        <p:spPr>
          <a:xfrm>
            <a:off x="370390" y="1812079"/>
            <a:ext cx="3017154" cy="3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3CB656-37ED-4C6A-B432-AFBFC7CC7FAC}"/>
              </a:ext>
            </a:extLst>
          </p:cNvPr>
          <p:cNvSpPr/>
          <p:nvPr/>
        </p:nvSpPr>
        <p:spPr>
          <a:xfrm>
            <a:off x="894539" y="2342541"/>
            <a:ext cx="7674375" cy="3223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What are the ‘Top 3 Fair Things’?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CF2631"/>
                </a:solidFill>
                <a:latin typeface="Gill Sans MT" panose="020B0502020104020203" pitchFamily="34" charset="0"/>
              </a:rPr>
              <a:t>How can we promote/support fairness/dignity in school?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CF2631"/>
                </a:solidFill>
                <a:latin typeface="Gill Sans MT" panose="020B0502020104020203" pitchFamily="34" charset="0"/>
              </a:rPr>
              <a:t>How can support fairness/dignity at home?</a:t>
            </a:r>
            <a:endParaRPr lang="en-GB" sz="5400" b="1" dirty="0">
              <a:solidFill>
                <a:srgbClr val="CF263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2ACC5F-D82F-4B32-B9FA-4372DA5FCA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8321531" y="1966261"/>
            <a:ext cx="2712229" cy="2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3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533479" y="2325830"/>
            <a:ext cx="60628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Gill Sans MT" panose="020B0502020104020203" pitchFamily="34" charset="0"/>
              </a:rPr>
              <a:t>How would you feel if you weren’t allowed to have break time or lunch time?</a:t>
            </a:r>
            <a:endParaRPr lang="en-GB" sz="4000" dirty="0"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59331-7A1B-4CAD-AF49-DEC13F2BF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811" y="1802674"/>
            <a:ext cx="5084657" cy="36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381A8-0E2D-420D-97F4-3843174F0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ED41E4-CF3B-47C6-B649-550278254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BCDA66-B6E2-42A1-897E-8A4FCD217E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EA855C-82D8-479B-BBE5-1773ABEE29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516CB7-96FD-4365-B915-AF0B1B33EF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397AC3-A520-4E71-A54B-DF65DF64A6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3472CF-8CF0-489F-99BD-EB2F3905568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980000-5F8F-4608-AA90-CC46562D189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D076BB-D9FE-493E-9B5E-ACE4F21EE5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FB9AF4-FEB6-47AD-A050-A59EDA6B35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7AB337-FDAE-44ED-AB1A-82BD9DD70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DA38F2-9626-4F28-B9A5-729BFD00B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F845CE-EBFA-4798-A91D-35116D693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4CE5F8-4EA6-4B9D-9E31-38977B18D6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FE88B4-DB42-41CA-B233-E6F9D49AE5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D3F485-CA23-4603-81D8-9C459246033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87150A-E1C7-4C14-ADD1-A154E0ADD1C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9AF22E4-EBBF-4826-BB53-0095DC9E728F}"/>
              </a:ext>
            </a:extLst>
          </p:cNvPr>
          <p:cNvGrpSpPr/>
          <p:nvPr/>
        </p:nvGrpSpPr>
        <p:grpSpPr>
          <a:xfrm>
            <a:off x="10128788" y="-11073"/>
            <a:ext cx="2169957" cy="5895581"/>
            <a:chOff x="10128788" y="-11073"/>
            <a:chExt cx="2169957" cy="589558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3DB01B4-BA33-461F-95D5-25BF8D0C9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5495" r="6759"/>
            <a:stretch/>
          </p:blipFill>
          <p:spPr>
            <a:xfrm>
              <a:off x="10128788" y="0"/>
              <a:ext cx="2162633" cy="58845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80C88BE-D5B3-4763-8337-6E93B677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51852" y="5321614"/>
              <a:ext cx="439569" cy="55772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03B16FE-EF4F-41E9-9D2F-D11A8E86A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36715" y="5683014"/>
              <a:ext cx="681176" cy="1964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D6074CA-D174-425A-9DD2-C2DE240E9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140574" y="-11073"/>
              <a:ext cx="2158171" cy="58831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046A9F-42D6-4FA5-8926-A3523C503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536715" y="5438775"/>
              <a:ext cx="762030" cy="433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972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55D53D-6E47-458F-974D-A0AE8B49D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862579" y="1966261"/>
            <a:ext cx="2712229" cy="2925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832610" y="1966261"/>
            <a:ext cx="76472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Gill Sans MT" panose="020B0502020104020203" pitchFamily="34" charset="0"/>
              </a:rPr>
              <a:t>Being treated with</a:t>
            </a:r>
            <a:r>
              <a:rPr lang="en-GB" sz="5400" dirty="0">
                <a:solidFill>
                  <a:srgbClr val="CF2631"/>
                </a:solidFill>
                <a:latin typeface="Gill Sans MT" panose="020B0502020104020203" pitchFamily="34" charset="0"/>
              </a:rPr>
              <a:t> </a:t>
            </a:r>
            <a:r>
              <a:rPr lang="en-GB" sz="5400" b="1" dirty="0">
                <a:solidFill>
                  <a:srgbClr val="CF2631"/>
                </a:solidFill>
                <a:latin typeface="Gill Sans MT" panose="020B0502020104020203" pitchFamily="34" charset="0"/>
              </a:rPr>
              <a:t>Dignity </a:t>
            </a:r>
            <a:r>
              <a:rPr lang="en-GB" sz="5400" dirty="0">
                <a:latin typeface="Gill Sans MT" panose="020B0502020104020203" pitchFamily="34" charset="0"/>
              </a:rPr>
              <a:t>means being treated </a:t>
            </a:r>
            <a:r>
              <a:rPr lang="en-GB" sz="5400" b="1" dirty="0">
                <a:solidFill>
                  <a:srgbClr val="CF2631"/>
                </a:solidFill>
                <a:latin typeface="Gill Sans MT" panose="020B0502020104020203" pitchFamily="34" charset="0"/>
              </a:rPr>
              <a:t>fairly.</a:t>
            </a:r>
            <a:endParaRPr lang="en-GB" sz="3600" b="1" dirty="0">
              <a:solidFill>
                <a:srgbClr val="CF263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4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1531290" y="1554822"/>
            <a:ext cx="987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ill Sans MT" panose="020B0502020104020203" pitchFamily="34" charset="0"/>
              </a:rPr>
              <a:t>When you grow up, you might want to have a </a:t>
            </a:r>
            <a:r>
              <a:rPr lang="en-US" sz="3600" b="1" dirty="0">
                <a:latin typeface="Gill Sans MT" panose="020B0502020104020203" pitchFamily="34" charset="0"/>
              </a:rPr>
              <a:t>job</a:t>
            </a:r>
            <a:r>
              <a:rPr lang="en-US" sz="3600" dirty="0">
                <a:latin typeface="Gill Sans MT" panose="020B0502020104020203" pitchFamily="34" charset="0"/>
              </a:rPr>
              <a:t>.</a:t>
            </a:r>
          </a:p>
          <a:p>
            <a:pPr algn="ctr"/>
            <a:r>
              <a:rPr lang="en-US" sz="3600" dirty="0">
                <a:latin typeface="Gill Sans MT" panose="020B0502020104020203" pitchFamily="34" charset="0"/>
              </a:rPr>
              <a:t>It’s important for your job to be </a:t>
            </a:r>
            <a:r>
              <a:rPr lang="en-US" sz="3600" b="1" dirty="0">
                <a:latin typeface="Gill Sans MT" panose="020B0502020104020203" pitchFamily="34" charset="0"/>
              </a:rPr>
              <a:t>fair</a:t>
            </a:r>
            <a:r>
              <a:rPr lang="en-US" sz="3600" dirty="0">
                <a:latin typeface="Gill Sans MT" panose="020B0502020104020203" pitchFamily="34" charset="0"/>
              </a:rPr>
              <a:t> to you.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3C4AB-161C-4B79-A10D-DDA570E930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65" t="8662" r="5458" b="9450"/>
          <a:stretch/>
        </p:blipFill>
        <p:spPr>
          <a:xfrm>
            <a:off x="3363585" y="2838246"/>
            <a:ext cx="5180132" cy="28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5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CF6757-9572-4C74-B667-E02BF643EE79}"/>
              </a:ext>
            </a:extLst>
          </p:cNvPr>
          <p:cNvSpPr txBox="1"/>
          <p:nvPr/>
        </p:nvSpPr>
        <p:spPr>
          <a:xfrm>
            <a:off x="2165768" y="1713061"/>
            <a:ext cx="7860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Which of these things do you think are </a:t>
            </a: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fair</a:t>
            </a:r>
            <a:r>
              <a:rPr lang="en-GB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B5EEB7-A1F2-4614-8BFE-7F246CD00AC9}"/>
              </a:ext>
            </a:extLst>
          </p:cNvPr>
          <p:cNvSpPr txBox="1"/>
          <p:nvPr/>
        </p:nvSpPr>
        <p:spPr>
          <a:xfrm>
            <a:off x="2662617" y="2626620"/>
            <a:ext cx="7932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Gill Sans MT" panose="020B0502020104020203" pitchFamily="34" charset="0"/>
              </a:rPr>
              <a:t>Being given enough money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Gill Sans MT" panose="020B0502020104020203" pitchFamily="34" charset="0"/>
              </a:rPr>
              <a:t>Not allowed to go to the toilet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Gill Sans MT" panose="020B0502020104020203" pitchFamily="34" charset="0"/>
              </a:rPr>
              <a:t>Being allowed to rest if you’re poorly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Gill Sans MT" panose="020B0502020104020203" pitchFamily="34" charset="0"/>
              </a:rPr>
              <a:t>Not being allowed to go on holiday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Gill Sans MT" panose="020B0502020104020203" pitchFamily="34" charset="0"/>
              </a:rPr>
              <a:t>Being allowed to have lunch</a:t>
            </a:r>
            <a:endParaRPr lang="en-GB" sz="2800" b="1" dirty="0">
              <a:solidFill>
                <a:srgbClr val="CF263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2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29857-AB73-496A-989B-4B5C57F659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761675" y="1802675"/>
            <a:ext cx="2863526" cy="32614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9C45D2-C144-4E8A-8873-030B335031F3}"/>
              </a:ext>
            </a:extLst>
          </p:cNvPr>
          <p:cNvSpPr txBox="1"/>
          <p:nvPr/>
        </p:nvSpPr>
        <p:spPr>
          <a:xfrm>
            <a:off x="855947" y="1909886"/>
            <a:ext cx="73389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F2631"/>
                </a:solidFill>
                <a:latin typeface="Gill Sans MT" panose="020B0502020104020203" pitchFamily="34" charset="0"/>
              </a:rPr>
              <a:t>God loves everyone!</a:t>
            </a:r>
          </a:p>
          <a:p>
            <a:pPr algn="ctr"/>
            <a:endParaRPr lang="en-GB" sz="3200" dirty="0">
              <a:solidFill>
                <a:srgbClr val="CF263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He wants everyone to feel loved and respected.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That means everyone should feel loved and respected at their job too!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0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451104" y="2072398"/>
            <a:ext cx="76472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Enough 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Time off to go on holiday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Time off to get better when you are poorly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Break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Not made to work too long or too hard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Knowing when you’re meant to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Not being fired unfairly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906377-AFE8-46B0-83E4-14214E5F5E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8321531" y="1966261"/>
            <a:ext cx="2712229" cy="2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70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8932</TotalTime>
  <Words>417</Words>
  <Application>Microsoft Office PowerPoint</Application>
  <PresentationFormat>Widescreen</PresentationFormat>
  <Paragraphs>74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Frances Moore</cp:lastModifiedBy>
  <cp:revision>171</cp:revision>
  <dcterms:created xsi:type="dcterms:W3CDTF">2018-05-21T15:55:21Z</dcterms:created>
  <dcterms:modified xsi:type="dcterms:W3CDTF">2023-02-15T09:48:30Z</dcterms:modified>
</cp:coreProperties>
</file>