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85" r:id="rId3"/>
    <p:sldId id="286" r:id="rId4"/>
    <p:sldId id="288" r:id="rId5"/>
    <p:sldId id="290" r:id="rId6"/>
    <p:sldId id="291" r:id="rId7"/>
    <p:sldId id="292" r:id="rId8"/>
    <p:sldId id="293" r:id="rId9"/>
    <p:sldId id="294" r:id="rId10"/>
    <p:sldId id="295" r:id="rId11"/>
    <p:sldId id="307" r:id="rId12"/>
    <p:sldId id="297" r:id="rId13"/>
    <p:sldId id="298" r:id="rId14"/>
    <p:sldId id="299" r:id="rId15"/>
    <p:sldId id="300" r:id="rId16"/>
    <p:sldId id="301" r:id="rId17"/>
    <p:sldId id="302" r:id="rId18"/>
    <p:sldId id="303" r:id="rId19"/>
    <p:sldId id="309" r:id="rId20"/>
    <p:sldId id="310" r:id="rId21"/>
    <p:sldId id="304" r:id="rId22"/>
    <p:sldId id="305" r:id="rId23"/>
    <p:sldId id="306"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8792" autoAdjust="0"/>
  </p:normalViewPr>
  <p:slideViewPr>
    <p:cSldViewPr snapToGrid="0">
      <p:cViewPr varScale="1">
        <p:scale>
          <a:sx n="77" d="100"/>
          <a:sy n="77" d="100"/>
        </p:scale>
        <p:origin x="91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1990830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62745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Holding slide for discussion/feedback if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325619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22527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2442644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2594436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09576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3817760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1841281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285729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2184798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404561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16010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2181799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24</a:t>
            </a:fld>
            <a:endParaRPr lang="en-GB"/>
          </a:p>
        </p:txBody>
      </p:sp>
    </p:spTree>
    <p:extLst>
      <p:ext uri="{BB962C8B-B14F-4D97-AF65-F5344CB8AC3E}">
        <p14:creationId xmlns:p14="http://schemas.microsoft.com/office/powerpoint/2010/main" val="42157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39945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274233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09876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356333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83539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251073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1636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26/04/2023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26/04/2023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26/04/2023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26/04/2023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1.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1.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18" Type="http://schemas.microsoft.com/office/2007/relationships/hdphoto" Target="../media/hdphoto7.wdp"/><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notesSlide" Target="../notesSlides/notesSlide3.xml"/><Relationship Id="rId16" Type="http://schemas.microsoft.com/office/2007/relationships/hdphoto" Target="../media/hdphoto6.wdp"/><Relationship Id="rId20"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2057139" y="935463"/>
            <a:ext cx="7793861"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Dignity of Workers</a:t>
            </a:r>
          </a:p>
          <a:p>
            <a:pPr algn="ctr"/>
            <a:r>
              <a:rPr lang="en-GB" sz="4800" dirty="0">
                <a:solidFill>
                  <a:schemeClr val="bg1"/>
                </a:solidFill>
                <a:latin typeface="Gill Sans MT" panose="020B0502020104020203" pitchFamily="34" charset="0"/>
              </a:rPr>
              <a:t>Collective Acts of Worship</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C4F282D-3A9B-4A11-A563-3059CA91D90E}"/>
              </a:ext>
            </a:extLst>
          </p:cNvPr>
          <p:cNvSpPr/>
          <p:nvPr/>
        </p:nvSpPr>
        <p:spPr>
          <a:xfrm>
            <a:off x="265043" y="2342541"/>
            <a:ext cx="6431875" cy="2185214"/>
          </a:xfrm>
          <a:prstGeom prst="rect">
            <a:avLst/>
          </a:prstGeom>
        </p:spPr>
        <p:txBody>
          <a:bodyPr wrap="square">
            <a:spAutoFit/>
          </a:bodyPr>
          <a:lstStyle/>
          <a:p>
            <a:pPr algn="ctr"/>
            <a:r>
              <a:rPr lang="en-GB" sz="3600" dirty="0">
                <a:latin typeface="Gill Sans MT" panose="020B0502020104020203" pitchFamily="34" charset="0"/>
              </a:rPr>
              <a:t>‘The Lord blesses our work  so that we may share its fruits with others.’</a:t>
            </a:r>
          </a:p>
          <a:p>
            <a:pPr algn="ctr"/>
            <a:r>
              <a:rPr lang="en-GB" sz="2800" b="1" dirty="0">
                <a:solidFill>
                  <a:srgbClr val="C00000"/>
                </a:solidFill>
                <a:latin typeface="Gill Sans MT" panose="020B0502020104020203" pitchFamily="34" charset="0"/>
              </a:rPr>
              <a:t>Deuteronomy 14:28-29 </a:t>
            </a:r>
          </a:p>
        </p:txBody>
      </p:sp>
    </p:spTree>
    <p:extLst>
      <p:ext uri="{BB962C8B-B14F-4D97-AF65-F5344CB8AC3E}">
        <p14:creationId xmlns:p14="http://schemas.microsoft.com/office/powerpoint/2010/main" val="428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451DDB5-1583-46F3-8D0D-30F743F33552}"/>
              </a:ext>
            </a:extLst>
          </p:cNvPr>
          <p:cNvSpPr/>
          <p:nvPr/>
        </p:nvSpPr>
        <p:spPr>
          <a:xfrm>
            <a:off x="109330" y="1802675"/>
            <a:ext cx="6928519" cy="3785652"/>
          </a:xfrm>
          <a:prstGeom prst="rect">
            <a:avLst/>
          </a:prstGeom>
        </p:spPr>
        <p:txBody>
          <a:bodyPr wrap="square">
            <a:spAutoFit/>
          </a:bodyPr>
          <a:lstStyle/>
          <a:p>
            <a:pPr algn="ctr"/>
            <a:r>
              <a:rPr lang="en-GB" sz="4000" dirty="0">
                <a:latin typeface="Gill Sans MT" panose="020B0502020104020203" pitchFamily="34" charset="0"/>
              </a:rPr>
              <a:t>What does this tell you about how workers should be treated?</a:t>
            </a:r>
          </a:p>
          <a:p>
            <a:pPr algn="ctr"/>
            <a:r>
              <a:rPr lang="en-GB" sz="4000" dirty="0">
                <a:latin typeface="Gill Sans MT" panose="020B0502020104020203" pitchFamily="34" charset="0"/>
              </a:rPr>
              <a:t>Are all workers treated fairly?</a:t>
            </a:r>
          </a:p>
          <a:p>
            <a:pPr algn="ctr"/>
            <a:r>
              <a:rPr lang="en-GB" sz="4000" dirty="0">
                <a:latin typeface="Gill Sans MT" panose="020B0502020104020203" pitchFamily="34" charset="0"/>
              </a:rPr>
              <a:t>What could be done to help those workers who are not treated fairly?</a:t>
            </a:r>
          </a:p>
        </p:txBody>
      </p:sp>
    </p:spTree>
    <p:extLst>
      <p:ext uri="{BB962C8B-B14F-4D97-AF65-F5344CB8AC3E}">
        <p14:creationId xmlns:p14="http://schemas.microsoft.com/office/powerpoint/2010/main" val="930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Balloons, Thought Bubbles, Thoughts, Discussion">
            <a:extLst>
              <a:ext uri="{FF2B5EF4-FFF2-40B4-BE49-F238E27FC236}">
                <a16:creationId xmlns:a16="http://schemas.microsoft.com/office/drawing/2014/main" id="{0570AD4E-9BF1-4EE9-A445-00E10AFD1B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r="53481"/>
          <a:stretch/>
        </p:blipFill>
        <p:spPr bwMode="auto">
          <a:xfrm>
            <a:off x="561575" y="1006947"/>
            <a:ext cx="4487779" cy="5521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1F9D68-5C8B-45A3-9A1B-AADBE9721FBA}"/>
              </a:ext>
            </a:extLst>
          </p:cNvPr>
          <p:cNvSpPr txBox="1"/>
          <p:nvPr/>
        </p:nvSpPr>
        <p:spPr>
          <a:xfrm>
            <a:off x="6065334" y="2154473"/>
            <a:ext cx="4968426" cy="2800767"/>
          </a:xfrm>
          <a:prstGeom prst="rect">
            <a:avLst/>
          </a:prstGeom>
          <a:noFill/>
        </p:spPr>
        <p:txBody>
          <a:bodyPr wrap="square" rtlCol="0">
            <a:spAutoFit/>
          </a:bodyPr>
          <a:lstStyle/>
          <a:p>
            <a:pPr algn="ctr"/>
            <a:r>
              <a:rPr lang="en-GB" sz="8800" dirty="0">
                <a:solidFill>
                  <a:srgbClr val="C40F0F"/>
                </a:solidFill>
                <a:latin typeface="Gill Sans MT" panose="020B0502020104020203" pitchFamily="34" charset="0"/>
              </a:rPr>
              <a:t>“I think that…”</a:t>
            </a:r>
          </a:p>
        </p:txBody>
      </p:sp>
    </p:spTree>
    <p:extLst>
      <p:ext uri="{BB962C8B-B14F-4D97-AF65-F5344CB8AC3E}">
        <p14:creationId xmlns:p14="http://schemas.microsoft.com/office/powerpoint/2010/main" val="3974066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Candle - 18613 (1)">
            <a:hlinkClick r:id="" action="ppaction://media"/>
            <a:extLst>
              <a:ext uri="{FF2B5EF4-FFF2-40B4-BE49-F238E27FC236}">
                <a16:creationId xmlns:a16="http://schemas.microsoft.com/office/drawing/2014/main" id="{1B69C895-23F2-431D-AFC3-46C881A6CE9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2E408560-0B4B-4CF4-B58B-3A0D289ECA1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Let Us Pray…</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082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3388B78B-7B7E-4906-BF4F-EBC0BE17CDDC}"/>
              </a:ext>
            </a:extLst>
          </p:cNvPr>
          <p:cNvSpPr/>
          <p:nvPr/>
        </p:nvSpPr>
        <p:spPr>
          <a:xfrm>
            <a:off x="216915" y="1802675"/>
            <a:ext cx="7931270" cy="3539430"/>
          </a:xfrm>
          <a:prstGeom prst="rect">
            <a:avLst/>
          </a:prstGeom>
        </p:spPr>
        <p:txBody>
          <a:bodyPr wrap="square">
            <a:spAutoFit/>
          </a:bodyPr>
          <a:lstStyle/>
          <a:p>
            <a:pPr algn="ctr"/>
            <a:r>
              <a:rPr lang="en-GB" sz="2800" dirty="0">
                <a:latin typeface="Gill Sans MT" panose="020B0502020104020203" pitchFamily="34" charset="0"/>
              </a:rPr>
              <a:t>Loving God, we come together to</a:t>
            </a:r>
          </a:p>
          <a:p>
            <a:pPr algn="ctr"/>
            <a:r>
              <a:rPr lang="en-GB" sz="2800" dirty="0">
                <a:latin typeface="Gill Sans MT" panose="020B0502020104020203" pitchFamily="34" charset="0"/>
              </a:rPr>
              <a:t>thank you for the grace of work. </a:t>
            </a:r>
          </a:p>
          <a:p>
            <a:pPr algn="ctr"/>
            <a:r>
              <a:rPr lang="en-GB" sz="2800" dirty="0">
                <a:latin typeface="Gill Sans MT" panose="020B0502020104020203" pitchFamily="34" charset="0"/>
              </a:rPr>
              <a:t>You create each one of us with particular talents and gifts, and you call us to use them in the service of love and justice. Through work, we transform both the world and ourselves.</a:t>
            </a:r>
          </a:p>
          <a:p>
            <a:pPr algn="ctr"/>
            <a:r>
              <a:rPr lang="en-GB" sz="2800" dirty="0">
                <a:latin typeface="Gill Sans MT" panose="020B0502020104020203" pitchFamily="34" charset="0"/>
              </a:rPr>
              <a:t>Let us give thanks for the gift of work and pray for the dignity of all workers throughout the world.</a:t>
            </a:r>
          </a:p>
        </p:txBody>
      </p:sp>
      <p:pic>
        <p:nvPicPr>
          <p:cNvPr id="18" name="Picture 17">
            <a:extLst>
              <a:ext uri="{FF2B5EF4-FFF2-40B4-BE49-F238E27FC236}">
                <a16:creationId xmlns:a16="http://schemas.microsoft.com/office/drawing/2014/main" id="{E1CF7A55-3F51-4016-8EEE-55FD8126E528}"/>
              </a:ext>
            </a:extLst>
          </p:cNvPr>
          <p:cNvPicPr>
            <a:picLocks noChangeAspect="1"/>
          </p:cNvPicPr>
          <p:nvPr/>
        </p:nvPicPr>
        <p:blipFill rotWithShape="1">
          <a:blip r:embed="rId5"/>
          <a:srcRect l="1474" t="1045" r="1616" b="2697"/>
          <a:stretch/>
        </p:blipFill>
        <p:spPr>
          <a:xfrm>
            <a:off x="8365100" y="1554822"/>
            <a:ext cx="3826900" cy="5274467"/>
          </a:xfrm>
          <a:prstGeom prst="rect">
            <a:avLst/>
          </a:prstGeom>
        </p:spPr>
      </p:pic>
    </p:spTree>
    <p:extLst>
      <p:ext uri="{BB962C8B-B14F-4D97-AF65-F5344CB8AC3E}">
        <p14:creationId xmlns:p14="http://schemas.microsoft.com/office/powerpoint/2010/main" val="123640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322A516E-090C-4D5E-9554-8D7FC829B89F}"/>
              </a:ext>
            </a:extLst>
          </p:cNvPr>
          <p:cNvSpPr/>
          <p:nvPr/>
        </p:nvSpPr>
        <p:spPr>
          <a:xfrm>
            <a:off x="4267629" y="2043534"/>
            <a:ext cx="7483642" cy="3416320"/>
          </a:xfrm>
          <a:prstGeom prst="rect">
            <a:avLst/>
          </a:prstGeom>
        </p:spPr>
        <p:txBody>
          <a:bodyPr wrap="square">
            <a:spAutoFit/>
          </a:bodyPr>
          <a:lstStyle/>
          <a:p>
            <a:pPr algn="ctr"/>
            <a:r>
              <a:rPr lang="en-GB" sz="3600" dirty="0">
                <a:latin typeface="Gill Sans MT" panose="020B0502020104020203" pitchFamily="34" charset="0"/>
              </a:rPr>
              <a:t>We pray for those who do not earn enough money to care for their family’s needs.</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create a more just world.</a:t>
            </a:r>
          </a:p>
        </p:txBody>
      </p:sp>
      <p:pic>
        <p:nvPicPr>
          <p:cNvPr id="18" name="Picture 17">
            <a:extLst>
              <a:ext uri="{FF2B5EF4-FFF2-40B4-BE49-F238E27FC236}">
                <a16:creationId xmlns:a16="http://schemas.microsoft.com/office/drawing/2014/main" id="{997B4F50-79B4-49E8-971B-F81E9B41C01D}"/>
              </a:ext>
            </a:extLst>
          </p:cNvPr>
          <p:cNvPicPr>
            <a:picLocks noChangeAspect="1"/>
          </p:cNvPicPr>
          <p:nvPr/>
        </p:nvPicPr>
        <p:blipFill rotWithShape="1">
          <a:blip r:embed="rId5"/>
          <a:srcRect l="1474" t="1045" r="1616" b="2697"/>
          <a:stretch/>
        </p:blipFill>
        <p:spPr>
          <a:xfrm>
            <a:off x="0" y="1554822"/>
            <a:ext cx="3826900" cy="5274467"/>
          </a:xfrm>
          <a:prstGeom prst="rect">
            <a:avLst/>
          </a:prstGeom>
        </p:spPr>
      </p:pic>
    </p:spTree>
    <p:extLst>
      <p:ext uri="{BB962C8B-B14F-4D97-AF65-F5344CB8AC3E}">
        <p14:creationId xmlns:p14="http://schemas.microsoft.com/office/powerpoint/2010/main" val="366032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9BD4465D-313C-45ED-A921-6820E68EB3D3}"/>
              </a:ext>
            </a:extLst>
          </p:cNvPr>
          <p:cNvSpPr/>
          <p:nvPr/>
        </p:nvSpPr>
        <p:spPr>
          <a:xfrm>
            <a:off x="505983" y="1940957"/>
            <a:ext cx="7483642" cy="3416320"/>
          </a:xfrm>
          <a:prstGeom prst="rect">
            <a:avLst/>
          </a:prstGeom>
        </p:spPr>
        <p:txBody>
          <a:bodyPr wrap="square">
            <a:spAutoFit/>
          </a:bodyPr>
          <a:lstStyle/>
          <a:p>
            <a:pPr algn="ctr"/>
            <a:r>
              <a:rPr lang="en-GB" sz="3600" dirty="0">
                <a:latin typeface="Gill Sans MT" panose="020B0502020104020203" pitchFamily="34" charset="0"/>
              </a:rPr>
              <a:t>We pray for those who work in dangerous</a:t>
            </a:r>
          </a:p>
          <a:p>
            <a:pPr algn="ctr"/>
            <a:r>
              <a:rPr lang="en-GB" sz="3600" dirty="0">
                <a:latin typeface="Gill Sans MT" panose="020B0502020104020203" pitchFamily="34" charset="0"/>
              </a:rPr>
              <a:t>conditions without protection.</a:t>
            </a:r>
          </a:p>
          <a:p>
            <a:pPr algn="ctr"/>
            <a:endParaRPr lang="en-GB" sz="3600" dirty="0">
              <a:solidFill>
                <a:srgbClr val="C00000"/>
              </a:solidFill>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create a more just world.</a:t>
            </a:r>
          </a:p>
        </p:txBody>
      </p:sp>
      <p:pic>
        <p:nvPicPr>
          <p:cNvPr id="18" name="Picture 17">
            <a:extLst>
              <a:ext uri="{FF2B5EF4-FFF2-40B4-BE49-F238E27FC236}">
                <a16:creationId xmlns:a16="http://schemas.microsoft.com/office/drawing/2014/main" id="{168CD460-DDCD-433F-A644-F0DC4FB931E2}"/>
              </a:ext>
            </a:extLst>
          </p:cNvPr>
          <p:cNvPicPr>
            <a:picLocks noChangeAspect="1"/>
          </p:cNvPicPr>
          <p:nvPr/>
        </p:nvPicPr>
        <p:blipFill rotWithShape="1">
          <a:blip r:embed="rId5"/>
          <a:srcRect l="1474" t="1045" r="1616" b="2697"/>
          <a:stretch/>
        </p:blipFill>
        <p:spPr>
          <a:xfrm>
            <a:off x="8365100" y="1554822"/>
            <a:ext cx="3826900" cy="5274467"/>
          </a:xfrm>
          <a:prstGeom prst="rect">
            <a:avLst/>
          </a:prstGeom>
        </p:spPr>
      </p:pic>
    </p:spTree>
    <p:extLst>
      <p:ext uri="{BB962C8B-B14F-4D97-AF65-F5344CB8AC3E}">
        <p14:creationId xmlns:p14="http://schemas.microsoft.com/office/powerpoint/2010/main" val="242995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BF8BB6F8-486E-4E8A-A059-66A5AB8631B0}"/>
              </a:ext>
            </a:extLst>
          </p:cNvPr>
          <p:cNvSpPr/>
          <p:nvPr/>
        </p:nvSpPr>
        <p:spPr>
          <a:xfrm>
            <a:off x="4265455" y="2036540"/>
            <a:ext cx="7704221" cy="3416320"/>
          </a:xfrm>
          <a:prstGeom prst="rect">
            <a:avLst/>
          </a:prstGeom>
        </p:spPr>
        <p:txBody>
          <a:bodyPr wrap="square">
            <a:spAutoFit/>
          </a:bodyPr>
          <a:lstStyle/>
          <a:p>
            <a:pPr algn="ctr"/>
            <a:r>
              <a:rPr lang="en-GB" sz="3600" dirty="0">
                <a:latin typeface="Gill Sans MT" panose="020B0502020104020203" pitchFamily="34" charset="0"/>
              </a:rPr>
              <a:t>We pray for those who face discrimination,</a:t>
            </a:r>
          </a:p>
          <a:p>
            <a:pPr algn="ctr"/>
            <a:r>
              <a:rPr lang="en-GB" sz="3600" dirty="0">
                <a:latin typeface="Gill Sans MT" panose="020B0502020104020203" pitchFamily="34" charset="0"/>
              </a:rPr>
              <a:t>harassment or abuse in the work place.</a:t>
            </a:r>
          </a:p>
          <a:p>
            <a:pPr algn="ctr"/>
            <a:endParaRPr lang="en-GB" sz="3600" dirty="0">
              <a:solidFill>
                <a:srgbClr val="C00000"/>
              </a:solidFill>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create a more just world.</a:t>
            </a:r>
          </a:p>
        </p:txBody>
      </p:sp>
      <p:pic>
        <p:nvPicPr>
          <p:cNvPr id="18" name="Picture 17">
            <a:extLst>
              <a:ext uri="{FF2B5EF4-FFF2-40B4-BE49-F238E27FC236}">
                <a16:creationId xmlns:a16="http://schemas.microsoft.com/office/drawing/2014/main" id="{D692AD67-F3C5-46D1-9123-8D2C3744394E}"/>
              </a:ext>
            </a:extLst>
          </p:cNvPr>
          <p:cNvPicPr>
            <a:picLocks noChangeAspect="1"/>
          </p:cNvPicPr>
          <p:nvPr/>
        </p:nvPicPr>
        <p:blipFill rotWithShape="1">
          <a:blip r:embed="rId5"/>
          <a:srcRect l="1474" t="1045" r="1616" b="2697"/>
          <a:stretch/>
        </p:blipFill>
        <p:spPr>
          <a:xfrm>
            <a:off x="0" y="1554822"/>
            <a:ext cx="3826900" cy="5274467"/>
          </a:xfrm>
          <a:prstGeom prst="rect">
            <a:avLst/>
          </a:prstGeom>
        </p:spPr>
      </p:pic>
    </p:spTree>
    <p:extLst>
      <p:ext uri="{BB962C8B-B14F-4D97-AF65-F5344CB8AC3E}">
        <p14:creationId xmlns:p14="http://schemas.microsoft.com/office/powerpoint/2010/main" val="79579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A946F7E0-D3CA-44C5-AF78-A74CC6C83260}"/>
              </a:ext>
            </a:extLst>
          </p:cNvPr>
          <p:cNvSpPr/>
          <p:nvPr/>
        </p:nvSpPr>
        <p:spPr>
          <a:xfrm>
            <a:off x="0" y="2193004"/>
            <a:ext cx="8365099" cy="2862322"/>
          </a:xfrm>
          <a:prstGeom prst="rect">
            <a:avLst/>
          </a:prstGeom>
        </p:spPr>
        <p:txBody>
          <a:bodyPr wrap="square">
            <a:spAutoFit/>
          </a:bodyPr>
          <a:lstStyle/>
          <a:p>
            <a:pPr algn="ctr"/>
            <a:r>
              <a:rPr lang="en-GB" sz="3600" dirty="0">
                <a:latin typeface="Gill Sans MT" panose="020B0502020104020203" pitchFamily="34" charset="0"/>
              </a:rPr>
              <a:t>We pray for those children who must leave</a:t>
            </a:r>
          </a:p>
          <a:p>
            <a:pPr algn="ctr"/>
            <a:r>
              <a:rPr lang="en-GB" sz="3600" dirty="0">
                <a:latin typeface="Gill Sans MT" panose="020B0502020104020203" pitchFamily="34" charset="0"/>
              </a:rPr>
              <a:t>school early in order to support their family.</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create a more just world.</a:t>
            </a:r>
          </a:p>
        </p:txBody>
      </p:sp>
      <p:pic>
        <p:nvPicPr>
          <p:cNvPr id="17" name="Picture 2" descr="St. George's Catholic Primary School - Love in Action Project">
            <a:extLst>
              <a:ext uri="{FF2B5EF4-FFF2-40B4-BE49-F238E27FC236}">
                <a16:creationId xmlns:a16="http://schemas.microsoft.com/office/drawing/2014/main" id="{6F1039ED-3C2B-47FC-9B58-AC2A1D993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DF277F6-41DA-4484-9E55-7440A0D283A8}"/>
              </a:ext>
            </a:extLst>
          </p:cNvPr>
          <p:cNvPicPr>
            <a:picLocks noChangeAspect="1"/>
          </p:cNvPicPr>
          <p:nvPr/>
        </p:nvPicPr>
        <p:blipFill rotWithShape="1">
          <a:blip r:embed="rId6"/>
          <a:srcRect l="1474" t="1045" r="1616" b="2697"/>
          <a:stretch/>
        </p:blipFill>
        <p:spPr>
          <a:xfrm>
            <a:off x="8365100" y="1554822"/>
            <a:ext cx="3826900" cy="5274467"/>
          </a:xfrm>
          <a:prstGeom prst="rect">
            <a:avLst/>
          </a:prstGeom>
        </p:spPr>
      </p:pic>
    </p:spTree>
    <p:extLst>
      <p:ext uri="{BB962C8B-B14F-4D97-AF65-F5344CB8AC3E}">
        <p14:creationId xmlns:p14="http://schemas.microsoft.com/office/powerpoint/2010/main" val="332798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BF8BB6F8-486E-4E8A-A059-66A5AB8631B0}"/>
              </a:ext>
            </a:extLst>
          </p:cNvPr>
          <p:cNvSpPr/>
          <p:nvPr/>
        </p:nvSpPr>
        <p:spPr>
          <a:xfrm>
            <a:off x="4239099" y="1802675"/>
            <a:ext cx="7704221" cy="3970318"/>
          </a:xfrm>
          <a:prstGeom prst="rect">
            <a:avLst/>
          </a:prstGeom>
        </p:spPr>
        <p:txBody>
          <a:bodyPr wrap="square">
            <a:spAutoFit/>
          </a:bodyPr>
          <a:lstStyle/>
          <a:p>
            <a:pPr algn="ctr"/>
            <a:r>
              <a:rPr lang="en-GB" sz="3600" dirty="0">
                <a:latin typeface="Gill Sans MT" panose="020B0502020104020203" pitchFamily="34" charset="0"/>
              </a:rPr>
              <a:t>We pray for all owners and managers, that they</a:t>
            </a:r>
          </a:p>
          <a:p>
            <a:pPr algn="ctr"/>
            <a:r>
              <a:rPr lang="en-GB" sz="3600" dirty="0">
                <a:latin typeface="Gill Sans MT" panose="020B0502020104020203" pitchFamily="34" charset="0"/>
              </a:rPr>
              <a:t>might recognise the dignity of all workers.</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create a more just world.</a:t>
            </a:r>
          </a:p>
        </p:txBody>
      </p:sp>
      <p:pic>
        <p:nvPicPr>
          <p:cNvPr id="18" name="Picture 17">
            <a:extLst>
              <a:ext uri="{FF2B5EF4-FFF2-40B4-BE49-F238E27FC236}">
                <a16:creationId xmlns:a16="http://schemas.microsoft.com/office/drawing/2014/main" id="{D692AD67-F3C5-46D1-9123-8D2C3744394E}"/>
              </a:ext>
            </a:extLst>
          </p:cNvPr>
          <p:cNvPicPr>
            <a:picLocks noChangeAspect="1"/>
          </p:cNvPicPr>
          <p:nvPr/>
        </p:nvPicPr>
        <p:blipFill rotWithShape="1">
          <a:blip r:embed="rId5"/>
          <a:srcRect l="1474" t="1045" r="1616" b="2697"/>
          <a:stretch/>
        </p:blipFill>
        <p:spPr>
          <a:xfrm>
            <a:off x="0" y="1554822"/>
            <a:ext cx="3826900" cy="5274467"/>
          </a:xfrm>
          <a:prstGeom prst="rect">
            <a:avLst/>
          </a:prstGeom>
        </p:spPr>
      </p:pic>
    </p:spTree>
    <p:extLst>
      <p:ext uri="{BB962C8B-B14F-4D97-AF65-F5344CB8AC3E}">
        <p14:creationId xmlns:p14="http://schemas.microsoft.com/office/powerpoint/2010/main" val="274093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8"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528157E1-7F63-4545-B9DD-528BA808A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A946F7E0-D3CA-44C5-AF78-A74CC6C83260}"/>
              </a:ext>
            </a:extLst>
          </p:cNvPr>
          <p:cNvSpPr/>
          <p:nvPr/>
        </p:nvSpPr>
        <p:spPr>
          <a:xfrm>
            <a:off x="745434" y="1964404"/>
            <a:ext cx="7281734" cy="3416320"/>
          </a:xfrm>
          <a:prstGeom prst="rect">
            <a:avLst/>
          </a:prstGeom>
        </p:spPr>
        <p:txBody>
          <a:bodyPr wrap="square">
            <a:spAutoFit/>
          </a:bodyPr>
          <a:lstStyle/>
          <a:p>
            <a:pPr algn="ctr"/>
            <a:r>
              <a:rPr lang="en-GB" sz="3600" dirty="0">
                <a:latin typeface="Gill Sans MT" panose="020B0502020104020203" pitchFamily="34" charset="0"/>
              </a:rPr>
              <a:t>Dear God, </a:t>
            </a:r>
          </a:p>
          <a:p>
            <a:pPr algn="ctr"/>
            <a:r>
              <a:rPr lang="en-GB" sz="3600" dirty="0">
                <a:latin typeface="Gill Sans MT" panose="020B0502020104020203" pitchFamily="34" charset="0"/>
              </a:rPr>
              <a:t>we thank </a:t>
            </a:r>
            <a:br>
              <a:rPr lang="en-GB" sz="3600" dirty="0">
                <a:latin typeface="Gill Sans MT" panose="020B0502020104020203" pitchFamily="34" charset="0"/>
              </a:rPr>
            </a:br>
            <a:r>
              <a:rPr lang="en-GB" sz="3600" dirty="0">
                <a:latin typeface="Gill Sans MT" panose="020B0502020104020203" pitchFamily="34" charset="0"/>
              </a:rPr>
              <a:t>you for work. </a:t>
            </a:r>
          </a:p>
          <a:p>
            <a:pPr algn="ctr"/>
            <a:r>
              <a:rPr lang="en-GB" sz="3600" dirty="0">
                <a:latin typeface="Gill Sans MT" panose="020B0502020104020203" pitchFamily="34" charset="0"/>
              </a:rPr>
              <a:t>Through our prayers, we dedicate our hearts and lives to a vision of life with dignity for all workers.</a:t>
            </a:r>
          </a:p>
        </p:txBody>
      </p:sp>
      <p:pic>
        <p:nvPicPr>
          <p:cNvPr id="17" name="Picture 2" descr="St. George's Catholic Primary School - Love in Action Project">
            <a:extLst>
              <a:ext uri="{FF2B5EF4-FFF2-40B4-BE49-F238E27FC236}">
                <a16:creationId xmlns:a16="http://schemas.microsoft.com/office/drawing/2014/main" id="{6F1039ED-3C2B-47FC-9B58-AC2A1D993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DF277F6-41DA-4484-9E55-7440A0D283A8}"/>
              </a:ext>
            </a:extLst>
          </p:cNvPr>
          <p:cNvPicPr>
            <a:picLocks noChangeAspect="1"/>
          </p:cNvPicPr>
          <p:nvPr/>
        </p:nvPicPr>
        <p:blipFill rotWithShape="1">
          <a:blip r:embed="rId6"/>
          <a:srcRect l="1474" t="1045" r="1616" b="2697"/>
          <a:stretch/>
        </p:blipFill>
        <p:spPr>
          <a:xfrm>
            <a:off x="8365100" y="1554822"/>
            <a:ext cx="3826900" cy="5274467"/>
          </a:xfrm>
          <a:prstGeom prst="rect">
            <a:avLst/>
          </a:prstGeom>
        </p:spPr>
      </p:pic>
    </p:spTree>
    <p:extLst>
      <p:ext uri="{BB962C8B-B14F-4D97-AF65-F5344CB8AC3E}">
        <p14:creationId xmlns:p14="http://schemas.microsoft.com/office/powerpoint/2010/main" val="2830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Candle - 18613 (1)">
            <a:hlinkClick r:id="" action="ppaction://media"/>
            <a:extLst>
              <a:ext uri="{FF2B5EF4-FFF2-40B4-BE49-F238E27FC236}">
                <a16:creationId xmlns:a16="http://schemas.microsoft.com/office/drawing/2014/main" id="{DCD508D7-857D-4AE6-9E38-A14F1E391C3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1B3FBBE4-E743-4966-917B-5F4201A1CEA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Amen</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134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Hands, Palms, Black And White">
            <a:extLst>
              <a:ext uri="{FF2B5EF4-FFF2-40B4-BE49-F238E27FC236}">
                <a16:creationId xmlns:a16="http://schemas.microsoft.com/office/drawing/2014/main" id="{26880DFD-EC93-4765-93ED-88224C61F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7" r="7989"/>
          <a:stretch/>
        </p:blipFill>
        <p:spPr bwMode="auto">
          <a:xfrm>
            <a:off x="5924278" y="1809548"/>
            <a:ext cx="6267722" cy="3245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618B7-E909-4FF6-99B0-BEEFBD20CE3F}"/>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rPr>
              <a:t>Your Mission</a:t>
            </a:r>
            <a:endParaRPr kumimoji="0" lang="en-GB" sz="54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40291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Effect transition="in" filter="fade">
                                      <p:cBhvr>
                                        <p:cTn id="9"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Light, Salvation, Gospel, God, Jesus, Prayer, Church">
            <a:extLst>
              <a:ext uri="{FF2B5EF4-FFF2-40B4-BE49-F238E27FC236}">
                <a16:creationId xmlns:a16="http://schemas.microsoft.com/office/drawing/2014/main" id="{0ECB79CC-32FE-4D22-8A15-626FEEF2DA95}"/>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403604" y="1554822"/>
            <a:ext cx="3788396" cy="530317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DD631-D29E-4FD7-903B-6DD38A1D494F}"/>
              </a:ext>
            </a:extLst>
          </p:cNvPr>
          <p:cNvSpPr txBox="1"/>
          <p:nvPr/>
        </p:nvSpPr>
        <p:spPr>
          <a:xfrm>
            <a:off x="352946" y="1996164"/>
            <a:ext cx="7877734" cy="3416320"/>
          </a:xfrm>
          <a:prstGeom prst="rect">
            <a:avLst/>
          </a:prstGeom>
          <a:noFill/>
        </p:spPr>
        <p:txBody>
          <a:bodyPr wrap="square">
            <a:spAutoFit/>
          </a:bodyPr>
          <a:lstStyle/>
          <a:p>
            <a:pPr lvl="0" algn="ctr"/>
            <a:r>
              <a:rPr lang="en-GB" sz="3600" dirty="0">
                <a:solidFill>
                  <a:prstClr val="black"/>
                </a:solidFill>
                <a:latin typeface="Gill Sans MT" panose="020B0502020104020203" pitchFamily="34" charset="0"/>
                <a:ea typeface="Calibri" panose="020F0502020204030204" pitchFamily="34" charset="0"/>
              </a:rPr>
              <a:t>Find out more about the feast of St. Joseph the Worker.</a:t>
            </a:r>
          </a:p>
          <a:p>
            <a:pPr lvl="0" algn="ctr"/>
            <a:r>
              <a:rPr lang="en-GB" sz="3600" dirty="0">
                <a:solidFill>
                  <a:prstClr val="black"/>
                </a:solidFill>
                <a:latin typeface="Gill Sans MT" panose="020B0502020104020203" pitchFamily="34" charset="0"/>
                <a:ea typeface="Calibri" panose="020F0502020204030204" pitchFamily="34" charset="0"/>
              </a:rPr>
              <a:t>Write your own prayer for the dignity of workers. </a:t>
            </a:r>
          </a:p>
          <a:p>
            <a:pPr lvl="0" algn="ctr"/>
            <a:r>
              <a:rPr lang="en-GB" sz="3600" dirty="0">
                <a:solidFill>
                  <a:srgbClr val="C00000"/>
                </a:solidFill>
                <a:latin typeface="Gill Sans MT" panose="020B0502020104020203" pitchFamily="34" charset="0"/>
                <a:ea typeface="Calibri" panose="020F0502020204030204" pitchFamily="34" charset="0"/>
              </a:rPr>
              <a:t>Research:</a:t>
            </a:r>
          </a:p>
          <a:p>
            <a:pPr lvl="0" algn="ctr"/>
            <a:r>
              <a:rPr lang="en-GB" sz="3600" dirty="0">
                <a:solidFill>
                  <a:srgbClr val="C00000"/>
                </a:solidFill>
                <a:latin typeface="Gill Sans MT" panose="020B0502020104020203" pitchFamily="34" charset="0"/>
              </a:rPr>
              <a:t>International Workers Day (1st May).</a:t>
            </a:r>
          </a:p>
        </p:txBody>
      </p:sp>
    </p:spTree>
    <p:extLst>
      <p:ext uri="{BB962C8B-B14F-4D97-AF65-F5344CB8AC3E}">
        <p14:creationId xmlns:p14="http://schemas.microsoft.com/office/powerpoint/2010/main" val="424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19879732-1E9E-4272-9F4B-15DB696D9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2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0022" y="5700713"/>
            <a:ext cx="11547259" cy="1128576"/>
          </a:xfrm>
          <a:prstGeom prst="rect">
            <a:avLst/>
          </a:prstGeom>
        </p:spPr>
      </p:pic>
      <p:pic>
        <p:nvPicPr>
          <p:cNvPr id="24" name="Picture 23">
            <a:extLst>
              <a:ext uri="{FF2B5EF4-FFF2-40B4-BE49-F238E27FC236}">
                <a16:creationId xmlns:a16="http://schemas.microsoft.com/office/drawing/2014/main" id="{39CBA033-C9E8-4FED-A635-304D077C63F0}"/>
              </a:ext>
            </a:extLst>
          </p:cNvPr>
          <p:cNvPicPr>
            <a:picLocks noChangeAspect="1"/>
          </p:cNvPicPr>
          <p:nvPr/>
        </p:nvPicPr>
        <p:blipFill rotWithShape="1">
          <a:blip r:embed="rId4"/>
          <a:srcRect l="108" t="12102" r="356"/>
          <a:stretch/>
        </p:blipFill>
        <p:spPr>
          <a:xfrm>
            <a:off x="0" y="0"/>
            <a:ext cx="12176206" cy="1802675"/>
          </a:xfrm>
          <a:prstGeom prst="rect">
            <a:avLst/>
          </a:prstGeom>
        </p:spPr>
      </p:pic>
      <p:pic>
        <p:nvPicPr>
          <p:cNvPr id="56" name="Picture 55">
            <a:extLst>
              <a:ext uri="{FF2B5EF4-FFF2-40B4-BE49-F238E27FC236}">
                <a16:creationId xmlns:a16="http://schemas.microsoft.com/office/drawing/2014/main" id="{3415EED9-1903-437E-BABF-A39828654A5E}"/>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71883" y="0"/>
            <a:ext cx="1978926" cy="5873436"/>
          </a:xfrm>
          <a:prstGeom prst="rect">
            <a:avLst/>
          </a:prstGeom>
        </p:spPr>
      </p:pic>
      <p:pic>
        <p:nvPicPr>
          <p:cNvPr id="57" name="Picture 56">
            <a:extLst>
              <a:ext uri="{FF2B5EF4-FFF2-40B4-BE49-F238E27FC236}">
                <a16:creationId xmlns:a16="http://schemas.microsoft.com/office/drawing/2014/main" id="{208E7E98-97F1-473F-A9F9-982F08AF2B8A}"/>
              </a:ext>
            </a:extLst>
          </p:cNvPr>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8015344" y="-9264"/>
            <a:ext cx="2132554" cy="5891963"/>
          </a:xfrm>
          <a:prstGeom prst="rect">
            <a:avLst/>
          </a:prstGeom>
        </p:spPr>
      </p:pic>
      <p:pic>
        <p:nvPicPr>
          <p:cNvPr id="58" name="Picture 57">
            <a:extLst>
              <a:ext uri="{FF2B5EF4-FFF2-40B4-BE49-F238E27FC236}">
                <a16:creationId xmlns:a16="http://schemas.microsoft.com/office/drawing/2014/main" id="{0C7FA7C1-E5C7-4680-A873-93BF321F9123}"/>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59" name="Picture 58">
            <a:extLst>
              <a:ext uri="{FF2B5EF4-FFF2-40B4-BE49-F238E27FC236}">
                <a16:creationId xmlns:a16="http://schemas.microsoft.com/office/drawing/2014/main" id="{FAEBD020-BB78-45D5-82B3-6C7BB3A37074}"/>
              </a:ext>
            </a:extLst>
          </p:cNvPr>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60" name="Picture 59">
            <a:extLst>
              <a:ext uri="{FF2B5EF4-FFF2-40B4-BE49-F238E27FC236}">
                <a16:creationId xmlns:a16="http://schemas.microsoft.com/office/drawing/2014/main" id="{A2235D61-7C5F-4EC0-8468-72E61A272A05}"/>
              </a:ext>
            </a:extLst>
          </p:cNvPr>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saturation sat="0"/>
                    </a14:imgEffect>
                  </a14:imgLayer>
                </a14:imgProps>
              </a:ext>
            </a:extLst>
          </a:blip>
          <a:srcRect t="1149"/>
          <a:stretch/>
        </p:blipFill>
        <p:spPr>
          <a:xfrm>
            <a:off x="5899748" y="0"/>
            <a:ext cx="2153617" cy="5873436"/>
          </a:xfrm>
          <a:prstGeom prst="rect">
            <a:avLst/>
          </a:prstGeom>
        </p:spPr>
      </p:pic>
      <p:grpSp>
        <p:nvGrpSpPr>
          <p:cNvPr id="61" name="Group 60">
            <a:extLst>
              <a:ext uri="{FF2B5EF4-FFF2-40B4-BE49-F238E27FC236}">
                <a16:creationId xmlns:a16="http://schemas.microsoft.com/office/drawing/2014/main" id="{4C48402A-788E-4764-BBA1-CE567DF4ACD9}"/>
              </a:ext>
            </a:extLst>
          </p:cNvPr>
          <p:cNvGrpSpPr/>
          <p:nvPr/>
        </p:nvGrpSpPr>
        <p:grpSpPr>
          <a:xfrm>
            <a:off x="10128788" y="-11073"/>
            <a:ext cx="2169957" cy="5895581"/>
            <a:chOff x="10128788" y="-11073"/>
            <a:chExt cx="2169957" cy="5895581"/>
          </a:xfrm>
        </p:grpSpPr>
        <p:pic>
          <p:nvPicPr>
            <p:cNvPr id="62" name="Picture 61">
              <a:extLst>
                <a:ext uri="{FF2B5EF4-FFF2-40B4-BE49-F238E27FC236}">
                  <a16:creationId xmlns:a16="http://schemas.microsoft.com/office/drawing/2014/main" id="{FE95118D-E6E5-425D-83F1-EE7BA4579C5A}"/>
                </a:ext>
              </a:extLst>
            </p:cNvPr>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colorTemperature colorTemp="4700"/>
                      </a14:imgEffect>
                      <a14:imgEffect>
                        <a14:saturation sat="0"/>
                      </a14:imgEffect>
                    </a14:imgLayer>
                  </a14:imgProps>
                </a:ext>
              </a:extLst>
            </a:blip>
            <a:srcRect l="5495" r="6759"/>
            <a:stretch/>
          </p:blipFill>
          <p:spPr>
            <a:xfrm>
              <a:off x="10128788" y="0"/>
              <a:ext cx="2162633" cy="5884508"/>
            </a:xfrm>
            <a:prstGeom prst="rect">
              <a:avLst/>
            </a:prstGeom>
          </p:spPr>
        </p:pic>
        <p:pic>
          <p:nvPicPr>
            <p:cNvPr id="63" name="Picture 62">
              <a:extLst>
                <a:ext uri="{FF2B5EF4-FFF2-40B4-BE49-F238E27FC236}">
                  <a16:creationId xmlns:a16="http://schemas.microsoft.com/office/drawing/2014/main" id="{208C8B3F-0C1F-4DFA-9337-E1C4C377B2D9}"/>
                </a:ext>
              </a:extLst>
            </p:cNvPr>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11851852" y="5321614"/>
              <a:ext cx="439569" cy="557721"/>
            </a:xfrm>
            <a:prstGeom prst="rect">
              <a:avLst/>
            </a:prstGeom>
          </p:spPr>
        </p:pic>
        <p:pic>
          <p:nvPicPr>
            <p:cNvPr id="64" name="Picture 63">
              <a:extLst>
                <a:ext uri="{FF2B5EF4-FFF2-40B4-BE49-F238E27FC236}">
                  <a16:creationId xmlns:a16="http://schemas.microsoft.com/office/drawing/2014/main" id="{8660CFEE-2405-4345-9210-7EE67392865E}"/>
                </a:ext>
              </a:extLst>
            </p:cNvPr>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11536715" y="5683014"/>
              <a:ext cx="681176" cy="196463"/>
            </a:xfrm>
            <a:prstGeom prst="rect">
              <a:avLst/>
            </a:prstGeom>
          </p:spPr>
        </p:pic>
        <p:pic>
          <p:nvPicPr>
            <p:cNvPr id="65" name="Picture 64">
              <a:extLst>
                <a:ext uri="{FF2B5EF4-FFF2-40B4-BE49-F238E27FC236}">
                  <a16:creationId xmlns:a16="http://schemas.microsoft.com/office/drawing/2014/main" id="{3C09E6BA-5853-4F66-BDEC-CE238210ED39}"/>
                </a:ext>
              </a:extLst>
            </p:cNvPr>
            <p:cNvPicPr>
              <a:picLocks noChangeAspect="1"/>
            </p:cNvPicPr>
            <p:nvPr/>
          </p:nvPicPr>
          <p:blipFill>
            <a:blip r:embed="rId19"/>
            <a:stretch>
              <a:fillRect/>
            </a:stretch>
          </p:blipFill>
          <p:spPr>
            <a:xfrm>
              <a:off x="10140574" y="-11073"/>
              <a:ext cx="2158171" cy="5883150"/>
            </a:xfrm>
            <a:prstGeom prst="rect">
              <a:avLst/>
            </a:prstGeom>
          </p:spPr>
        </p:pic>
        <p:pic>
          <p:nvPicPr>
            <p:cNvPr id="66" name="Picture 65">
              <a:extLst>
                <a:ext uri="{FF2B5EF4-FFF2-40B4-BE49-F238E27FC236}">
                  <a16:creationId xmlns:a16="http://schemas.microsoft.com/office/drawing/2014/main" id="{FF0BF009-A3AE-4AD4-A8D9-FDBAD2AEB222}"/>
                </a:ext>
              </a:extLst>
            </p:cNvPr>
            <p:cNvPicPr>
              <a:picLocks noChangeAspect="1"/>
            </p:cNvPicPr>
            <p:nvPr/>
          </p:nvPicPr>
          <p:blipFill>
            <a:blip r:embed="rId20"/>
            <a:stretch>
              <a:fillRect/>
            </a:stretch>
          </p:blipFill>
          <p:spPr>
            <a:xfrm>
              <a:off x="11536715" y="5438775"/>
              <a:ext cx="762030" cy="433373"/>
            </a:xfrm>
            <a:prstGeom prst="rect">
              <a:avLst/>
            </a:prstGeom>
          </p:spPr>
        </p:pic>
      </p:grpSp>
    </p:spTree>
    <p:extLst>
      <p:ext uri="{BB962C8B-B14F-4D97-AF65-F5344CB8AC3E}">
        <p14:creationId xmlns:p14="http://schemas.microsoft.com/office/powerpoint/2010/main" val="362479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8" name="Picture 2" descr="General Audience with Pope Francis | © Mazur/catholicnews.or… | Flickr">
            <a:extLst>
              <a:ext uri="{FF2B5EF4-FFF2-40B4-BE49-F238E27FC236}">
                <a16:creationId xmlns:a16="http://schemas.microsoft.com/office/drawing/2014/main" id="{FF54677E-D70D-45AB-B8DA-3A8A5DBEA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3" r="10101"/>
          <a:stretch/>
        </p:blipFill>
        <p:spPr bwMode="auto">
          <a:xfrm>
            <a:off x="8323206" y="1595930"/>
            <a:ext cx="3832045" cy="5232201"/>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C9A0163-7D57-4BE4-90EF-ABDF90B05547}"/>
              </a:ext>
            </a:extLst>
          </p:cNvPr>
          <p:cNvSpPr/>
          <p:nvPr/>
        </p:nvSpPr>
        <p:spPr>
          <a:xfrm>
            <a:off x="509793" y="1889646"/>
            <a:ext cx="7483642" cy="3724096"/>
          </a:xfrm>
          <a:prstGeom prst="rect">
            <a:avLst/>
          </a:prstGeom>
        </p:spPr>
        <p:txBody>
          <a:bodyPr wrap="square">
            <a:spAutoFit/>
          </a:bodyPr>
          <a:lstStyle/>
          <a:p>
            <a:pPr algn="ctr"/>
            <a:r>
              <a:rPr lang="en-GB" sz="3600" dirty="0">
                <a:latin typeface="Gill Sans MT" panose="020B0502020104020203" pitchFamily="34" charset="0"/>
              </a:rPr>
              <a:t>‘Work is fundamental to the dignity of a person. Work anoints us with dignity, fills us with dignity, makes us similar to God, who has worked and still works, who always acts...’</a:t>
            </a:r>
          </a:p>
          <a:p>
            <a:pPr algn="ctr"/>
            <a:r>
              <a:rPr lang="en-GB" sz="2800" b="1" dirty="0">
                <a:solidFill>
                  <a:srgbClr val="C00000"/>
                </a:solidFill>
                <a:latin typeface="Gill Sans MT" panose="020B0502020104020203" pitchFamily="34" charset="0"/>
              </a:rPr>
              <a:t>Pope Francis</a:t>
            </a:r>
          </a:p>
          <a:p>
            <a:pPr algn="ctr"/>
            <a:r>
              <a:rPr lang="en-GB" sz="2800" b="1" dirty="0">
                <a:solidFill>
                  <a:srgbClr val="C00000"/>
                </a:solidFill>
                <a:latin typeface="Gill Sans MT" panose="020B0502020104020203" pitchFamily="34" charset="0"/>
              </a:rPr>
              <a:t>Feast of St Joseph the Worker, May 2013</a:t>
            </a:r>
          </a:p>
        </p:txBody>
      </p:sp>
    </p:spTree>
    <p:extLst>
      <p:ext uri="{BB962C8B-B14F-4D97-AF65-F5344CB8AC3E}">
        <p14:creationId xmlns:p14="http://schemas.microsoft.com/office/powerpoint/2010/main" val="60244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5F3F2B99-4AA4-4807-8953-7C9573D1EEA1}"/>
              </a:ext>
            </a:extLst>
          </p:cNvPr>
          <p:cNvSpPr/>
          <p:nvPr/>
        </p:nvSpPr>
        <p:spPr>
          <a:xfrm>
            <a:off x="530740" y="2274838"/>
            <a:ext cx="7483642" cy="2308324"/>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What does the word ‘dignity’ mean?</a:t>
            </a:r>
          </a:p>
          <a:p>
            <a:pPr algn="ctr"/>
            <a:r>
              <a:rPr lang="en-GB" sz="3600" b="1" dirty="0">
                <a:solidFill>
                  <a:srgbClr val="C00000"/>
                </a:solidFill>
                <a:latin typeface="Gill Sans MT" panose="020B0502020104020203" pitchFamily="34" charset="0"/>
              </a:rPr>
              <a:t>So what do we mean by ‘dignity of workers’?</a:t>
            </a:r>
          </a:p>
        </p:txBody>
      </p:sp>
      <p:pic>
        <p:nvPicPr>
          <p:cNvPr id="2" name="Picture 1">
            <a:extLst>
              <a:ext uri="{FF2B5EF4-FFF2-40B4-BE49-F238E27FC236}">
                <a16:creationId xmlns:a16="http://schemas.microsoft.com/office/drawing/2014/main" id="{3A4FD304-DBE3-4318-8FDB-3D5F2C8F994C}"/>
              </a:ext>
            </a:extLst>
          </p:cNvPr>
          <p:cNvPicPr>
            <a:picLocks noChangeAspect="1"/>
          </p:cNvPicPr>
          <p:nvPr/>
        </p:nvPicPr>
        <p:blipFill rotWithShape="1">
          <a:blip r:embed="rId5"/>
          <a:srcRect l="1474" t="1045" r="1616" b="2697"/>
          <a:stretch/>
        </p:blipFill>
        <p:spPr>
          <a:xfrm>
            <a:off x="8365100" y="1554822"/>
            <a:ext cx="3826900" cy="5274467"/>
          </a:xfrm>
          <a:prstGeom prst="rect">
            <a:avLst/>
          </a:prstGeom>
        </p:spPr>
      </p:pic>
    </p:spTree>
    <p:extLst>
      <p:ext uri="{BB962C8B-B14F-4D97-AF65-F5344CB8AC3E}">
        <p14:creationId xmlns:p14="http://schemas.microsoft.com/office/powerpoint/2010/main" val="119918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5" name="Title 1">
            <a:extLst>
              <a:ext uri="{FF2B5EF4-FFF2-40B4-BE49-F238E27FC236}">
                <a16:creationId xmlns:a16="http://schemas.microsoft.com/office/drawing/2014/main" id="{303E3BCD-9614-4FE2-B2D0-524686D53990}"/>
              </a:ext>
            </a:extLst>
          </p:cNvPr>
          <p:cNvSpPr txBox="1">
            <a:spLocks/>
          </p:cNvSpPr>
          <p:nvPr/>
        </p:nvSpPr>
        <p:spPr>
          <a:xfrm>
            <a:off x="1158240" y="3036216"/>
            <a:ext cx="5836465" cy="78556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Gill Sans MT" panose="020B0502020104020203" pitchFamily="34" charset="0"/>
              </a:rPr>
              <a:t>Let us now listen to the Word of God.</a:t>
            </a:r>
            <a:endParaRPr kumimoji="0" lang="en-GB" sz="2400" b="0" i="0" u="none" strike="noStrike" kern="1200" cap="none" spc="0" normalizeH="0" baseline="0" noProof="0" dirty="0">
              <a:ln>
                <a:noFill/>
              </a:ln>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DF397AD9-6AA9-4939-ADB0-9FC39688CF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5" name="Rectangle 4">
            <a:extLst>
              <a:ext uri="{FF2B5EF4-FFF2-40B4-BE49-F238E27FC236}">
                <a16:creationId xmlns:a16="http://schemas.microsoft.com/office/drawing/2014/main" id="{86F8ECD5-C955-4220-8294-D0512C80F856}"/>
              </a:ext>
            </a:extLst>
          </p:cNvPr>
          <p:cNvSpPr/>
          <p:nvPr/>
        </p:nvSpPr>
        <p:spPr>
          <a:xfrm>
            <a:off x="127482" y="1692590"/>
            <a:ext cx="7101110" cy="3539430"/>
          </a:xfrm>
          <a:prstGeom prst="rect">
            <a:avLst/>
          </a:prstGeom>
        </p:spPr>
        <p:txBody>
          <a:bodyPr wrap="square">
            <a:spAutoFit/>
          </a:bodyPr>
          <a:lstStyle/>
          <a:p>
            <a:pPr lvl="0" algn="ctr" fontAlgn="base">
              <a:defRPr/>
            </a:pPr>
            <a:r>
              <a:rPr lang="en-GB" sz="3600" dirty="0">
                <a:solidFill>
                  <a:srgbClr val="000000"/>
                </a:solidFill>
                <a:latin typeface="Gill Sans MT" panose="020B0502020104020203" pitchFamily="34" charset="0"/>
              </a:rPr>
              <a:t>Read through one of more of the bible passages on the next few slides.</a:t>
            </a:r>
          </a:p>
          <a:p>
            <a:pPr lvl="0" algn="ctr" fontAlgn="base">
              <a:defRPr/>
            </a:pPr>
            <a:r>
              <a:rPr lang="en-GB" sz="3600" dirty="0">
                <a:solidFill>
                  <a:srgbClr val="000000"/>
                </a:solidFill>
                <a:latin typeface="Gill Sans MT" panose="020B0502020104020203" pitchFamily="34" charset="0"/>
              </a:rPr>
              <a:t>As a class, think about and discuss the meaning of each.</a:t>
            </a:r>
            <a:r>
              <a:rPr lang="en-GB" sz="2400" dirty="0">
                <a:solidFill>
                  <a:srgbClr val="000000"/>
                </a:solidFill>
                <a:latin typeface="Candara" panose="020E0502030303020204" pitchFamily="34" charset="0"/>
              </a:rPr>
              <a:t>​</a:t>
            </a:r>
          </a:p>
          <a:p>
            <a:pPr lvl="0" algn="ctr" fontAlgn="base">
              <a:defRPr/>
            </a:pPr>
            <a:r>
              <a:rPr lang="en-GB" sz="4000" b="1" dirty="0">
                <a:solidFill>
                  <a:srgbClr val="C00000"/>
                </a:solidFill>
                <a:latin typeface="Gill Sans MT" panose="020B0502020104020203" pitchFamily="34" charset="0"/>
              </a:rPr>
              <a:t>How do the passages relate to Dignity of Workers?</a:t>
            </a:r>
          </a:p>
        </p:txBody>
      </p:sp>
      <p:pic>
        <p:nvPicPr>
          <p:cNvPr id="8" name="Picture 2" descr="Book, Education, School, Literature, Knowledge, Reading">
            <a:extLst>
              <a:ext uri="{FF2B5EF4-FFF2-40B4-BE49-F238E27FC236}">
                <a16:creationId xmlns:a16="http://schemas.microsoft.com/office/drawing/2014/main" id="{16E368A6-B5B2-4110-8C7E-34B781936C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4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Book, Education, School, Literature, Knowledge, Reading">
            <a:extLst>
              <a:ext uri="{FF2B5EF4-FFF2-40B4-BE49-F238E27FC236}">
                <a16:creationId xmlns:a16="http://schemas.microsoft.com/office/drawing/2014/main" id="{6E2196CD-F6D8-4A7B-B6F3-9D64CB3041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260EA3A-FAF0-43BB-9779-49BDBD1F4543}"/>
              </a:ext>
            </a:extLst>
          </p:cNvPr>
          <p:cNvSpPr/>
          <p:nvPr/>
        </p:nvSpPr>
        <p:spPr>
          <a:xfrm>
            <a:off x="479134" y="1619751"/>
            <a:ext cx="6431875" cy="3908762"/>
          </a:xfrm>
          <a:prstGeom prst="rect">
            <a:avLst/>
          </a:prstGeom>
        </p:spPr>
        <p:txBody>
          <a:bodyPr wrap="square">
            <a:spAutoFit/>
          </a:bodyPr>
          <a:lstStyle/>
          <a:p>
            <a:pPr algn="ctr"/>
            <a:r>
              <a:rPr lang="en-GB" sz="2800" dirty="0">
                <a:latin typeface="Gill Sans MT" panose="020B0502020104020203" pitchFamily="34" charset="0"/>
              </a:rPr>
              <a:t>‘Thus the heavens and the earth were finished, and all the host of them. And on the seventh day God finished his work that he had done, and he rested on the seventh day from all his work that he had done.  So God blessed the seventh day and made it holy, because on it God rested from all his work that he had done in creation.’</a:t>
            </a:r>
          </a:p>
          <a:p>
            <a:pPr algn="ctr"/>
            <a:r>
              <a:rPr lang="en-GB" sz="2000" b="1" dirty="0">
                <a:solidFill>
                  <a:srgbClr val="C00000"/>
                </a:solidFill>
                <a:latin typeface="Gill Sans MT" panose="020B0502020104020203" pitchFamily="34" charset="0"/>
              </a:rPr>
              <a:t>Genesis 2: 1-3</a:t>
            </a:r>
          </a:p>
        </p:txBody>
      </p:sp>
    </p:spTree>
    <p:extLst>
      <p:ext uri="{BB962C8B-B14F-4D97-AF65-F5344CB8AC3E}">
        <p14:creationId xmlns:p14="http://schemas.microsoft.com/office/powerpoint/2010/main" val="35306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Book, Education, School, Literature, Knowledge, Reading">
            <a:extLst>
              <a:ext uri="{FF2B5EF4-FFF2-40B4-BE49-F238E27FC236}">
                <a16:creationId xmlns:a16="http://schemas.microsoft.com/office/drawing/2014/main" id="{EA3D3E3D-8268-49AC-8F13-0CDCBD39B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05FE094-93EE-485A-839D-4EE958F434A7}"/>
              </a:ext>
            </a:extLst>
          </p:cNvPr>
          <p:cNvSpPr/>
          <p:nvPr/>
        </p:nvSpPr>
        <p:spPr>
          <a:xfrm>
            <a:off x="265043" y="1802675"/>
            <a:ext cx="6824760" cy="3477875"/>
          </a:xfrm>
          <a:prstGeom prst="rect">
            <a:avLst/>
          </a:prstGeom>
        </p:spPr>
        <p:txBody>
          <a:bodyPr wrap="square">
            <a:spAutoFit/>
          </a:bodyPr>
          <a:lstStyle/>
          <a:p>
            <a:pPr algn="ctr"/>
            <a:r>
              <a:rPr lang="en-GB" sz="2800" dirty="0">
                <a:latin typeface="Gill Sans MT" panose="020B0502020104020203" pitchFamily="34" charset="0"/>
              </a:rPr>
              <a:t>“Work  is a good thing for a person - a good thing for their humanity -because through work a person not only transforms nature, adapting it to their own needs, but also achieves fulfilment as a human being and indeed, in a sense, becomes "more a human being.” </a:t>
            </a:r>
          </a:p>
          <a:p>
            <a:pPr algn="ctr"/>
            <a:r>
              <a:rPr lang="en-GB" sz="2000" b="1" dirty="0">
                <a:solidFill>
                  <a:srgbClr val="C00000"/>
                </a:solidFill>
                <a:latin typeface="Gill Sans MT" panose="020B0502020104020203" pitchFamily="34" charset="0"/>
              </a:rPr>
              <a:t>St. John Paul II</a:t>
            </a:r>
            <a:endParaRPr lang="en-GB" sz="28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2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10186</TotalTime>
  <Words>731</Words>
  <Application>Microsoft Office PowerPoint</Application>
  <PresentationFormat>Widescreen</PresentationFormat>
  <Paragraphs>102</Paragraphs>
  <Slides>24</Slides>
  <Notes>24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Candara</vt:lpstr>
      <vt:lpstr>Century Gothic</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146</cp:revision>
  <dcterms:created xsi:type="dcterms:W3CDTF">2018-05-21T15:55:21Z</dcterms:created>
  <dcterms:modified xsi:type="dcterms:W3CDTF">2023-04-28T09:46:12Z</dcterms:modified>
</cp:coreProperties>
</file>