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1" r:id="rId2"/>
    <p:sldId id="285" r:id="rId3"/>
    <p:sldId id="258" r:id="rId4"/>
    <p:sldId id="259" r:id="rId5"/>
    <p:sldId id="294" r:id="rId6"/>
    <p:sldId id="295" r:id="rId7"/>
    <p:sldId id="293" r:id="rId8"/>
    <p:sldId id="291" r:id="rId9"/>
    <p:sldId id="303" r:id="rId10"/>
    <p:sldId id="304" r:id="rId11"/>
    <p:sldId id="292" r:id="rId12"/>
    <p:sldId id="302" r:id="rId13"/>
    <p:sldId id="28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0F0F"/>
    <a:srgbClr val="BF1E2E"/>
    <a:srgbClr val="F26758"/>
    <a:srgbClr val="EE2E2C"/>
    <a:srgbClr val="CF2631"/>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79" autoAdjust="0"/>
    <p:restoredTop sz="78705" autoAdjust="0"/>
  </p:normalViewPr>
  <p:slideViewPr>
    <p:cSldViewPr snapToGrid="0">
      <p:cViewPr varScale="1">
        <p:scale>
          <a:sx n="68" d="100"/>
          <a:sy n="68" d="100"/>
        </p:scale>
        <p:origin x="127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0B093F-ECDC-4E3E-A186-09FCC30519EA}" type="datetimeFigureOut">
              <a:rPr lang="en-GB" smtClean="0"/>
              <a:t>24/03/2023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1BF499-1F9F-40B2-AD2A-A9082E6452C8}" type="slidenum">
              <a:rPr lang="en-GB" smtClean="0"/>
              <a:t>‹#›</a:t>
            </a:fld>
            <a:endParaRPr lang="en-GB"/>
          </a:p>
        </p:txBody>
      </p:sp>
    </p:spTree>
    <p:extLst>
      <p:ext uri="{BB962C8B-B14F-4D97-AF65-F5344CB8AC3E}">
        <p14:creationId xmlns:p14="http://schemas.microsoft.com/office/powerpoint/2010/main" val="36031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21BF499-1F9F-40B2-AD2A-A9082E6452C8}" type="slidenum">
              <a:rPr lang="en-GB" smtClean="0"/>
              <a:t>1</a:t>
            </a:fld>
            <a:endParaRPr lang="en-GB"/>
          </a:p>
        </p:txBody>
      </p:sp>
    </p:spTree>
    <p:extLst>
      <p:ext uri="{BB962C8B-B14F-4D97-AF65-F5344CB8AC3E}">
        <p14:creationId xmlns:p14="http://schemas.microsoft.com/office/powerpoint/2010/main" val="3832390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10</a:t>
            </a:fld>
            <a:endParaRPr lang="en-GB"/>
          </a:p>
        </p:txBody>
      </p:sp>
    </p:spTree>
    <p:extLst>
      <p:ext uri="{BB962C8B-B14F-4D97-AF65-F5344CB8AC3E}">
        <p14:creationId xmlns:p14="http://schemas.microsoft.com/office/powerpoint/2010/main" val="580476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11</a:t>
            </a:fld>
            <a:endParaRPr lang="en-GB"/>
          </a:p>
        </p:txBody>
      </p:sp>
    </p:spTree>
    <p:extLst>
      <p:ext uri="{BB962C8B-B14F-4D97-AF65-F5344CB8AC3E}">
        <p14:creationId xmlns:p14="http://schemas.microsoft.com/office/powerpoint/2010/main" val="1765299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12</a:t>
            </a:fld>
            <a:endParaRPr lang="en-GB"/>
          </a:p>
        </p:txBody>
      </p:sp>
    </p:spTree>
    <p:extLst>
      <p:ext uri="{BB962C8B-B14F-4D97-AF65-F5344CB8AC3E}">
        <p14:creationId xmlns:p14="http://schemas.microsoft.com/office/powerpoint/2010/main" val="18074563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13</a:t>
            </a:fld>
            <a:endParaRPr lang="en-GB"/>
          </a:p>
        </p:txBody>
      </p:sp>
    </p:spTree>
    <p:extLst>
      <p:ext uri="{BB962C8B-B14F-4D97-AF65-F5344CB8AC3E}">
        <p14:creationId xmlns:p14="http://schemas.microsoft.com/office/powerpoint/2010/main" val="1534534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2</a:t>
            </a:fld>
            <a:endParaRPr lang="en-GB"/>
          </a:p>
        </p:txBody>
      </p:sp>
    </p:spTree>
    <p:extLst>
      <p:ext uri="{BB962C8B-B14F-4D97-AF65-F5344CB8AC3E}">
        <p14:creationId xmlns:p14="http://schemas.microsoft.com/office/powerpoint/2010/main" val="2163120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FFBA90-C93C-4C97-8714-241AA1DA040D}" type="slidenum">
              <a:rPr lang="en-GB" smtClean="0"/>
              <a:t>3</a:t>
            </a:fld>
            <a:endParaRPr lang="en-GB"/>
          </a:p>
        </p:txBody>
      </p:sp>
    </p:spTree>
    <p:extLst>
      <p:ext uri="{BB962C8B-B14F-4D97-AF65-F5344CB8AC3E}">
        <p14:creationId xmlns:p14="http://schemas.microsoft.com/office/powerpoint/2010/main" val="1044105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67FFBA90-C93C-4C97-8714-241AA1DA040D}" type="slidenum">
              <a:rPr lang="en-GB" smtClean="0"/>
              <a:t>4</a:t>
            </a:fld>
            <a:endParaRPr lang="en-GB"/>
          </a:p>
        </p:txBody>
      </p:sp>
    </p:spTree>
    <p:extLst>
      <p:ext uri="{BB962C8B-B14F-4D97-AF65-F5344CB8AC3E}">
        <p14:creationId xmlns:p14="http://schemas.microsoft.com/office/powerpoint/2010/main" val="2599579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5</a:t>
            </a:fld>
            <a:endParaRPr lang="en-GB"/>
          </a:p>
        </p:txBody>
      </p:sp>
    </p:spTree>
    <p:extLst>
      <p:ext uri="{BB962C8B-B14F-4D97-AF65-F5344CB8AC3E}">
        <p14:creationId xmlns:p14="http://schemas.microsoft.com/office/powerpoint/2010/main" val="1007071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6</a:t>
            </a:fld>
            <a:endParaRPr lang="en-GB"/>
          </a:p>
        </p:txBody>
      </p:sp>
    </p:spTree>
    <p:extLst>
      <p:ext uri="{BB962C8B-B14F-4D97-AF65-F5344CB8AC3E}">
        <p14:creationId xmlns:p14="http://schemas.microsoft.com/office/powerpoint/2010/main" val="2127447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7</a:t>
            </a:fld>
            <a:endParaRPr lang="en-GB"/>
          </a:p>
        </p:txBody>
      </p:sp>
    </p:spTree>
    <p:extLst>
      <p:ext uri="{BB962C8B-B14F-4D97-AF65-F5344CB8AC3E}">
        <p14:creationId xmlns:p14="http://schemas.microsoft.com/office/powerpoint/2010/main" val="990945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8</a:t>
            </a:fld>
            <a:endParaRPr lang="en-GB"/>
          </a:p>
        </p:txBody>
      </p:sp>
    </p:spTree>
    <p:extLst>
      <p:ext uri="{BB962C8B-B14F-4D97-AF65-F5344CB8AC3E}">
        <p14:creationId xmlns:p14="http://schemas.microsoft.com/office/powerpoint/2010/main" val="2106478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9</a:t>
            </a:fld>
            <a:endParaRPr lang="en-GB"/>
          </a:p>
        </p:txBody>
      </p:sp>
    </p:spTree>
    <p:extLst>
      <p:ext uri="{BB962C8B-B14F-4D97-AF65-F5344CB8AC3E}">
        <p14:creationId xmlns:p14="http://schemas.microsoft.com/office/powerpoint/2010/main" val="2318481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210071E-C123-454F-B899-7A9A6AFD39BD}" type="datetimeFigureOut">
              <a:rPr lang="en-GB" smtClean="0"/>
              <a:t>24/03/2023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3096636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10071E-C123-454F-B899-7A9A6AFD39BD}" type="datetimeFigureOut">
              <a:rPr lang="en-GB" smtClean="0"/>
              <a:t>24/03/2023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2347335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10071E-C123-454F-B899-7A9A6AFD39BD}" type="datetimeFigureOut">
              <a:rPr lang="en-GB" smtClean="0"/>
              <a:t>24/03/2023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4157927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10071E-C123-454F-B899-7A9A6AFD39BD}" type="datetimeFigureOut">
              <a:rPr lang="en-GB" smtClean="0"/>
              <a:t>24/03/2023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1158832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10071E-C123-454F-B899-7A9A6AFD39BD}" type="datetimeFigureOut">
              <a:rPr lang="en-GB" smtClean="0"/>
              <a:t>24/03/2023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169816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210071E-C123-454F-B899-7A9A6AFD39BD}" type="datetimeFigureOut">
              <a:rPr lang="en-GB" smtClean="0"/>
              <a:t>24/03/2023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2949770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210071E-C123-454F-B899-7A9A6AFD39BD}" type="datetimeFigureOut">
              <a:rPr lang="en-GB" smtClean="0"/>
              <a:t>24/03/2023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2166297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210071E-C123-454F-B899-7A9A6AFD39BD}" type="datetimeFigureOut">
              <a:rPr lang="en-GB" smtClean="0"/>
              <a:t>24/03/2023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4069291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0071E-C123-454F-B899-7A9A6AFD39BD}" type="datetimeFigureOut">
              <a:rPr lang="en-GB" smtClean="0"/>
              <a:t>24/03/2023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790236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10071E-C123-454F-B899-7A9A6AFD39BD}" type="datetimeFigureOut">
              <a:rPr lang="en-GB" smtClean="0"/>
              <a:t>24/03/2023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2761633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10071E-C123-454F-B899-7A9A6AFD39BD}" type="datetimeFigureOut">
              <a:rPr lang="en-GB" smtClean="0"/>
              <a:t>24/03/2023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465570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10071E-C123-454F-B899-7A9A6AFD39BD}" type="datetimeFigureOut">
              <a:rPr lang="en-GB" smtClean="0"/>
              <a:t>24/03/2023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017F67-EC27-4834-B694-F9D97B440781}" type="slidenum">
              <a:rPr lang="en-GB" smtClean="0"/>
              <a:t>‹#›</a:t>
            </a:fld>
            <a:endParaRPr lang="en-GB"/>
          </a:p>
        </p:txBody>
      </p:sp>
    </p:spTree>
    <p:extLst>
      <p:ext uri="{BB962C8B-B14F-4D97-AF65-F5344CB8AC3E}">
        <p14:creationId xmlns:p14="http://schemas.microsoft.com/office/powerpoint/2010/main" val="3368340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ideo" Target="https://www.youtube.com/embed/OKT5iLOU4ek" TargetMode="External"/><Relationship Id="rId6" Type="http://schemas.openxmlformats.org/officeDocument/2006/relationships/image" Target="../media/image23.jpe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5.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8.png"/><Relationship Id="rId18" Type="http://schemas.microsoft.com/office/2007/relationships/hdphoto" Target="../media/hdphoto7.wdp"/><Relationship Id="rId3" Type="http://schemas.openxmlformats.org/officeDocument/2006/relationships/image" Target="../media/image4.png"/><Relationship Id="rId7" Type="http://schemas.openxmlformats.org/officeDocument/2006/relationships/image" Target="../media/image15.png"/><Relationship Id="rId12" Type="http://schemas.microsoft.com/office/2007/relationships/hdphoto" Target="../media/hdphoto4.wdp"/><Relationship Id="rId17" Type="http://schemas.openxmlformats.org/officeDocument/2006/relationships/image" Target="../media/image20.png"/><Relationship Id="rId2" Type="http://schemas.openxmlformats.org/officeDocument/2006/relationships/notesSlide" Target="../notesSlides/notesSlide4.xml"/><Relationship Id="rId16" Type="http://schemas.microsoft.com/office/2007/relationships/hdphoto" Target="../media/hdphoto6.wdp"/><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17.png"/><Relationship Id="rId5" Type="http://schemas.openxmlformats.org/officeDocument/2006/relationships/image" Target="../media/image14.png"/><Relationship Id="rId15" Type="http://schemas.openxmlformats.org/officeDocument/2006/relationships/image" Target="../media/image19.png"/><Relationship Id="rId10" Type="http://schemas.microsoft.com/office/2007/relationships/hdphoto" Target="../media/hdphoto3.wdp"/><Relationship Id="rId19"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image" Target="../media/image16.png"/><Relationship Id="rId14" Type="http://schemas.microsoft.com/office/2007/relationships/hdphoto" Target="../media/hdphoto5.wdp"/></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23788" r="33782"/>
          <a:stretch/>
        </p:blipFill>
        <p:spPr>
          <a:xfrm>
            <a:off x="0" y="0"/>
            <a:ext cx="12192000" cy="6858000"/>
          </a:xfrm>
          <a:prstGeom prst="rect">
            <a:avLst/>
          </a:prstGeom>
        </p:spPr>
      </p:pic>
      <p:pic>
        <p:nvPicPr>
          <p:cNvPr id="2" name="Picture 1"/>
          <p:cNvPicPr>
            <a:picLocks noChangeAspect="1"/>
          </p:cNvPicPr>
          <p:nvPr/>
        </p:nvPicPr>
        <p:blipFill rotWithShape="1">
          <a:blip r:embed="rId4"/>
          <a:srcRect l="17588" t="61504" r="21023"/>
          <a:stretch/>
        </p:blipFill>
        <p:spPr>
          <a:xfrm>
            <a:off x="736166" y="4968986"/>
            <a:ext cx="3739487" cy="1328740"/>
          </a:xfrm>
          <a:prstGeom prst="rect">
            <a:avLst/>
          </a:prstGeom>
        </p:spPr>
      </p:pic>
      <p:sp>
        <p:nvSpPr>
          <p:cNvPr id="4" name="TextBox 3"/>
          <p:cNvSpPr txBox="1"/>
          <p:nvPr/>
        </p:nvSpPr>
        <p:spPr>
          <a:xfrm>
            <a:off x="332961" y="965684"/>
            <a:ext cx="11526077" cy="1846659"/>
          </a:xfrm>
          <a:prstGeom prst="rect">
            <a:avLst/>
          </a:prstGeom>
          <a:noFill/>
        </p:spPr>
        <p:txBody>
          <a:bodyPr wrap="square" rtlCol="0">
            <a:spAutoFit/>
          </a:bodyPr>
          <a:lstStyle/>
          <a:p>
            <a:pPr algn="ctr"/>
            <a:r>
              <a:rPr lang="en-GB" sz="6600" dirty="0">
                <a:solidFill>
                  <a:schemeClr val="bg1"/>
                </a:solidFill>
                <a:latin typeface="Gill Sans MT" panose="020B0502020104020203" pitchFamily="34" charset="0"/>
              </a:rPr>
              <a:t>Preferential Option for the Poor</a:t>
            </a:r>
          </a:p>
          <a:p>
            <a:pPr algn="ctr"/>
            <a:r>
              <a:rPr lang="en-GB" sz="4800" dirty="0">
                <a:solidFill>
                  <a:schemeClr val="bg1"/>
                </a:solidFill>
                <a:latin typeface="Gill Sans MT" panose="020B0502020104020203" pitchFamily="34" charset="0"/>
              </a:rPr>
              <a:t>KS1</a:t>
            </a:r>
            <a:endParaRPr lang="en-GB" sz="8000" dirty="0">
              <a:solidFill>
                <a:schemeClr val="bg1"/>
              </a:solidFill>
              <a:latin typeface="Gill Sans MT" panose="020B0502020104020203" pitchFamily="34" charset="0"/>
            </a:endParaRPr>
          </a:p>
        </p:txBody>
      </p:sp>
      <p:pic>
        <p:nvPicPr>
          <p:cNvPr id="6" name="Picture 5">
            <a:extLst>
              <a:ext uri="{FF2B5EF4-FFF2-40B4-BE49-F238E27FC236}">
                <a16:creationId xmlns:a16="http://schemas.microsoft.com/office/drawing/2014/main" id="{68198540-B70A-4061-829B-9E02E41996B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4104" t="11588" r="10359" b="19841"/>
          <a:stretch/>
        </p:blipFill>
        <p:spPr>
          <a:xfrm>
            <a:off x="8686800" y="3705331"/>
            <a:ext cx="2328400" cy="2527310"/>
          </a:xfrm>
          <a:prstGeom prst="rect">
            <a:avLst/>
          </a:prstGeom>
        </p:spPr>
      </p:pic>
    </p:spTree>
    <p:extLst>
      <p:ext uri="{BB962C8B-B14F-4D97-AF65-F5344CB8AC3E}">
        <p14:creationId xmlns:p14="http://schemas.microsoft.com/office/powerpoint/2010/main" val="2135650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Preferential Option for the Poor</a:t>
            </a:r>
          </a:p>
        </p:txBody>
      </p:sp>
      <p:sp>
        <p:nvSpPr>
          <p:cNvPr id="8" name="Rectangle 7">
            <a:extLst>
              <a:ext uri="{FF2B5EF4-FFF2-40B4-BE49-F238E27FC236}">
                <a16:creationId xmlns:a16="http://schemas.microsoft.com/office/drawing/2014/main" id="{268091E8-533C-43F5-BCF5-AFCD2E232E4E}"/>
              </a:ext>
            </a:extLst>
          </p:cNvPr>
          <p:cNvSpPr/>
          <p:nvPr/>
        </p:nvSpPr>
        <p:spPr>
          <a:xfrm>
            <a:off x="4981000" y="2351782"/>
            <a:ext cx="6341756" cy="2554545"/>
          </a:xfrm>
          <a:prstGeom prst="rect">
            <a:avLst/>
          </a:prstGeom>
        </p:spPr>
        <p:txBody>
          <a:bodyPr wrap="square">
            <a:spAutoFit/>
          </a:bodyPr>
          <a:lstStyle/>
          <a:p>
            <a:pPr algn="ctr"/>
            <a:r>
              <a:rPr lang="en-GB" sz="3200" dirty="0">
                <a:latin typeface="Gill Sans MT" panose="020B0502020104020203" pitchFamily="34" charset="0"/>
              </a:rPr>
              <a:t>During Advent, we often think about what we would like for Christmas.</a:t>
            </a:r>
          </a:p>
          <a:p>
            <a:pPr algn="ctr"/>
            <a:r>
              <a:rPr lang="en-GB" sz="3200" b="1" dirty="0">
                <a:solidFill>
                  <a:srgbClr val="C00000"/>
                </a:solidFill>
                <a:latin typeface="Gill Sans MT" panose="020B0502020104020203" pitchFamily="34" charset="0"/>
              </a:rPr>
              <a:t>Instead, think:</a:t>
            </a:r>
          </a:p>
          <a:p>
            <a:pPr algn="ctr"/>
            <a:r>
              <a:rPr lang="en-GB" sz="3200" b="1" dirty="0">
                <a:solidFill>
                  <a:srgbClr val="C00000"/>
                </a:solidFill>
                <a:latin typeface="Gill Sans MT" panose="020B0502020104020203" pitchFamily="34" charset="0"/>
              </a:rPr>
              <a:t>What could you do for those in need?</a:t>
            </a:r>
            <a:endParaRPr lang="en-GB" sz="4000" b="1" dirty="0">
              <a:solidFill>
                <a:srgbClr val="C00000"/>
              </a:solidFill>
              <a:latin typeface="Gill Sans MT" panose="020B0502020104020203" pitchFamily="34" charset="0"/>
            </a:endParaRPr>
          </a:p>
        </p:txBody>
      </p:sp>
      <p:pic>
        <p:nvPicPr>
          <p:cNvPr id="3" name="Picture 2">
            <a:extLst>
              <a:ext uri="{FF2B5EF4-FFF2-40B4-BE49-F238E27FC236}">
                <a16:creationId xmlns:a16="http://schemas.microsoft.com/office/drawing/2014/main" id="{6E0F9325-9982-4019-A911-2B417776183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5535"/>
          <a:stretch/>
        </p:blipFill>
        <p:spPr>
          <a:xfrm>
            <a:off x="623710" y="1916996"/>
            <a:ext cx="3910520" cy="3303004"/>
          </a:xfrm>
          <a:prstGeom prst="rect">
            <a:avLst/>
          </a:prstGeom>
        </p:spPr>
      </p:pic>
    </p:spTree>
    <p:extLst>
      <p:ext uri="{BB962C8B-B14F-4D97-AF65-F5344CB8AC3E}">
        <p14:creationId xmlns:p14="http://schemas.microsoft.com/office/powerpoint/2010/main" val="3759787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4"/>
          <a:srcRect l="108" t="12102" r="356"/>
          <a:stretch/>
        </p:blipFill>
        <p:spPr>
          <a:xfrm>
            <a:off x="0" y="-2338"/>
            <a:ext cx="12192000" cy="1805013"/>
          </a:xfrm>
          <a:prstGeom prst="rect">
            <a:avLst/>
          </a:prstGeom>
        </p:spPr>
      </p:pic>
      <p:pic>
        <p:nvPicPr>
          <p:cNvPr id="7" name="Picture 6"/>
          <p:cNvPicPr>
            <a:picLocks noChangeAspect="1"/>
          </p:cNvPicPr>
          <p:nvPr/>
        </p:nvPicPr>
        <p:blipFill>
          <a:blip r:embed="rId5"/>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Preferential Option for the Poor</a:t>
            </a:r>
          </a:p>
        </p:txBody>
      </p:sp>
      <p:pic>
        <p:nvPicPr>
          <p:cNvPr id="3" name="Online Media 2" title="CAFOD: Option for the Poor">
            <a:hlinkClick r:id="" action="ppaction://media"/>
            <a:extLst>
              <a:ext uri="{FF2B5EF4-FFF2-40B4-BE49-F238E27FC236}">
                <a16:creationId xmlns:a16="http://schemas.microsoft.com/office/drawing/2014/main" id="{2BED6D48-D59F-41E8-88B0-0B5F0C52EB64}"/>
              </a:ext>
            </a:extLst>
          </p:cNvPr>
          <p:cNvPicPr>
            <a:picLocks noRot="1" noChangeAspect="1"/>
          </p:cNvPicPr>
          <p:nvPr>
            <a:videoFile r:link="rId1"/>
          </p:nvPr>
        </p:nvPicPr>
        <p:blipFill>
          <a:blip r:embed="rId6"/>
          <a:stretch>
            <a:fillRect/>
          </a:stretch>
        </p:blipFill>
        <p:spPr>
          <a:xfrm>
            <a:off x="2118815" y="1554822"/>
            <a:ext cx="7669671" cy="4314190"/>
          </a:xfrm>
          <a:prstGeom prst="rect">
            <a:avLst/>
          </a:prstGeom>
        </p:spPr>
      </p:pic>
    </p:spTree>
    <p:extLst>
      <p:ext uri="{BB962C8B-B14F-4D97-AF65-F5344CB8AC3E}">
        <p14:creationId xmlns:p14="http://schemas.microsoft.com/office/powerpoint/2010/main" val="533157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Main Activity</a:t>
            </a:r>
          </a:p>
        </p:txBody>
      </p:sp>
      <p:sp>
        <p:nvSpPr>
          <p:cNvPr id="8" name="TextBox 7">
            <a:extLst>
              <a:ext uri="{FF2B5EF4-FFF2-40B4-BE49-F238E27FC236}">
                <a16:creationId xmlns:a16="http://schemas.microsoft.com/office/drawing/2014/main" id="{59132311-80FE-4C53-A970-0137CC9376CF}"/>
              </a:ext>
            </a:extLst>
          </p:cNvPr>
          <p:cNvSpPr txBox="1"/>
          <p:nvPr/>
        </p:nvSpPr>
        <p:spPr>
          <a:xfrm>
            <a:off x="4283004" y="1823672"/>
            <a:ext cx="6750756" cy="3662541"/>
          </a:xfrm>
          <a:prstGeom prst="rect">
            <a:avLst/>
          </a:prstGeom>
          <a:noFill/>
        </p:spPr>
        <p:txBody>
          <a:bodyPr wrap="square" rtlCol="0">
            <a:spAutoFit/>
          </a:bodyPr>
          <a:lstStyle/>
          <a:p>
            <a:pPr algn="ctr"/>
            <a:r>
              <a:rPr lang="en-GB" sz="3600" dirty="0">
                <a:latin typeface="Gill Sans MT" panose="020B0502020104020203" pitchFamily="34" charset="0"/>
              </a:rPr>
              <a:t>Create a Reverse Christmas List.</a:t>
            </a:r>
            <a:br>
              <a:rPr lang="en-GB" sz="3600" dirty="0">
                <a:latin typeface="Gill Sans MT" panose="020B0502020104020203" pitchFamily="34" charset="0"/>
              </a:rPr>
            </a:br>
            <a:endParaRPr lang="en-GB" sz="3600" dirty="0">
              <a:latin typeface="Gill Sans MT" panose="020B0502020104020203" pitchFamily="34" charset="0"/>
            </a:endParaRPr>
          </a:p>
          <a:p>
            <a:pPr algn="ctr"/>
            <a:r>
              <a:rPr lang="en-GB" sz="3200" b="1" dirty="0">
                <a:solidFill>
                  <a:srgbClr val="CF2631"/>
                </a:solidFill>
                <a:latin typeface="Gill Sans MT" panose="020B0502020104020203" pitchFamily="34" charset="0"/>
              </a:rPr>
              <a:t>Write and draw a list of what you could collect and give to a local charity for those in need.</a:t>
            </a:r>
          </a:p>
          <a:p>
            <a:pPr algn="ctr"/>
            <a:r>
              <a:rPr lang="en-GB" sz="3200" b="1" dirty="0">
                <a:solidFill>
                  <a:srgbClr val="CF2631"/>
                </a:solidFill>
                <a:latin typeface="Gill Sans MT" panose="020B0502020104020203" pitchFamily="34" charset="0"/>
              </a:rPr>
              <a:t>Think about:</a:t>
            </a:r>
          </a:p>
          <a:p>
            <a:pPr algn="ctr"/>
            <a:r>
              <a:rPr lang="en-GB" sz="3200" b="1" dirty="0">
                <a:solidFill>
                  <a:srgbClr val="CF2631"/>
                </a:solidFill>
                <a:latin typeface="Gill Sans MT" panose="020B0502020104020203" pitchFamily="34" charset="0"/>
              </a:rPr>
              <a:t>Presents, clothes, food, etc.</a:t>
            </a:r>
          </a:p>
        </p:txBody>
      </p:sp>
      <p:pic>
        <p:nvPicPr>
          <p:cNvPr id="3" name="Picture 2">
            <a:extLst>
              <a:ext uri="{FF2B5EF4-FFF2-40B4-BE49-F238E27FC236}">
                <a16:creationId xmlns:a16="http://schemas.microsoft.com/office/drawing/2014/main" id="{B2382D9D-FBD5-4EF9-BC66-A03C935BA460}"/>
              </a:ext>
            </a:extLst>
          </p:cNvPr>
          <p:cNvPicPr>
            <a:picLocks noChangeAspect="1"/>
          </p:cNvPicPr>
          <p:nvPr/>
        </p:nvPicPr>
        <p:blipFill rotWithShape="1">
          <a:blip r:embed="rId5">
            <a:extLst>
              <a:ext uri="{28A0092B-C50C-407E-A947-70E740481C1C}">
                <a14:useLocalDpi xmlns:a14="http://schemas.microsoft.com/office/drawing/2010/main" val="0"/>
              </a:ext>
            </a:extLst>
          </a:blip>
          <a:srcRect l="5981" t="10147" r="57278" b="19642"/>
          <a:stretch/>
        </p:blipFill>
        <p:spPr>
          <a:xfrm>
            <a:off x="370390" y="1812079"/>
            <a:ext cx="3017154" cy="3243247"/>
          </a:xfrm>
          <a:prstGeom prst="rect">
            <a:avLst/>
          </a:prstGeom>
        </p:spPr>
      </p:pic>
    </p:spTree>
    <p:extLst>
      <p:ext uri="{BB962C8B-B14F-4D97-AF65-F5344CB8AC3E}">
        <p14:creationId xmlns:p14="http://schemas.microsoft.com/office/powerpoint/2010/main" val="4067988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Plenary</a:t>
            </a:r>
          </a:p>
        </p:txBody>
      </p:sp>
      <p:pic>
        <p:nvPicPr>
          <p:cNvPr id="12" name="Picture 11">
            <a:extLst>
              <a:ext uri="{FF2B5EF4-FFF2-40B4-BE49-F238E27FC236}">
                <a16:creationId xmlns:a16="http://schemas.microsoft.com/office/drawing/2014/main" id="{F4867F03-EC8A-4988-BCE1-CAB761383EC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145" t="11984" r="56616" b="18181"/>
          <a:stretch/>
        </p:blipFill>
        <p:spPr>
          <a:xfrm>
            <a:off x="8856403" y="2124648"/>
            <a:ext cx="2778211" cy="2930678"/>
          </a:xfrm>
          <a:prstGeom prst="rect">
            <a:avLst/>
          </a:prstGeom>
        </p:spPr>
      </p:pic>
      <p:sp>
        <p:nvSpPr>
          <p:cNvPr id="10" name="Rectangle 9">
            <a:extLst>
              <a:ext uri="{FF2B5EF4-FFF2-40B4-BE49-F238E27FC236}">
                <a16:creationId xmlns:a16="http://schemas.microsoft.com/office/drawing/2014/main" id="{103FABDD-1814-4DC6-98ED-54DE86681E9D}"/>
              </a:ext>
            </a:extLst>
          </p:cNvPr>
          <p:cNvSpPr/>
          <p:nvPr/>
        </p:nvSpPr>
        <p:spPr>
          <a:xfrm>
            <a:off x="557386" y="2521059"/>
            <a:ext cx="7940975" cy="2308324"/>
          </a:xfrm>
          <a:prstGeom prst="rect">
            <a:avLst/>
          </a:prstGeom>
        </p:spPr>
        <p:txBody>
          <a:bodyPr wrap="square">
            <a:spAutoFit/>
          </a:bodyPr>
          <a:lstStyle/>
          <a:p>
            <a:pPr algn="ctr"/>
            <a:r>
              <a:rPr lang="en-GB" sz="3200" dirty="0">
                <a:latin typeface="Gill Sans MT" panose="020B0502020104020203" pitchFamily="34" charset="0"/>
              </a:rPr>
              <a:t>‘Be generous and willing to share.’</a:t>
            </a:r>
            <a:r>
              <a:rPr lang="en-GB" sz="3200" b="1" dirty="0">
                <a:solidFill>
                  <a:srgbClr val="C00000"/>
                </a:solidFill>
                <a:latin typeface="Gill Sans MT" panose="020B0502020104020203" pitchFamily="34" charset="0"/>
              </a:rPr>
              <a:t>     </a:t>
            </a:r>
          </a:p>
          <a:p>
            <a:pPr algn="ctr"/>
            <a:r>
              <a:rPr lang="en-GB" sz="2400" b="1" dirty="0">
                <a:solidFill>
                  <a:srgbClr val="C00000"/>
                </a:solidFill>
                <a:latin typeface="Gill Sans MT" panose="020B0502020104020203" pitchFamily="34" charset="0"/>
              </a:rPr>
              <a:t>1Timothy 6:18</a:t>
            </a:r>
          </a:p>
          <a:p>
            <a:pPr algn="ctr"/>
            <a:endParaRPr lang="en-GB" sz="2400" b="1" dirty="0">
              <a:solidFill>
                <a:srgbClr val="C00000"/>
              </a:solidFill>
              <a:latin typeface="Gill Sans MT" panose="020B0502020104020203" pitchFamily="34" charset="0"/>
            </a:endParaRPr>
          </a:p>
          <a:p>
            <a:pPr algn="ctr"/>
            <a:r>
              <a:rPr lang="en-GB" sz="3200" b="1" dirty="0">
                <a:solidFill>
                  <a:srgbClr val="C00000"/>
                </a:solidFill>
                <a:latin typeface="Gill Sans MT" panose="020B0502020104020203" pitchFamily="34" charset="0"/>
              </a:rPr>
              <a:t>Write or draw an example of a time you were generous.</a:t>
            </a:r>
            <a:endParaRPr lang="en-GB" sz="4000" b="1" dirty="0">
              <a:solidFill>
                <a:srgbClr val="C00000"/>
              </a:solidFill>
              <a:latin typeface="Gill Sans MT" panose="020B0502020104020203" pitchFamily="34" charset="0"/>
            </a:endParaRPr>
          </a:p>
        </p:txBody>
      </p:sp>
    </p:spTree>
    <p:extLst>
      <p:ext uri="{BB962C8B-B14F-4D97-AF65-F5344CB8AC3E}">
        <p14:creationId xmlns:p14="http://schemas.microsoft.com/office/powerpoint/2010/main" val="1169834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Starter</a:t>
            </a:r>
          </a:p>
        </p:txBody>
      </p:sp>
      <p:pic>
        <p:nvPicPr>
          <p:cNvPr id="4" name="Picture 3">
            <a:extLst>
              <a:ext uri="{FF2B5EF4-FFF2-40B4-BE49-F238E27FC236}">
                <a16:creationId xmlns:a16="http://schemas.microsoft.com/office/drawing/2014/main" id="{5892F0F3-4083-46DD-B7AD-59DA7264FB48}"/>
              </a:ext>
            </a:extLst>
          </p:cNvPr>
          <p:cNvPicPr>
            <a:picLocks noChangeAspect="1"/>
          </p:cNvPicPr>
          <p:nvPr/>
        </p:nvPicPr>
        <p:blipFill rotWithShape="1">
          <a:blip r:embed="rId5">
            <a:extLst>
              <a:ext uri="{28A0092B-C50C-407E-A947-70E740481C1C}">
                <a14:useLocalDpi xmlns:a14="http://schemas.microsoft.com/office/drawing/2010/main" val="0"/>
              </a:ext>
            </a:extLst>
          </a:blip>
          <a:srcRect l="16240" t="9053" r="24855" b="56050"/>
          <a:stretch/>
        </p:blipFill>
        <p:spPr>
          <a:xfrm>
            <a:off x="8058392" y="1980999"/>
            <a:ext cx="3668889" cy="3074327"/>
          </a:xfrm>
          <a:prstGeom prst="rect">
            <a:avLst/>
          </a:prstGeom>
        </p:spPr>
      </p:pic>
      <p:sp>
        <p:nvSpPr>
          <p:cNvPr id="11" name="Rectangle 10">
            <a:extLst>
              <a:ext uri="{FF2B5EF4-FFF2-40B4-BE49-F238E27FC236}">
                <a16:creationId xmlns:a16="http://schemas.microsoft.com/office/drawing/2014/main" id="{BE07BB09-BA04-47FB-AD0C-194351993282}"/>
              </a:ext>
            </a:extLst>
          </p:cNvPr>
          <p:cNvSpPr/>
          <p:nvPr/>
        </p:nvSpPr>
        <p:spPr>
          <a:xfrm>
            <a:off x="756492" y="2551837"/>
            <a:ext cx="7527678" cy="1754326"/>
          </a:xfrm>
          <a:prstGeom prst="rect">
            <a:avLst/>
          </a:prstGeom>
        </p:spPr>
        <p:txBody>
          <a:bodyPr wrap="square">
            <a:spAutoFit/>
          </a:bodyPr>
          <a:lstStyle/>
          <a:p>
            <a:pPr algn="ctr"/>
            <a:r>
              <a:rPr lang="en-GB" sz="3600" b="1" dirty="0">
                <a:solidFill>
                  <a:srgbClr val="C00000"/>
                </a:solidFill>
                <a:latin typeface="Gill Sans MT" panose="020B0502020104020203" pitchFamily="34" charset="0"/>
              </a:rPr>
              <a:t>Why do people give to charity?</a:t>
            </a:r>
          </a:p>
          <a:p>
            <a:pPr algn="ctr"/>
            <a:r>
              <a:rPr lang="en-GB" sz="3600" b="1" dirty="0">
                <a:solidFill>
                  <a:srgbClr val="C00000"/>
                </a:solidFill>
                <a:latin typeface="Gill Sans MT" panose="020B0502020104020203" pitchFamily="34" charset="0"/>
              </a:rPr>
              <a:t>Why is it important to give to charity?</a:t>
            </a:r>
          </a:p>
        </p:txBody>
      </p:sp>
    </p:spTree>
    <p:extLst>
      <p:ext uri="{BB962C8B-B14F-4D97-AF65-F5344CB8AC3E}">
        <p14:creationId xmlns:p14="http://schemas.microsoft.com/office/powerpoint/2010/main" val="2697228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0"/>
            <a:ext cx="12176206" cy="1802675"/>
          </a:xfrm>
          <a:prstGeom prst="rect">
            <a:avLst/>
          </a:prstGeom>
        </p:spPr>
      </p:pic>
      <p:pic>
        <p:nvPicPr>
          <p:cNvPr id="7" name="Picture 6"/>
          <p:cNvPicPr>
            <a:picLocks noChangeAspect="1"/>
          </p:cNvPicPr>
          <p:nvPr/>
        </p:nvPicPr>
        <p:blipFill>
          <a:blip r:embed="rId4"/>
          <a:stretch>
            <a:fillRect/>
          </a:stretch>
        </p:blipFill>
        <p:spPr>
          <a:xfrm>
            <a:off x="185350" y="5723649"/>
            <a:ext cx="11547259" cy="1128576"/>
          </a:xfrm>
          <a:prstGeom prst="rect">
            <a:avLst/>
          </a:prstGeom>
        </p:spPr>
      </p:pic>
      <p:pic>
        <p:nvPicPr>
          <p:cNvPr id="5" name="Picture 4"/>
          <p:cNvPicPr>
            <a:picLocks noChangeAspect="1"/>
          </p:cNvPicPr>
          <p:nvPr/>
        </p:nvPicPr>
        <p:blipFill rotWithShape="1">
          <a:blip r:embed="rId5"/>
          <a:srcRect l="5672" r="4772"/>
          <a:stretch/>
        </p:blipFill>
        <p:spPr>
          <a:xfrm>
            <a:off x="-71883" y="0"/>
            <a:ext cx="1978926" cy="5873436"/>
          </a:xfrm>
          <a:prstGeom prst="rect">
            <a:avLst/>
          </a:prstGeom>
        </p:spPr>
      </p:pic>
      <p:pic>
        <p:nvPicPr>
          <p:cNvPr id="10" name="Picture 9"/>
          <p:cNvPicPr>
            <a:picLocks noChangeAspect="1"/>
          </p:cNvPicPr>
          <p:nvPr/>
        </p:nvPicPr>
        <p:blipFill rotWithShape="1">
          <a:blip r:embed="rId6"/>
          <a:srcRect b="786"/>
          <a:stretch/>
        </p:blipFill>
        <p:spPr>
          <a:xfrm>
            <a:off x="8015344" y="-12200"/>
            <a:ext cx="2132554" cy="5891963"/>
          </a:xfrm>
          <a:prstGeom prst="rect">
            <a:avLst/>
          </a:prstGeom>
        </p:spPr>
      </p:pic>
      <p:pic>
        <p:nvPicPr>
          <p:cNvPr id="8" name="Picture 7"/>
          <p:cNvPicPr>
            <a:picLocks noChangeAspect="1"/>
          </p:cNvPicPr>
          <p:nvPr/>
        </p:nvPicPr>
        <p:blipFill rotWithShape="1">
          <a:blip r:embed="rId7"/>
          <a:srcRect l="4141" t="929" r="4169" b="265"/>
          <a:stretch/>
        </p:blipFill>
        <p:spPr>
          <a:xfrm>
            <a:off x="3824518" y="0"/>
            <a:ext cx="2115403" cy="5873436"/>
          </a:xfrm>
          <a:prstGeom prst="rect">
            <a:avLst/>
          </a:prstGeom>
        </p:spPr>
      </p:pic>
      <p:pic>
        <p:nvPicPr>
          <p:cNvPr id="4" name="Picture 3"/>
          <p:cNvPicPr>
            <a:picLocks noChangeAspect="1"/>
          </p:cNvPicPr>
          <p:nvPr/>
        </p:nvPicPr>
        <p:blipFill rotWithShape="1">
          <a:blip r:embed="rId8"/>
          <a:srcRect l="3113" t="862" r="3347"/>
          <a:stretch/>
        </p:blipFill>
        <p:spPr>
          <a:xfrm>
            <a:off x="1869115" y="0"/>
            <a:ext cx="2006221" cy="5873436"/>
          </a:xfrm>
          <a:prstGeom prst="rect">
            <a:avLst/>
          </a:prstGeom>
        </p:spPr>
      </p:pic>
      <p:pic>
        <p:nvPicPr>
          <p:cNvPr id="11" name="Picture 10"/>
          <p:cNvPicPr>
            <a:picLocks noChangeAspect="1"/>
          </p:cNvPicPr>
          <p:nvPr/>
        </p:nvPicPr>
        <p:blipFill rotWithShape="1">
          <a:blip r:embed="rId9"/>
          <a:srcRect l="5495" r="6759"/>
          <a:stretch/>
        </p:blipFill>
        <p:spPr>
          <a:xfrm>
            <a:off x="10128788" y="0"/>
            <a:ext cx="2162633" cy="5884508"/>
          </a:xfrm>
          <a:prstGeom prst="rect">
            <a:avLst/>
          </a:prstGeom>
        </p:spPr>
      </p:pic>
      <p:pic>
        <p:nvPicPr>
          <p:cNvPr id="9" name="Picture 8"/>
          <p:cNvPicPr>
            <a:picLocks noChangeAspect="1"/>
          </p:cNvPicPr>
          <p:nvPr/>
        </p:nvPicPr>
        <p:blipFill rotWithShape="1">
          <a:blip r:embed="rId10"/>
          <a:srcRect t="1149"/>
          <a:stretch/>
        </p:blipFill>
        <p:spPr>
          <a:xfrm>
            <a:off x="5899748" y="0"/>
            <a:ext cx="2153617" cy="5873436"/>
          </a:xfrm>
          <a:prstGeom prst="rect">
            <a:avLst/>
          </a:prstGeom>
        </p:spPr>
      </p:pic>
      <p:pic>
        <p:nvPicPr>
          <p:cNvPr id="12" name="Picture 11"/>
          <p:cNvPicPr>
            <a:picLocks noChangeAspect="1"/>
          </p:cNvPicPr>
          <p:nvPr/>
        </p:nvPicPr>
        <p:blipFill>
          <a:blip r:embed="rId11"/>
          <a:stretch>
            <a:fillRect/>
          </a:stretch>
        </p:blipFill>
        <p:spPr>
          <a:xfrm>
            <a:off x="11851852" y="5321614"/>
            <a:ext cx="439569" cy="557721"/>
          </a:xfrm>
          <a:prstGeom prst="rect">
            <a:avLst/>
          </a:prstGeom>
        </p:spPr>
      </p:pic>
      <p:pic>
        <p:nvPicPr>
          <p:cNvPr id="13" name="Picture 12"/>
          <p:cNvPicPr>
            <a:picLocks noChangeAspect="1"/>
          </p:cNvPicPr>
          <p:nvPr/>
        </p:nvPicPr>
        <p:blipFill>
          <a:blip r:embed="rId11"/>
          <a:stretch>
            <a:fillRect/>
          </a:stretch>
        </p:blipFill>
        <p:spPr>
          <a:xfrm>
            <a:off x="11536715" y="5683014"/>
            <a:ext cx="681176" cy="196463"/>
          </a:xfrm>
          <a:prstGeom prst="rect">
            <a:avLst/>
          </a:prstGeom>
        </p:spPr>
      </p:pic>
      <p:sp>
        <p:nvSpPr>
          <p:cNvPr id="14" name="TextBox 13"/>
          <p:cNvSpPr txBox="1"/>
          <p:nvPr/>
        </p:nvSpPr>
        <p:spPr>
          <a:xfrm>
            <a:off x="2955841" y="5997419"/>
            <a:ext cx="8021863"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rPr>
              <a:t>Catholic</a:t>
            </a: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rPr>
              <a:t>Social</a:t>
            </a: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rPr>
              <a:t>Teaching</a:t>
            </a:r>
            <a:endPar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0544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0"/>
            <a:ext cx="12176206" cy="1802675"/>
          </a:xfrm>
          <a:prstGeom prst="rect">
            <a:avLst/>
          </a:prstGeom>
        </p:spPr>
      </p:pic>
      <p:pic>
        <p:nvPicPr>
          <p:cNvPr id="7" name="Picture 6"/>
          <p:cNvPicPr>
            <a:picLocks noChangeAspect="1"/>
          </p:cNvPicPr>
          <p:nvPr/>
        </p:nvPicPr>
        <p:blipFill>
          <a:blip r:embed="rId4"/>
          <a:stretch>
            <a:fillRect/>
          </a:stretch>
        </p:blipFill>
        <p:spPr>
          <a:xfrm>
            <a:off x="185350" y="5723649"/>
            <a:ext cx="11547259" cy="1128576"/>
          </a:xfrm>
          <a:prstGeom prst="rect">
            <a:avLst/>
          </a:prstGeom>
        </p:spPr>
      </p:pic>
      <p:pic>
        <p:nvPicPr>
          <p:cNvPr id="5" name="Picture 4"/>
          <p:cNvPicPr>
            <a:picLocks noChangeAspect="1"/>
          </p:cNvPicPr>
          <p:nvPr/>
        </p:nvPicPr>
        <p:blipFill rotWithShape="1">
          <a:blip r:embed="rId5">
            <a:duotone>
              <a:schemeClr val="bg2">
                <a:shade val="45000"/>
                <a:satMod val="135000"/>
              </a:schemeClr>
              <a:prstClr val="white"/>
            </a:duotone>
            <a:extLst>
              <a:ext uri="{BEBA8EAE-BF5A-486C-A8C5-ECC9F3942E4B}">
                <a14:imgProps xmlns:a14="http://schemas.microsoft.com/office/drawing/2010/main">
                  <a14:imgLayer r:embed="rId6">
                    <a14:imgEffect>
                      <a14:colorTemperature colorTemp="4700"/>
                    </a14:imgEffect>
                    <a14:imgEffect>
                      <a14:saturation sat="0"/>
                    </a14:imgEffect>
                  </a14:imgLayer>
                </a14:imgProps>
              </a:ext>
            </a:extLst>
          </a:blip>
          <a:srcRect l="5672" r="4772"/>
          <a:stretch/>
        </p:blipFill>
        <p:spPr>
          <a:xfrm>
            <a:off x="-71883" y="0"/>
            <a:ext cx="1978926" cy="5873436"/>
          </a:xfrm>
          <a:prstGeom prst="rect">
            <a:avLst/>
          </a:prstGeom>
        </p:spPr>
      </p:pic>
      <p:pic>
        <p:nvPicPr>
          <p:cNvPr id="10" name="Picture 9"/>
          <p:cNvPicPr>
            <a:picLocks noChangeAspect="1"/>
          </p:cNvPicPr>
          <p:nvPr/>
        </p:nvPicPr>
        <p:blipFill rotWithShape="1">
          <a:blip r:embed="rId7">
            <a:duotone>
              <a:schemeClr val="bg2">
                <a:shade val="45000"/>
                <a:satMod val="135000"/>
              </a:schemeClr>
              <a:prstClr val="white"/>
            </a:duotone>
            <a:extLst>
              <a:ext uri="{BEBA8EAE-BF5A-486C-A8C5-ECC9F3942E4B}">
                <a14:imgProps xmlns:a14="http://schemas.microsoft.com/office/drawing/2010/main">
                  <a14:imgLayer r:embed="rId8">
                    <a14:imgEffect>
                      <a14:colorTemperature colorTemp="4700"/>
                    </a14:imgEffect>
                    <a14:imgEffect>
                      <a14:saturation sat="0"/>
                    </a14:imgEffect>
                  </a14:imgLayer>
                </a14:imgProps>
              </a:ext>
            </a:extLst>
          </a:blip>
          <a:srcRect b="786"/>
          <a:stretch/>
        </p:blipFill>
        <p:spPr>
          <a:xfrm>
            <a:off x="8015344" y="-9264"/>
            <a:ext cx="2132554" cy="5891963"/>
          </a:xfrm>
          <a:prstGeom prst="rect">
            <a:avLst/>
          </a:prstGeom>
        </p:spPr>
      </p:pic>
      <p:pic>
        <p:nvPicPr>
          <p:cNvPr id="8" name="Picture 7"/>
          <p:cNvPicPr>
            <a:picLocks noChangeAspect="1"/>
          </p:cNvPicPr>
          <p:nvPr/>
        </p:nvPicPr>
        <p:blipFill rotWithShape="1">
          <a:blip r:embed="rId9">
            <a:duotone>
              <a:schemeClr val="bg2">
                <a:shade val="45000"/>
                <a:satMod val="135000"/>
              </a:schemeClr>
              <a:prstClr val="white"/>
            </a:duotone>
            <a:extLst>
              <a:ext uri="{BEBA8EAE-BF5A-486C-A8C5-ECC9F3942E4B}">
                <a14:imgProps xmlns:a14="http://schemas.microsoft.com/office/drawing/2010/main">
                  <a14:imgLayer r:embed="rId10">
                    <a14:imgEffect>
                      <a14:colorTemperature colorTemp="4700"/>
                    </a14:imgEffect>
                    <a14:imgEffect>
                      <a14:saturation sat="0"/>
                    </a14:imgEffect>
                  </a14:imgLayer>
                </a14:imgProps>
              </a:ext>
            </a:extLst>
          </a:blip>
          <a:srcRect l="4141" t="929" r="4169" b="265"/>
          <a:stretch/>
        </p:blipFill>
        <p:spPr>
          <a:xfrm>
            <a:off x="3824518" y="0"/>
            <a:ext cx="2115403" cy="5873436"/>
          </a:xfrm>
          <a:prstGeom prst="rect">
            <a:avLst/>
          </a:prstGeom>
        </p:spPr>
      </p:pic>
      <p:pic>
        <p:nvPicPr>
          <p:cNvPr id="4" name="Picture 3"/>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colorTemperature colorTemp="4700"/>
                    </a14:imgEffect>
                    <a14:imgEffect>
                      <a14:saturation sat="0"/>
                    </a14:imgEffect>
                  </a14:imgLayer>
                </a14:imgProps>
              </a:ext>
            </a:extLst>
          </a:blip>
          <a:srcRect l="3113" t="862" r="3347"/>
          <a:stretch/>
        </p:blipFill>
        <p:spPr>
          <a:xfrm>
            <a:off x="1869115" y="0"/>
            <a:ext cx="2006221" cy="5873436"/>
          </a:xfrm>
          <a:prstGeom prst="rect">
            <a:avLst/>
          </a:prstGeom>
        </p:spPr>
      </p:pic>
      <p:pic>
        <p:nvPicPr>
          <p:cNvPr id="11" name="Picture 10"/>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colorTemperature colorTemp="4700"/>
                    </a14:imgEffect>
                    <a14:imgEffect>
                      <a14:saturation sat="0"/>
                    </a14:imgEffect>
                  </a14:imgLayer>
                </a14:imgProps>
              </a:ext>
            </a:extLst>
          </a:blip>
          <a:srcRect l="5495" r="6759"/>
          <a:stretch/>
        </p:blipFill>
        <p:spPr>
          <a:xfrm>
            <a:off x="10128788" y="0"/>
            <a:ext cx="2162633" cy="5884508"/>
          </a:xfrm>
          <a:prstGeom prst="rect">
            <a:avLst/>
          </a:prstGeom>
        </p:spPr>
      </p:pic>
      <p:pic>
        <p:nvPicPr>
          <p:cNvPr id="12" name="Picture 11"/>
          <p:cNvPicPr>
            <a:picLocks noChangeAspect="1"/>
          </p:cNvPicPr>
          <p:nvPr/>
        </p:nvPicPr>
        <p:blipFill>
          <a:blip r:embed="rId15">
            <a:duotone>
              <a:schemeClr val="bg2">
                <a:shade val="45000"/>
                <a:satMod val="135000"/>
              </a:schemeClr>
              <a:prstClr val="white"/>
            </a:duotone>
            <a:extLst>
              <a:ext uri="{BEBA8EAE-BF5A-486C-A8C5-ECC9F3942E4B}">
                <a14:imgProps xmlns:a14="http://schemas.microsoft.com/office/drawing/2010/main">
                  <a14:imgLayer r:embed="rId16">
                    <a14:imgEffect>
                      <a14:saturation sat="0"/>
                    </a14:imgEffect>
                  </a14:imgLayer>
                </a14:imgProps>
              </a:ext>
            </a:extLst>
          </a:blip>
          <a:stretch>
            <a:fillRect/>
          </a:stretch>
        </p:blipFill>
        <p:spPr>
          <a:xfrm>
            <a:off x="11851852" y="5321614"/>
            <a:ext cx="439569" cy="557721"/>
          </a:xfrm>
          <a:prstGeom prst="rect">
            <a:avLst/>
          </a:prstGeom>
        </p:spPr>
      </p:pic>
      <p:pic>
        <p:nvPicPr>
          <p:cNvPr id="13" name="Picture 12"/>
          <p:cNvPicPr>
            <a:picLocks noChangeAspect="1"/>
          </p:cNvPicPr>
          <p:nvPr/>
        </p:nvPicPr>
        <p:blipFill>
          <a:blip r:embed="rId15">
            <a:duotone>
              <a:schemeClr val="bg2">
                <a:shade val="45000"/>
                <a:satMod val="135000"/>
              </a:schemeClr>
              <a:prstClr val="white"/>
            </a:duotone>
            <a:extLst>
              <a:ext uri="{BEBA8EAE-BF5A-486C-A8C5-ECC9F3942E4B}">
                <a14:imgProps xmlns:a14="http://schemas.microsoft.com/office/drawing/2010/main">
                  <a14:imgLayer r:embed="rId16">
                    <a14:imgEffect>
                      <a14:saturation sat="0"/>
                    </a14:imgEffect>
                  </a14:imgLayer>
                </a14:imgProps>
              </a:ext>
            </a:extLst>
          </a:blip>
          <a:stretch>
            <a:fillRect/>
          </a:stretch>
        </p:blipFill>
        <p:spPr>
          <a:xfrm>
            <a:off x="11536715" y="5683014"/>
            <a:ext cx="681176" cy="196463"/>
          </a:xfrm>
          <a:prstGeom prst="rect">
            <a:avLst/>
          </a:prstGeom>
        </p:spPr>
      </p:pic>
      <p:sp>
        <p:nvSpPr>
          <p:cNvPr id="14" name="TextBox 13"/>
          <p:cNvSpPr txBox="1"/>
          <p:nvPr/>
        </p:nvSpPr>
        <p:spPr>
          <a:xfrm>
            <a:off x="2955841" y="5997419"/>
            <a:ext cx="8021863"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rPr>
              <a:t>Catholic</a:t>
            </a: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rPr>
              <a:t>Social</a:t>
            </a: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rPr>
              <a:t>Teaching</a:t>
            </a:r>
            <a:endPar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5" name="Picture 1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0"/>
                    </a14:imgEffect>
                  </a14:imgLayer>
                </a14:imgProps>
              </a:ext>
            </a:extLst>
          </a:blip>
          <a:srcRect t="1149"/>
          <a:stretch/>
        </p:blipFill>
        <p:spPr>
          <a:xfrm>
            <a:off x="5899748" y="0"/>
            <a:ext cx="2153617" cy="5873436"/>
          </a:xfrm>
          <a:prstGeom prst="rect">
            <a:avLst/>
          </a:prstGeom>
        </p:spPr>
      </p:pic>
      <p:pic>
        <p:nvPicPr>
          <p:cNvPr id="16" name="Picture 15"/>
          <p:cNvPicPr>
            <a:picLocks noChangeAspect="1"/>
          </p:cNvPicPr>
          <p:nvPr/>
        </p:nvPicPr>
        <p:blipFill rotWithShape="1">
          <a:blip r:embed="rId19"/>
          <a:srcRect b="786"/>
          <a:stretch/>
        </p:blipFill>
        <p:spPr>
          <a:xfrm>
            <a:off x="8015344" y="-12200"/>
            <a:ext cx="2132554" cy="5891963"/>
          </a:xfrm>
          <a:prstGeom prst="rect">
            <a:avLst/>
          </a:prstGeom>
        </p:spPr>
      </p:pic>
    </p:spTree>
    <p:extLst>
      <p:ext uri="{BB962C8B-B14F-4D97-AF65-F5344CB8AC3E}">
        <p14:creationId xmlns:p14="http://schemas.microsoft.com/office/powerpoint/2010/main" val="431140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Preferential Option for the Poor</a:t>
            </a:r>
          </a:p>
        </p:txBody>
      </p:sp>
      <p:sp>
        <p:nvSpPr>
          <p:cNvPr id="8" name="Rectangle 7">
            <a:extLst>
              <a:ext uri="{FF2B5EF4-FFF2-40B4-BE49-F238E27FC236}">
                <a16:creationId xmlns:a16="http://schemas.microsoft.com/office/drawing/2014/main" id="{268091E8-533C-43F5-BCF5-AFCD2E232E4E}"/>
              </a:ext>
            </a:extLst>
          </p:cNvPr>
          <p:cNvSpPr/>
          <p:nvPr/>
        </p:nvSpPr>
        <p:spPr>
          <a:xfrm>
            <a:off x="1158240" y="2269148"/>
            <a:ext cx="7326489" cy="2554545"/>
          </a:xfrm>
          <a:prstGeom prst="rect">
            <a:avLst/>
          </a:prstGeom>
        </p:spPr>
        <p:txBody>
          <a:bodyPr wrap="square">
            <a:spAutoFit/>
          </a:bodyPr>
          <a:lstStyle/>
          <a:p>
            <a:pPr algn="ctr"/>
            <a:r>
              <a:rPr lang="en-GB" sz="4000" dirty="0">
                <a:latin typeface="Gill Sans MT" panose="020B0502020104020203" pitchFamily="34" charset="0"/>
              </a:rPr>
              <a:t>God wants us to help those in need, like Jesus did.</a:t>
            </a:r>
          </a:p>
          <a:p>
            <a:pPr algn="ctr"/>
            <a:r>
              <a:rPr lang="en-GB" sz="4000" b="1" dirty="0">
                <a:solidFill>
                  <a:srgbClr val="C00000"/>
                </a:solidFill>
                <a:latin typeface="Gill Sans MT" panose="020B0502020104020203" pitchFamily="34" charset="0"/>
              </a:rPr>
              <a:t>Can you think of the ways Jesus helped those in need?</a:t>
            </a:r>
          </a:p>
        </p:txBody>
      </p:sp>
      <p:pic>
        <p:nvPicPr>
          <p:cNvPr id="13" name="Picture 12">
            <a:extLst>
              <a:ext uri="{FF2B5EF4-FFF2-40B4-BE49-F238E27FC236}">
                <a16:creationId xmlns:a16="http://schemas.microsoft.com/office/drawing/2014/main" id="{AC83C6FD-82CC-447B-9C80-F82334E8302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429" t="11111" r="57232" b="19207"/>
          <a:stretch/>
        </p:blipFill>
        <p:spPr>
          <a:xfrm>
            <a:off x="8881302" y="2129849"/>
            <a:ext cx="2712229" cy="2925477"/>
          </a:xfrm>
          <a:prstGeom prst="rect">
            <a:avLst/>
          </a:prstGeom>
        </p:spPr>
      </p:pic>
    </p:spTree>
    <p:extLst>
      <p:ext uri="{BB962C8B-B14F-4D97-AF65-F5344CB8AC3E}">
        <p14:creationId xmlns:p14="http://schemas.microsoft.com/office/powerpoint/2010/main" val="322438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Preferential Option for the Poor</a:t>
            </a:r>
          </a:p>
        </p:txBody>
      </p:sp>
      <p:sp>
        <p:nvSpPr>
          <p:cNvPr id="8" name="Rectangle 7">
            <a:extLst>
              <a:ext uri="{FF2B5EF4-FFF2-40B4-BE49-F238E27FC236}">
                <a16:creationId xmlns:a16="http://schemas.microsoft.com/office/drawing/2014/main" id="{268091E8-533C-43F5-BCF5-AFCD2E232E4E}"/>
              </a:ext>
            </a:extLst>
          </p:cNvPr>
          <p:cNvSpPr/>
          <p:nvPr/>
        </p:nvSpPr>
        <p:spPr>
          <a:xfrm>
            <a:off x="4368799" y="2274838"/>
            <a:ext cx="6913192" cy="2308324"/>
          </a:xfrm>
          <a:prstGeom prst="rect">
            <a:avLst/>
          </a:prstGeom>
        </p:spPr>
        <p:txBody>
          <a:bodyPr wrap="square">
            <a:spAutoFit/>
          </a:bodyPr>
          <a:lstStyle/>
          <a:p>
            <a:pPr algn="ctr"/>
            <a:r>
              <a:rPr lang="en-GB" sz="3600" dirty="0">
                <a:latin typeface="Gill Sans MT" panose="020B0502020104020203" pitchFamily="34" charset="0"/>
              </a:rPr>
              <a:t>Jesus showed us how to care for those in need.</a:t>
            </a:r>
          </a:p>
          <a:p>
            <a:pPr algn="ctr"/>
            <a:r>
              <a:rPr lang="en-GB" sz="3600" dirty="0">
                <a:latin typeface="Gill Sans MT" panose="020B0502020104020203" pitchFamily="34" charset="0"/>
              </a:rPr>
              <a:t>He showed us how to </a:t>
            </a:r>
            <a:r>
              <a:rPr lang="en-GB" sz="3600" b="1" dirty="0">
                <a:latin typeface="Gill Sans MT" panose="020B0502020104020203" pitchFamily="34" charset="0"/>
              </a:rPr>
              <a:t>love</a:t>
            </a:r>
            <a:r>
              <a:rPr lang="en-GB" sz="3600" dirty="0">
                <a:latin typeface="Gill Sans MT" panose="020B0502020104020203" pitchFamily="34" charset="0"/>
              </a:rPr>
              <a:t> and </a:t>
            </a:r>
            <a:r>
              <a:rPr lang="en-GB" sz="3600" b="1" dirty="0">
                <a:latin typeface="Gill Sans MT" panose="020B0502020104020203" pitchFamily="34" charset="0"/>
              </a:rPr>
              <a:t>give</a:t>
            </a:r>
            <a:r>
              <a:rPr lang="en-GB" sz="3600" dirty="0">
                <a:latin typeface="Gill Sans MT" panose="020B0502020104020203" pitchFamily="34" charset="0"/>
              </a:rPr>
              <a:t> to them.</a:t>
            </a:r>
          </a:p>
        </p:txBody>
      </p:sp>
      <p:pic>
        <p:nvPicPr>
          <p:cNvPr id="11" name="Picture 10">
            <a:extLst>
              <a:ext uri="{FF2B5EF4-FFF2-40B4-BE49-F238E27FC236}">
                <a16:creationId xmlns:a16="http://schemas.microsoft.com/office/drawing/2014/main" id="{B0139C22-F364-46EE-AB70-D2948462A1E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728" t="7703" r="53126" b="17083"/>
          <a:stretch/>
        </p:blipFill>
        <p:spPr>
          <a:xfrm>
            <a:off x="910009" y="2120989"/>
            <a:ext cx="2863526" cy="3261410"/>
          </a:xfrm>
          <a:prstGeom prst="rect">
            <a:avLst/>
          </a:prstGeom>
        </p:spPr>
      </p:pic>
    </p:spTree>
    <p:extLst>
      <p:ext uri="{BB962C8B-B14F-4D97-AF65-F5344CB8AC3E}">
        <p14:creationId xmlns:p14="http://schemas.microsoft.com/office/powerpoint/2010/main" val="2490463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Preferential Option for the Poor</a:t>
            </a:r>
          </a:p>
        </p:txBody>
      </p:sp>
      <p:pic>
        <p:nvPicPr>
          <p:cNvPr id="11" name="Picture 10">
            <a:extLst>
              <a:ext uri="{FF2B5EF4-FFF2-40B4-BE49-F238E27FC236}">
                <a16:creationId xmlns:a16="http://schemas.microsoft.com/office/drawing/2014/main" id="{7230AF35-3E9A-48B6-88E0-14519657567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728" t="7703" r="53126" b="17083"/>
          <a:stretch/>
        </p:blipFill>
        <p:spPr>
          <a:xfrm>
            <a:off x="8970275" y="1850110"/>
            <a:ext cx="2863526" cy="3261410"/>
          </a:xfrm>
          <a:prstGeom prst="rect">
            <a:avLst/>
          </a:prstGeom>
        </p:spPr>
      </p:pic>
      <p:sp>
        <p:nvSpPr>
          <p:cNvPr id="8" name="Rectangle 7">
            <a:extLst>
              <a:ext uri="{FF2B5EF4-FFF2-40B4-BE49-F238E27FC236}">
                <a16:creationId xmlns:a16="http://schemas.microsoft.com/office/drawing/2014/main" id="{268091E8-533C-43F5-BCF5-AFCD2E232E4E}"/>
              </a:ext>
            </a:extLst>
          </p:cNvPr>
          <p:cNvSpPr/>
          <p:nvPr/>
        </p:nvSpPr>
        <p:spPr>
          <a:xfrm>
            <a:off x="916999" y="2521393"/>
            <a:ext cx="7940975" cy="1815882"/>
          </a:xfrm>
          <a:prstGeom prst="rect">
            <a:avLst/>
          </a:prstGeom>
        </p:spPr>
        <p:txBody>
          <a:bodyPr wrap="square">
            <a:spAutoFit/>
          </a:bodyPr>
          <a:lstStyle/>
          <a:p>
            <a:pPr algn="ctr"/>
            <a:r>
              <a:rPr lang="en-GB" sz="3200" dirty="0">
                <a:latin typeface="Gill Sans MT" panose="020B0502020104020203" pitchFamily="34" charset="0"/>
              </a:rPr>
              <a:t>‘Be generous and willing to share.’</a:t>
            </a:r>
            <a:r>
              <a:rPr lang="en-GB" sz="3200" b="1" dirty="0">
                <a:solidFill>
                  <a:srgbClr val="C00000"/>
                </a:solidFill>
                <a:latin typeface="Gill Sans MT" panose="020B0502020104020203" pitchFamily="34" charset="0"/>
              </a:rPr>
              <a:t>     </a:t>
            </a:r>
          </a:p>
          <a:p>
            <a:pPr algn="ctr"/>
            <a:r>
              <a:rPr lang="en-GB" sz="2400" b="1" dirty="0">
                <a:solidFill>
                  <a:srgbClr val="C00000"/>
                </a:solidFill>
                <a:latin typeface="Gill Sans MT" panose="020B0502020104020203" pitchFamily="34" charset="0"/>
              </a:rPr>
              <a:t>1Timothy 6:18</a:t>
            </a:r>
          </a:p>
          <a:p>
            <a:pPr algn="ctr"/>
            <a:endParaRPr lang="en-GB" sz="2400" b="1" dirty="0">
              <a:solidFill>
                <a:srgbClr val="C00000"/>
              </a:solidFill>
              <a:latin typeface="Gill Sans MT" panose="020B0502020104020203" pitchFamily="34" charset="0"/>
            </a:endParaRPr>
          </a:p>
          <a:p>
            <a:pPr algn="ctr"/>
            <a:r>
              <a:rPr lang="en-GB" sz="3200" b="1" dirty="0">
                <a:solidFill>
                  <a:srgbClr val="C00000"/>
                </a:solidFill>
                <a:latin typeface="Gill Sans MT" panose="020B0502020104020203" pitchFamily="34" charset="0"/>
              </a:rPr>
              <a:t>What does ‘be generous’ mean?</a:t>
            </a:r>
            <a:endParaRPr lang="en-GB" sz="4000" b="1" dirty="0">
              <a:solidFill>
                <a:srgbClr val="C00000"/>
              </a:solidFill>
              <a:latin typeface="Gill Sans MT" panose="020B0502020104020203" pitchFamily="34" charset="0"/>
            </a:endParaRPr>
          </a:p>
        </p:txBody>
      </p:sp>
    </p:spTree>
    <p:extLst>
      <p:ext uri="{BB962C8B-B14F-4D97-AF65-F5344CB8AC3E}">
        <p14:creationId xmlns:p14="http://schemas.microsoft.com/office/powerpoint/2010/main" val="364355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Preferential Option for the Poor</a:t>
            </a:r>
          </a:p>
        </p:txBody>
      </p:sp>
      <p:pic>
        <p:nvPicPr>
          <p:cNvPr id="11" name="Picture 10">
            <a:extLst>
              <a:ext uri="{FF2B5EF4-FFF2-40B4-BE49-F238E27FC236}">
                <a16:creationId xmlns:a16="http://schemas.microsoft.com/office/drawing/2014/main" id="{7230AF35-3E9A-48B6-88E0-14519657567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728" t="7703" r="53126" b="17083"/>
          <a:stretch/>
        </p:blipFill>
        <p:spPr>
          <a:xfrm>
            <a:off x="8970275" y="1850110"/>
            <a:ext cx="2863526" cy="3261410"/>
          </a:xfrm>
          <a:prstGeom prst="rect">
            <a:avLst/>
          </a:prstGeom>
        </p:spPr>
      </p:pic>
      <p:sp>
        <p:nvSpPr>
          <p:cNvPr id="8" name="Rectangle 7">
            <a:extLst>
              <a:ext uri="{FF2B5EF4-FFF2-40B4-BE49-F238E27FC236}">
                <a16:creationId xmlns:a16="http://schemas.microsoft.com/office/drawing/2014/main" id="{268091E8-533C-43F5-BCF5-AFCD2E232E4E}"/>
              </a:ext>
            </a:extLst>
          </p:cNvPr>
          <p:cNvSpPr/>
          <p:nvPr/>
        </p:nvSpPr>
        <p:spPr>
          <a:xfrm>
            <a:off x="815399" y="1905506"/>
            <a:ext cx="7940975" cy="2431435"/>
          </a:xfrm>
          <a:prstGeom prst="rect">
            <a:avLst/>
          </a:prstGeom>
        </p:spPr>
        <p:txBody>
          <a:bodyPr wrap="square">
            <a:spAutoFit/>
          </a:bodyPr>
          <a:lstStyle/>
          <a:p>
            <a:pPr algn="ctr"/>
            <a:r>
              <a:rPr lang="en-GB" sz="3200" dirty="0">
                <a:latin typeface="Gill Sans MT" panose="020B0502020104020203" pitchFamily="34" charset="0"/>
              </a:rPr>
              <a:t>‘Blessed are you who are poor, for yours is the kingdom of God. Blessed are you who hunger now, for you will be satisfied. Blessed are you who weep now, for you will laugh.’’</a:t>
            </a:r>
          </a:p>
          <a:p>
            <a:pPr algn="ctr"/>
            <a:r>
              <a:rPr lang="en-GB" sz="2400" b="1" dirty="0">
                <a:solidFill>
                  <a:srgbClr val="C00000"/>
                </a:solidFill>
                <a:latin typeface="Gill Sans MT" panose="020B0502020104020203" pitchFamily="34" charset="0"/>
              </a:rPr>
              <a:t>Luke 6:20-21</a:t>
            </a:r>
            <a:endParaRPr lang="en-GB" sz="3200" b="1" dirty="0">
              <a:solidFill>
                <a:srgbClr val="C00000"/>
              </a:solidFill>
              <a:latin typeface="Gill Sans MT" panose="020B0502020104020203" pitchFamily="34" charset="0"/>
            </a:endParaRPr>
          </a:p>
        </p:txBody>
      </p:sp>
    </p:spTree>
    <p:extLst>
      <p:ext uri="{BB962C8B-B14F-4D97-AF65-F5344CB8AC3E}">
        <p14:creationId xmlns:p14="http://schemas.microsoft.com/office/powerpoint/2010/main" val="2740887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The Widow’s Mite</a:t>
            </a:r>
          </a:p>
        </p:txBody>
      </p:sp>
      <p:sp>
        <p:nvSpPr>
          <p:cNvPr id="8" name="Rectangle 7">
            <a:extLst>
              <a:ext uri="{FF2B5EF4-FFF2-40B4-BE49-F238E27FC236}">
                <a16:creationId xmlns:a16="http://schemas.microsoft.com/office/drawing/2014/main" id="{268091E8-533C-43F5-BCF5-AFCD2E232E4E}"/>
              </a:ext>
            </a:extLst>
          </p:cNvPr>
          <p:cNvSpPr/>
          <p:nvPr/>
        </p:nvSpPr>
        <p:spPr>
          <a:xfrm>
            <a:off x="180022" y="1674202"/>
            <a:ext cx="7322797" cy="4154984"/>
          </a:xfrm>
          <a:prstGeom prst="rect">
            <a:avLst/>
          </a:prstGeom>
        </p:spPr>
        <p:txBody>
          <a:bodyPr wrap="square">
            <a:spAutoFit/>
          </a:bodyPr>
          <a:lstStyle/>
          <a:p>
            <a:r>
              <a:rPr lang="en-GB" sz="2400" dirty="0">
                <a:latin typeface="Gill Sans MT" panose="020B0502020104020203" pitchFamily="34" charset="0"/>
              </a:rPr>
              <a:t>Jesus saw something that was happening in the temple. There was a box for money there. </a:t>
            </a:r>
          </a:p>
          <a:p>
            <a:r>
              <a:rPr lang="en-GB" sz="2400" dirty="0">
                <a:latin typeface="Gill Sans MT" panose="020B0502020104020203" pitchFamily="34" charset="0"/>
              </a:rPr>
              <a:t>Many rich people were putting lots of money into the box.</a:t>
            </a:r>
          </a:p>
          <a:p>
            <a:r>
              <a:rPr lang="en-GB" sz="2400" dirty="0">
                <a:latin typeface="Gill Sans MT" panose="020B0502020104020203" pitchFamily="34" charset="0"/>
              </a:rPr>
              <a:t>Then he saw a woman. She was a widow and very poor. She put two small coins into the box. </a:t>
            </a:r>
          </a:p>
          <a:p>
            <a:r>
              <a:rPr lang="en-GB" sz="2400" dirty="0">
                <a:latin typeface="Gill Sans MT" panose="020B0502020104020203" pitchFamily="34" charset="0"/>
              </a:rPr>
              <a:t>‘Let me tell you this,’ Jesus said. ‘This poor woman has put a better gift into the box than all the rich people. All those rich people have plenty of money. They only gave a small part. But this woman has very little but she put everything that she had into the box.’</a:t>
            </a:r>
          </a:p>
        </p:txBody>
      </p:sp>
      <p:sp>
        <p:nvSpPr>
          <p:cNvPr id="2" name="Rectangle 1">
            <a:extLst>
              <a:ext uri="{FF2B5EF4-FFF2-40B4-BE49-F238E27FC236}">
                <a16:creationId xmlns:a16="http://schemas.microsoft.com/office/drawing/2014/main" id="{BEAA85E1-5F83-4003-B0ED-D42F961770AE}"/>
              </a:ext>
            </a:extLst>
          </p:cNvPr>
          <p:cNvSpPr/>
          <p:nvPr/>
        </p:nvSpPr>
        <p:spPr>
          <a:xfrm>
            <a:off x="7532058" y="2305615"/>
            <a:ext cx="4549422" cy="2246769"/>
          </a:xfrm>
          <a:prstGeom prst="rect">
            <a:avLst/>
          </a:prstGeom>
        </p:spPr>
        <p:txBody>
          <a:bodyPr wrap="square">
            <a:spAutoFit/>
          </a:bodyPr>
          <a:lstStyle/>
          <a:p>
            <a:pPr algn="ctr"/>
            <a:r>
              <a:rPr lang="en-GB" sz="2800" b="1" dirty="0">
                <a:solidFill>
                  <a:srgbClr val="C00000"/>
                </a:solidFill>
                <a:latin typeface="Gill Sans MT" panose="020B0502020104020203" pitchFamily="34" charset="0"/>
              </a:rPr>
              <a:t>What happened in the story?</a:t>
            </a:r>
          </a:p>
          <a:p>
            <a:pPr algn="ctr"/>
            <a:r>
              <a:rPr lang="en-GB" sz="2800" b="1" dirty="0">
                <a:solidFill>
                  <a:srgbClr val="C00000"/>
                </a:solidFill>
                <a:latin typeface="Gill Sans MT" panose="020B0502020104020203" pitchFamily="34" charset="0"/>
              </a:rPr>
              <a:t>Why did Jesus say that the woman’s offering was worth more?</a:t>
            </a:r>
          </a:p>
        </p:txBody>
      </p:sp>
    </p:spTree>
    <p:extLst>
      <p:ext uri="{BB962C8B-B14F-4D97-AF65-F5344CB8AC3E}">
        <p14:creationId xmlns:p14="http://schemas.microsoft.com/office/powerpoint/2010/main" val="14323578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14654</TotalTime>
  <Words>407</Words>
  <Application>Microsoft Office PowerPoint</Application>
  <PresentationFormat>Widescreen</PresentationFormat>
  <Paragraphs>56</Paragraphs>
  <Slides>13</Slides>
  <Notes>13</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Gill Sans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RCDOW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Verity Sykes</dc:creator>
  <cp:lastModifiedBy>Frances Moore</cp:lastModifiedBy>
  <cp:revision>154</cp:revision>
  <dcterms:created xsi:type="dcterms:W3CDTF">2018-05-21T15:55:21Z</dcterms:created>
  <dcterms:modified xsi:type="dcterms:W3CDTF">2023-03-29T14:24:00Z</dcterms:modified>
</cp:coreProperties>
</file>