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1" r:id="rId2"/>
    <p:sldId id="285" r:id="rId3"/>
    <p:sldId id="290" r:id="rId4"/>
    <p:sldId id="258" r:id="rId5"/>
    <p:sldId id="259" r:id="rId6"/>
    <p:sldId id="289" r:id="rId7"/>
    <p:sldId id="294" r:id="rId8"/>
    <p:sldId id="295" r:id="rId9"/>
    <p:sldId id="296" r:id="rId10"/>
    <p:sldId id="293" r:id="rId11"/>
    <p:sldId id="291" r:id="rId12"/>
    <p:sldId id="297" r:id="rId13"/>
    <p:sldId id="292" r:id="rId14"/>
    <p:sldId id="303" r:id="rId15"/>
    <p:sldId id="302" r:id="rId16"/>
    <p:sldId id="28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0F0F"/>
    <a:srgbClr val="BF1E2E"/>
    <a:srgbClr val="F26758"/>
    <a:srgbClr val="EE2E2C"/>
    <a:srgbClr val="CF2631"/>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78705" autoAdjust="0"/>
  </p:normalViewPr>
  <p:slideViewPr>
    <p:cSldViewPr snapToGrid="0">
      <p:cViewPr varScale="1">
        <p:scale>
          <a:sx n="68" d="100"/>
          <a:sy n="68" d="100"/>
        </p:scale>
        <p:origin x="127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B093F-ECDC-4E3E-A186-09FCC30519EA}" type="datetimeFigureOut">
              <a:rPr lang="en-GB" smtClean="0"/>
              <a:t>29/03/2023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BF499-1F9F-40B2-AD2A-A9082E6452C8}" type="slidenum">
              <a:rPr lang="en-GB" smtClean="0"/>
              <a:t>‹#›</a:t>
            </a:fld>
            <a:endParaRPr lang="en-GB"/>
          </a:p>
        </p:txBody>
      </p:sp>
    </p:spTree>
    <p:extLst>
      <p:ext uri="{BB962C8B-B14F-4D97-AF65-F5344CB8AC3E}">
        <p14:creationId xmlns:p14="http://schemas.microsoft.com/office/powerpoint/2010/main" val="36031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1BF499-1F9F-40B2-AD2A-A9082E6452C8}" type="slidenum">
              <a:rPr lang="en-GB" smtClean="0"/>
              <a:t>1</a:t>
            </a:fld>
            <a:endParaRPr lang="en-GB"/>
          </a:p>
        </p:txBody>
      </p:sp>
    </p:spTree>
    <p:extLst>
      <p:ext uri="{BB962C8B-B14F-4D97-AF65-F5344CB8AC3E}">
        <p14:creationId xmlns:p14="http://schemas.microsoft.com/office/powerpoint/2010/main" val="3832390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10</a:t>
            </a:fld>
            <a:endParaRPr lang="en-GB"/>
          </a:p>
        </p:txBody>
      </p:sp>
    </p:spTree>
    <p:extLst>
      <p:ext uri="{BB962C8B-B14F-4D97-AF65-F5344CB8AC3E}">
        <p14:creationId xmlns:p14="http://schemas.microsoft.com/office/powerpoint/2010/main" val="990945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11</a:t>
            </a:fld>
            <a:endParaRPr lang="en-GB"/>
          </a:p>
        </p:txBody>
      </p:sp>
    </p:spTree>
    <p:extLst>
      <p:ext uri="{BB962C8B-B14F-4D97-AF65-F5344CB8AC3E}">
        <p14:creationId xmlns:p14="http://schemas.microsoft.com/office/powerpoint/2010/main" val="2106478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12</a:t>
            </a:fld>
            <a:endParaRPr lang="en-GB"/>
          </a:p>
        </p:txBody>
      </p:sp>
    </p:spTree>
    <p:extLst>
      <p:ext uri="{BB962C8B-B14F-4D97-AF65-F5344CB8AC3E}">
        <p14:creationId xmlns:p14="http://schemas.microsoft.com/office/powerpoint/2010/main" val="2716726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13</a:t>
            </a:fld>
            <a:endParaRPr lang="en-GB"/>
          </a:p>
        </p:txBody>
      </p:sp>
    </p:spTree>
    <p:extLst>
      <p:ext uri="{BB962C8B-B14F-4D97-AF65-F5344CB8AC3E}">
        <p14:creationId xmlns:p14="http://schemas.microsoft.com/office/powerpoint/2010/main" val="1765299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14</a:t>
            </a:fld>
            <a:endParaRPr lang="en-GB"/>
          </a:p>
        </p:txBody>
      </p:sp>
    </p:spTree>
    <p:extLst>
      <p:ext uri="{BB962C8B-B14F-4D97-AF65-F5344CB8AC3E}">
        <p14:creationId xmlns:p14="http://schemas.microsoft.com/office/powerpoint/2010/main" val="3446052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15</a:t>
            </a:fld>
            <a:endParaRPr lang="en-GB"/>
          </a:p>
        </p:txBody>
      </p:sp>
    </p:spTree>
    <p:extLst>
      <p:ext uri="{BB962C8B-B14F-4D97-AF65-F5344CB8AC3E}">
        <p14:creationId xmlns:p14="http://schemas.microsoft.com/office/powerpoint/2010/main" val="1807456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16</a:t>
            </a:fld>
            <a:endParaRPr lang="en-GB"/>
          </a:p>
        </p:txBody>
      </p:sp>
    </p:spTree>
    <p:extLst>
      <p:ext uri="{BB962C8B-B14F-4D97-AF65-F5344CB8AC3E}">
        <p14:creationId xmlns:p14="http://schemas.microsoft.com/office/powerpoint/2010/main" val="1534534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will need 10 paper money notes from the </a:t>
            </a:r>
            <a:r>
              <a:rPr lang="en-GB" sz="1200" kern="1200" dirty="0">
                <a:solidFill>
                  <a:schemeClr val="tx1"/>
                </a:solidFill>
                <a:effectLst/>
                <a:latin typeface="+mn-lt"/>
                <a:ea typeface="+mn-ea"/>
                <a:cs typeface="+mn-cs"/>
              </a:rPr>
              <a:t>resource pack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Ask for 10 volunteers to stand in a line. This line represents the entire population of the UK. These 10 notes represent all of the wealth of the UK, so each one represents 10% of UK wealth.</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Ask the group how the wealth</a:t>
            </a:r>
            <a:r>
              <a:rPr lang="en-US" sz="1200" i="1" kern="1200" dirty="0">
                <a:solidFill>
                  <a:schemeClr val="tx1"/>
                </a:solidFill>
                <a:effectLst/>
                <a:latin typeface="+mn-lt"/>
                <a:ea typeface="+mn-ea"/>
                <a:cs typeface="+mn-cs"/>
              </a:rPr>
              <a:t> should </a:t>
            </a:r>
            <a:r>
              <a:rPr lang="en-US" sz="1200" kern="1200" dirty="0">
                <a:solidFill>
                  <a:schemeClr val="tx1"/>
                </a:solidFill>
                <a:effectLst/>
                <a:latin typeface="+mn-lt"/>
                <a:ea typeface="+mn-ea"/>
                <a:cs typeface="+mn-cs"/>
              </a:rPr>
              <a:t>be divided up amongst the group and pass out the money. Why?</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Then ask how they </a:t>
            </a:r>
            <a:r>
              <a:rPr lang="en-US" sz="1200" i="1" kern="1200" dirty="0">
                <a:solidFill>
                  <a:schemeClr val="tx1"/>
                </a:solidFill>
                <a:effectLst/>
                <a:latin typeface="+mn-lt"/>
                <a:ea typeface="+mn-ea"/>
                <a:cs typeface="+mn-cs"/>
              </a:rPr>
              <a:t>think it is </a:t>
            </a:r>
            <a:r>
              <a:rPr lang="en-US" sz="1200" kern="1200" dirty="0">
                <a:solidFill>
                  <a:schemeClr val="tx1"/>
                </a:solidFill>
                <a:effectLst/>
                <a:latin typeface="+mn-lt"/>
                <a:ea typeface="+mn-ea"/>
                <a:cs typeface="+mn-cs"/>
              </a:rPr>
              <a:t>divided up and redistribute the money. Why?</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Then show them how it is actually divided: </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4 people get 1 note to share between them (10% of UK wealth between 40% of people)</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2 people get 1 note to share between them (10% of UK wealth between 20% of people)</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2 people get 2 notes each (20% of UK wealth between 20% of people)</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1 person gets 2 notes(20% of UK wealth between 10% of people)</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1 person gets 4 notes (40% of UK wealth between 10% of people)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a:t>
            </a:fld>
            <a:endParaRPr lang="en-GB"/>
          </a:p>
        </p:txBody>
      </p:sp>
    </p:spTree>
    <p:extLst>
      <p:ext uri="{BB962C8B-B14F-4D97-AF65-F5344CB8AC3E}">
        <p14:creationId xmlns:p14="http://schemas.microsoft.com/office/powerpoint/2010/main" val="2163120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3</a:t>
            </a:fld>
            <a:endParaRPr lang="en-GB"/>
          </a:p>
        </p:txBody>
      </p:sp>
    </p:spTree>
    <p:extLst>
      <p:ext uri="{BB962C8B-B14F-4D97-AF65-F5344CB8AC3E}">
        <p14:creationId xmlns:p14="http://schemas.microsoft.com/office/powerpoint/2010/main" val="2148109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FFBA90-C93C-4C97-8714-241AA1DA040D}" type="slidenum">
              <a:rPr lang="en-GB" smtClean="0"/>
              <a:t>4</a:t>
            </a:fld>
            <a:endParaRPr lang="en-GB"/>
          </a:p>
        </p:txBody>
      </p:sp>
    </p:spTree>
    <p:extLst>
      <p:ext uri="{BB962C8B-B14F-4D97-AF65-F5344CB8AC3E}">
        <p14:creationId xmlns:p14="http://schemas.microsoft.com/office/powerpoint/2010/main" val="1044105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67FFBA90-C93C-4C97-8714-241AA1DA040D}" type="slidenum">
              <a:rPr lang="en-GB" smtClean="0"/>
              <a:t>5</a:t>
            </a:fld>
            <a:endParaRPr lang="en-GB"/>
          </a:p>
        </p:txBody>
      </p:sp>
    </p:spTree>
    <p:extLst>
      <p:ext uri="{BB962C8B-B14F-4D97-AF65-F5344CB8AC3E}">
        <p14:creationId xmlns:p14="http://schemas.microsoft.com/office/powerpoint/2010/main" val="2599579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6</a:t>
            </a:fld>
            <a:endParaRPr lang="en-GB"/>
          </a:p>
        </p:txBody>
      </p:sp>
    </p:spTree>
    <p:extLst>
      <p:ext uri="{BB962C8B-B14F-4D97-AF65-F5344CB8AC3E}">
        <p14:creationId xmlns:p14="http://schemas.microsoft.com/office/powerpoint/2010/main" val="1802233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7</a:t>
            </a:fld>
            <a:endParaRPr lang="en-GB"/>
          </a:p>
        </p:txBody>
      </p:sp>
    </p:spTree>
    <p:extLst>
      <p:ext uri="{BB962C8B-B14F-4D97-AF65-F5344CB8AC3E}">
        <p14:creationId xmlns:p14="http://schemas.microsoft.com/office/powerpoint/2010/main" val="1007071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8</a:t>
            </a:fld>
            <a:endParaRPr lang="en-GB"/>
          </a:p>
        </p:txBody>
      </p:sp>
    </p:spTree>
    <p:extLst>
      <p:ext uri="{BB962C8B-B14F-4D97-AF65-F5344CB8AC3E}">
        <p14:creationId xmlns:p14="http://schemas.microsoft.com/office/powerpoint/2010/main" val="2127447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9</a:t>
            </a:fld>
            <a:endParaRPr lang="en-GB"/>
          </a:p>
        </p:txBody>
      </p:sp>
    </p:spTree>
    <p:extLst>
      <p:ext uri="{BB962C8B-B14F-4D97-AF65-F5344CB8AC3E}">
        <p14:creationId xmlns:p14="http://schemas.microsoft.com/office/powerpoint/2010/main" val="2601915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29/03/2023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3096636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29/03/2023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347335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29/03/2023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15792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29/03/2023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15883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0071E-C123-454F-B899-7A9A6AFD39BD}" type="datetimeFigureOut">
              <a:rPr lang="en-GB" smtClean="0"/>
              <a:t>29/03/2023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6981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10071E-C123-454F-B899-7A9A6AFD39BD}" type="datetimeFigureOut">
              <a:rPr lang="en-GB" smtClean="0"/>
              <a:t>29/03/2023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94977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210071E-C123-454F-B899-7A9A6AFD39BD}" type="datetimeFigureOut">
              <a:rPr lang="en-GB" smtClean="0"/>
              <a:t>29/03/2023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16629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210071E-C123-454F-B899-7A9A6AFD39BD}" type="datetimeFigureOut">
              <a:rPr lang="en-GB" smtClean="0"/>
              <a:t>29/03/2023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069291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0071E-C123-454F-B899-7A9A6AFD39BD}" type="datetimeFigureOut">
              <a:rPr lang="en-GB" smtClean="0"/>
              <a:t>29/03/2023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790236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29/03/2023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761633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29/03/2023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65570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0071E-C123-454F-B899-7A9A6AFD39BD}" type="datetimeFigureOut">
              <a:rPr lang="en-GB" smtClean="0"/>
              <a:t>29/03/2023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17F67-EC27-4834-B694-F9D97B440781}" type="slidenum">
              <a:rPr lang="en-GB" smtClean="0"/>
              <a:t>‹#›</a:t>
            </a:fld>
            <a:endParaRPr lang="en-GB"/>
          </a:p>
        </p:txBody>
      </p:sp>
    </p:spTree>
    <p:extLst>
      <p:ext uri="{BB962C8B-B14F-4D97-AF65-F5344CB8AC3E}">
        <p14:creationId xmlns:p14="http://schemas.microsoft.com/office/powerpoint/2010/main" val="3368340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ideo" Target="https://www.youtube.com/embed/OKT5iLOU4ek" TargetMode="External"/><Relationship Id="rId6" Type="http://schemas.openxmlformats.org/officeDocument/2006/relationships/image" Target="../media/image23.jpe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9.png"/><Relationship Id="rId18" Type="http://schemas.microsoft.com/office/2007/relationships/hdphoto" Target="../media/hdphoto7.wdp"/><Relationship Id="rId3" Type="http://schemas.openxmlformats.org/officeDocument/2006/relationships/image" Target="../media/image4.png"/><Relationship Id="rId7" Type="http://schemas.openxmlformats.org/officeDocument/2006/relationships/image" Target="../media/image16.png"/><Relationship Id="rId12" Type="http://schemas.microsoft.com/office/2007/relationships/hdphoto" Target="../media/hdphoto4.wdp"/><Relationship Id="rId17" Type="http://schemas.openxmlformats.org/officeDocument/2006/relationships/image" Target="../media/image21.png"/><Relationship Id="rId2" Type="http://schemas.openxmlformats.org/officeDocument/2006/relationships/notesSlide" Target="../notesSlides/notesSlide5.xml"/><Relationship Id="rId16" Type="http://schemas.microsoft.com/office/2007/relationships/hdphoto" Target="../media/hdphoto6.wdp"/><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8.png"/><Relationship Id="rId5" Type="http://schemas.openxmlformats.org/officeDocument/2006/relationships/image" Target="../media/image15.png"/><Relationship Id="rId15" Type="http://schemas.openxmlformats.org/officeDocument/2006/relationships/image" Target="../media/image20.png"/><Relationship Id="rId10" Type="http://schemas.microsoft.com/office/2007/relationships/hdphoto" Target="../media/hdphoto3.wdp"/><Relationship Id="rId19"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17.png"/><Relationship Id="rId14"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3788" r="33782"/>
          <a:stretch/>
        </p:blipFill>
        <p:spPr>
          <a:xfrm>
            <a:off x="0" y="0"/>
            <a:ext cx="12192000" cy="6858000"/>
          </a:xfrm>
          <a:prstGeom prst="rect">
            <a:avLst/>
          </a:prstGeom>
        </p:spPr>
      </p:pic>
      <p:pic>
        <p:nvPicPr>
          <p:cNvPr id="2" name="Picture 1"/>
          <p:cNvPicPr>
            <a:picLocks noChangeAspect="1"/>
          </p:cNvPicPr>
          <p:nvPr/>
        </p:nvPicPr>
        <p:blipFill rotWithShape="1">
          <a:blip r:embed="rId4"/>
          <a:srcRect l="17588" t="61504" r="21023"/>
          <a:stretch/>
        </p:blipFill>
        <p:spPr>
          <a:xfrm>
            <a:off x="736166" y="4968986"/>
            <a:ext cx="3739487" cy="1328740"/>
          </a:xfrm>
          <a:prstGeom prst="rect">
            <a:avLst/>
          </a:prstGeom>
        </p:spPr>
      </p:pic>
      <p:sp>
        <p:nvSpPr>
          <p:cNvPr id="4" name="TextBox 3"/>
          <p:cNvSpPr txBox="1"/>
          <p:nvPr/>
        </p:nvSpPr>
        <p:spPr>
          <a:xfrm>
            <a:off x="332961" y="965684"/>
            <a:ext cx="11526077" cy="1846659"/>
          </a:xfrm>
          <a:prstGeom prst="rect">
            <a:avLst/>
          </a:prstGeom>
          <a:noFill/>
        </p:spPr>
        <p:txBody>
          <a:bodyPr wrap="square" rtlCol="0">
            <a:spAutoFit/>
          </a:bodyPr>
          <a:lstStyle/>
          <a:p>
            <a:pPr algn="ctr"/>
            <a:r>
              <a:rPr lang="en-GB" sz="6600" dirty="0">
                <a:solidFill>
                  <a:schemeClr val="bg1"/>
                </a:solidFill>
                <a:latin typeface="Gill Sans MT" panose="020B0502020104020203" pitchFamily="34" charset="0"/>
              </a:rPr>
              <a:t>Preferential Option for the Poor</a:t>
            </a:r>
          </a:p>
          <a:p>
            <a:pPr algn="ctr"/>
            <a:r>
              <a:rPr lang="en-GB" sz="4800" dirty="0">
                <a:solidFill>
                  <a:schemeClr val="bg1"/>
                </a:solidFill>
                <a:latin typeface="Gill Sans MT" panose="020B0502020104020203" pitchFamily="34" charset="0"/>
              </a:rPr>
              <a:t>LKS2</a:t>
            </a:r>
            <a:endParaRPr lang="en-GB" sz="8000" dirty="0">
              <a:solidFill>
                <a:schemeClr val="bg1"/>
              </a:solidFill>
              <a:latin typeface="Gill Sans MT" panose="020B0502020104020203" pitchFamily="34" charset="0"/>
            </a:endParaRPr>
          </a:p>
        </p:txBody>
      </p:sp>
      <p:pic>
        <p:nvPicPr>
          <p:cNvPr id="6" name="Picture 5">
            <a:extLst>
              <a:ext uri="{FF2B5EF4-FFF2-40B4-BE49-F238E27FC236}">
                <a16:creationId xmlns:a16="http://schemas.microsoft.com/office/drawing/2014/main" id="{68198540-B70A-4061-829B-9E02E41996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4104" t="11588" r="10359" b="19841"/>
          <a:stretch/>
        </p:blipFill>
        <p:spPr>
          <a:xfrm>
            <a:off x="8686800" y="3705331"/>
            <a:ext cx="2328400" cy="2527310"/>
          </a:xfrm>
          <a:prstGeom prst="rect">
            <a:avLst/>
          </a:prstGeom>
        </p:spPr>
      </p:pic>
    </p:spTree>
    <p:extLst>
      <p:ext uri="{BB962C8B-B14F-4D97-AF65-F5344CB8AC3E}">
        <p14:creationId xmlns:p14="http://schemas.microsoft.com/office/powerpoint/2010/main" val="213565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pic>
        <p:nvPicPr>
          <p:cNvPr id="11" name="Picture 10">
            <a:extLst>
              <a:ext uri="{FF2B5EF4-FFF2-40B4-BE49-F238E27FC236}">
                <a16:creationId xmlns:a16="http://schemas.microsoft.com/office/drawing/2014/main" id="{7230AF35-3E9A-48B6-88E0-1451965756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8970275" y="1850110"/>
            <a:ext cx="2863526" cy="3261410"/>
          </a:xfrm>
          <a:prstGeom prst="rect">
            <a:avLst/>
          </a:prstGeom>
        </p:spPr>
      </p:pic>
      <p:sp>
        <p:nvSpPr>
          <p:cNvPr id="8" name="Rectangle 7">
            <a:extLst>
              <a:ext uri="{FF2B5EF4-FFF2-40B4-BE49-F238E27FC236}">
                <a16:creationId xmlns:a16="http://schemas.microsoft.com/office/drawing/2014/main" id="{268091E8-533C-43F5-BCF5-AFCD2E232E4E}"/>
              </a:ext>
            </a:extLst>
          </p:cNvPr>
          <p:cNvSpPr/>
          <p:nvPr/>
        </p:nvSpPr>
        <p:spPr>
          <a:xfrm>
            <a:off x="928288" y="2203542"/>
            <a:ext cx="7940975" cy="2554545"/>
          </a:xfrm>
          <a:prstGeom prst="rect">
            <a:avLst/>
          </a:prstGeom>
        </p:spPr>
        <p:txBody>
          <a:bodyPr wrap="square">
            <a:spAutoFit/>
          </a:bodyPr>
          <a:lstStyle/>
          <a:p>
            <a:pPr algn="ctr"/>
            <a:r>
              <a:rPr lang="en-GB" sz="3200" dirty="0">
                <a:latin typeface="Gill Sans MT" panose="020B0502020104020203" pitchFamily="34" charset="0"/>
              </a:rPr>
              <a:t>‘If anyone is well off in worldly possessions and sees their sister or brother in need but closes their heart to them, how can the love of God be remaining in them?’</a:t>
            </a:r>
          </a:p>
          <a:p>
            <a:pPr algn="ctr"/>
            <a:r>
              <a:rPr lang="en-GB" sz="3200" b="1" dirty="0">
                <a:solidFill>
                  <a:srgbClr val="C00000"/>
                </a:solidFill>
                <a:latin typeface="Gill Sans MT" panose="020B0502020104020203" pitchFamily="34" charset="0"/>
              </a:rPr>
              <a:t>     </a:t>
            </a:r>
            <a:r>
              <a:rPr lang="en-GB" sz="2400" b="1" dirty="0">
                <a:solidFill>
                  <a:srgbClr val="C00000"/>
                </a:solidFill>
                <a:latin typeface="Gill Sans MT" panose="020B0502020104020203" pitchFamily="34" charset="0"/>
              </a:rPr>
              <a:t>1 John 3.17-18</a:t>
            </a:r>
            <a:endParaRPr lang="en-GB" sz="3200" b="1"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364355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pic>
        <p:nvPicPr>
          <p:cNvPr id="11" name="Picture 10">
            <a:extLst>
              <a:ext uri="{FF2B5EF4-FFF2-40B4-BE49-F238E27FC236}">
                <a16:creationId xmlns:a16="http://schemas.microsoft.com/office/drawing/2014/main" id="{7230AF35-3E9A-48B6-88E0-1451965756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8970275" y="1850110"/>
            <a:ext cx="2863526" cy="3261410"/>
          </a:xfrm>
          <a:prstGeom prst="rect">
            <a:avLst/>
          </a:prstGeom>
        </p:spPr>
      </p:pic>
      <p:sp>
        <p:nvSpPr>
          <p:cNvPr id="8" name="Rectangle 7">
            <a:extLst>
              <a:ext uri="{FF2B5EF4-FFF2-40B4-BE49-F238E27FC236}">
                <a16:creationId xmlns:a16="http://schemas.microsoft.com/office/drawing/2014/main" id="{268091E8-533C-43F5-BCF5-AFCD2E232E4E}"/>
              </a:ext>
            </a:extLst>
          </p:cNvPr>
          <p:cNvSpPr/>
          <p:nvPr/>
        </p:nvSpPr>
        <p:spPr>
          <a:xfrm>
            <a:off x="815399" y="1905506"/>
            <a:ext cx="7940975" cy="2923877"/>
          </a:xfrm>
          <a:prstGeom prst="rect">
            <a:avLst/>
          </a:prstGeom>
        </p:spPr>
        <p:txBody>
          <a:bodyPr wrap="square">
            <a:spAutoFit/>
          </a:bodyPr>
          <a:lstStyle/>
          <a:p>
            <a:pPr algn="ctr"/>
            <a:r>
              <a:rPr lang="en-GB" sz="3200" dirty="0">
                <a:latin typeface="Gill Sans MT" panose="020B0502020104020203" pitchFamily="34" charset="0"/>
              </a:rPr>
              <a:t>‘Looking at his disciples, he said: ‘Blessed are you who are poor, for yours is the kingdom of God. Blessed are you who hunger now, for you will be satisfied. Blessed are you who weep now, for you will laugh.’’</a:t>
            </a:r>
          </a:p>
          <a:p>
            <a:pPr algn="ctr"/>
            <a:r>
              <a:rPr lang="en-GB" sz="2400" b="1" dirty="0">
                <a:solidFill>
                  <a:srgbClr val="C00000"/>
                </a:solidFill>
                <a:latin typeface="Gill Sans MT" panose="020B0502020104020203" pitchFamily="34" charset="0"/>
              </a:rPr>
              <a:t>Luke 6:20-21</a:t>
            </a:r>
            <a:endParaRPr lang="en-GB" sz="3200" b="1"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2740887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pic>
        <p:nvPicPr>
          <p:cNvPr id="11" name="Picture 10">
            <a:extLst>
              <a:ext uri="{FF2B5EF4-FFF2-40B4-BE49-F238E27FC236}">
                <a16:creationId xmlns:a16="http://schemas.microsoft.com/office/drawing/2014/main" id="{7230AF35-3E9A-48B6-88E0-1451965756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8970275" y="1850110"/>
            <a:ext cx="2863526" cy="3261410"/>
          </a:xfrm>
          <a:prstGeom prst="rect">
            <a:avLst/>
          </a:prstGeom>
        </p:spPr>
      </p:pic>
      <p:sp>
        <p:nvSpPr>
          <p:cNvPr id="8" name="Rectangle 7">
            <a:extLst>
              <a:ext uri="{FF2B5EF4-FFF2-40B4-BE49-F238E27FC236}">
                <a16:creationId xmlns:a16="http://schemas.microsoft.com/office/drawing/2014/main" id="{268091E8-533C-43F5-BCF5-AFCD2E232E4E}"/>
              </a:ext>
            </a:extLst>
          </p:cNvPr>
          <p:cNvSpPr/>
          <p:nvPr/>
        </p:nvSpPr>
        <p:spPr>
          <a:xfrm>
            <a:off x="815399" y="1905506"/>
            <a:ext cx="7940975" cy="3416320"/>
          </a:xfrm>
          <a:prstGeom prst="rect">
            <a:avLst/>
          </a:prstGeom>
        </p:spPr>
        <p:txBody>
          <a:bodyPr wrap="square">
            <a:spAutoFit/>
          </a:bodyPr>
          <a:lstStyle/>
          <a:p>
            <a:pPr algn="ctr"/>
            <a:r>
              <a:rPr lang="en-GB" sz="3200" dirty="0">
                <a:latin typeface="Gill Sans MT" panose="020B0502020104020203" pitchFamily="34" charset="0"/>
              </a:rPr>
              <a:t>‘Speak up for those who cannot speak for themselves, for the rights of all who are destitute. Speak up and judge fairly; defend the rights of the poor and needy.’</a:t>
            </a:r>
          </a:p>
          <a:p>
            <a:pPr algn="ctr"/>
            <a:r>
              <a:rPr lang="en-GB" sz="2400" b="1" dirty="0">
                <a:solidFill>
                  <a:srgbClr val="C00000"/>
                </a:solidFill>
                <a:latin typeface="Gill Sans MT" panose="020B0502020104020203" pitchFamily="34" charset="0"/>
              </a:rPr>
              <a:t>Proverbs 31:8-9</a:t>
            </a:r>
          </a:p>
          <a:p>
            <a:pPr algn="ctr"/>
            <a:r>
              <a:rPr lang="en-GB" sz="3200" b="1" dirty="0">
                <a:solidFill>
                  <a:srgbClr val="C00000"/>
                </a:solidFill>
                <a:latin typeface="Gill Sans MT" panose="020B0502020104020203" pitchFamily="34" charset="0"/>
              </a:rPr>
              <a:t>Why are we called to speak up on behalf of those in need?</a:t>
            </a:r>
            <a:endParaRPr lang="en-GB" sz="4000" b="1"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2295389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srcRect l="108" t="12102" r="356"/>
          <a:stretch/>
        </p:blipFill>
        <p:spPr>
          <a:xfrm>
            <a:off x="0" y="-2338"/>
            <a:ext cx="12192000" cy="1805013"/>
          </a:xfrm>
          <a:prstGeom prst="rect">
            <a:avLst/>
          </a:prstGeom>
        </p:spPr>
      </p:pic>
      <p:pic>
        <p:nvPicPr>
          <p:cNvPr id="7" name="Picture 6"/>
          <p:cNvPicPr>
            <a:picLocks noChangeAspect="1"/>
          </p:cNvPicPr>
          <p:nvPr/>
        </p:nvPicPr>
        <p:blipFill>
          <a:blip r:embed="rId5"/>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pic>
        <p:nvPicPr>
          <p:cNvPr id="3" name="Online Media 2" title="CAFOD: Option for the Poor">
            <a:hlinkClick r:id="" action="ppaction://media"/>
            <a:extLst>
              <a:ext uri="{FF2B5EF4-FFF2-40B4-BE49-F238E27FC236}">
                <a16:creationId xmlns:a16="http://schemas.microsoft.com/office/drawing/2014/main" id="{2BED6D48-D59F-41E8-88B0-0B5F0C52EB64}"/>
              </a:ext>
            </a:extLst>
          </p:cNvPr>
          <p:cNvPicPr>
            <a:picLocks noRot="1" noChangeAspect="1"/>
          </p:cNvPicPr>
          <p:nvPr>
            <a:videoFile r:link="rId1"/>
          </p:nvPr>
        </p:nvPicPr>
        <p:blipFill>
          <a:blip r:embed="rId6"/>
          <a:stretch>
            <a:fillRect/>
          </a:stretch>
        </p:blipFill>
        <p:spPr>
          <a:xfrm>
            <a:off x="2118815" y="1554822"/>
            <a:ext cx="7669671" cy="4314190"/>
          </a:xfrm>
          <a:prstGeom prst="rect">
            <a:avLst/>
          </a:prstGeom>
        </p:spPr>
      </p:pic>
    </p:spTree>
    <p:extLst>
      <p:ext uri="{BB962C8B-B14F-4D97-AF65-F5344CB8AC3E}">
        <p14:creationId xmlns:p14="http://schemas.microsoft.com/office/powerpoint/2010/main" val="533157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pic>
        <p:nvPicPr>
          <p:cNvPr id="3" name="Picture 2">
            <a:extLst>
              <a:ext uri="{FF2B5EF4-FFF2-40B4-BE49-F238E27FC236}">
                <a16:creationId xmlns:a16="http://schemas.microsoft.com/office/drawing/2014/main" id="{6263C2C5-30DE-420D-8AC8-AF84BD0B6A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1244" y="1554822"/>
            <a:ext cx="3746037" cy="5298496"/>
          </a:xfrm>
          <a:prstGeom prst="rect">
            <a:avLst/>
          </a:prstGeom>
        </p:spPr>
      </p:pic>
      <p:sp>
        <p:nvSpPr>
          <p:cNvPr id="11" name="Rectangle 10">
            <a:extLst>
              <a:ext uri="{FF2B5EF4-FFF2-40B4-BE49-F238E27FC236}">
                <a16:creationId xmlns:a16="http://schemas.microsoft.com/office/drawing/2014/main" id="{FF2D1C2B-BC96-4909-A376-20BA91E3B286}"/>
              </a:ext>
            </a:extLst>
          </p:cNvPr>
          <p:cNvSpPr/>
          <p:nvPr/>
        </p:nvSpPr>
        <p:spPr>
          <a:xfrm>
            <a:off x="739122" y="2228200"/>
            <a:ext cx="6683023" cy="3046988"/>
          </a:xfrm>
          <a:prstGeom prst="rect">
            <a:avLst/>
          </a:prstGeom>
        </p:spPr>
        <p:txBody>
          <a:bodyPr wrap="square">
            <a:spAutoFit/>
          </a:bodyPr>
          <a:lstStyle/>
          <a:p>
            <a:pPr algn="ctr"/>
            <a:r>
              <a:rPr lang="en-GB" sz="3200" dirty="0">
                <a:latin typeface="Gill Sans MT" panose="020B0502020104020203" pitchFamily="34" charset="0"/>
              </a:rPr>
              <a:t>Caritas Westminster runs an Advent Giving Calendar every year to help people collect for their local charities.</a:t>
            </a:r>
          </a:p>
          <a:p>
            <a:pPr algn="ctr"/>
            <a:r>
              <a:rPr lang="en-GB" sz="3200" b="1" dirty="0">
                <a:solidFill>
                  <a:srgbClr val="C00000"/>
                </a:solidFill>
                <a:latin typeface="Gill Sans MT" panose="020B0502020104020203" pitchFamily="34" charset="0"/>
              </a:rPr>
              <a:t>How does the Advent Giving Calendar show a ‘preferential option for the poor’?</a:t>
            </a:r>
          </a:p>
        </p:txBody>
      </p:sp>
    </p:spTree>
    <p:extLst>
      <p:ext uri="{BB962C8B-B14F-4D97-AF65-F5344CB8AC3E}">
        <p14:creationId xmlns:p14="http://schemas.microsoft.com/office/powerpoint/2010/main" val="2105239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Main Activity</a:t>
            </a:r>
          </a:p>
        </p:txBody>
      </p:sp>
      <p:sp>
        <p:nvSpPr>
          <p:cNvPr id="8" name="TextBox 7">
            <a:extLst>
              <a:ext uri="{FF2B5EF4-FFF2-40B4-BE49-F238E27FC236}">
                <a16:creationId xmlns:a16="http://schemas.microsoft.com/office/drawing/2014/main" id="{59132311-80FE-4C53-A970-0137CC9376CF}"/>
              </a:ext>
            </a:extLst>
          </p:cNvPr>
          <p:cNvSpPr txBox="1"/>
          <p:nvPr/>
        </p:nvSpPr>
        <p:spPr>
          <a:xfrm>
            <a:off x="3511147" y="1554822"/>
            <a:ext cx="8310463" cy="3724096"/>
          </a:xfrm>
          <a:prstGeom prst="rect">
            <a:avLst/>
          </a:prstGeom>
          <a:noFill/>
        </p:spPr>
        <p:txBody>
          <a:bodyPr wrap="square" rtlCol="0">
            <a:spAutoFit/>
          </a:bodyPr>
          <a:lstStyle/>
          <a:p>
            <a:pPr algn="ctr"/>
            <a:r>
              <a:rPr lang="en-GB" sz="3200" dirty="0">
                <a:latin typeface="Gill Sans MT" panose="020B0502020104020203" pitchFamily="34" charset="0"/>
              </a:rPr>
              <a:t>Write a piece that could be included in your school’s newsletter to encourage people to collect things for charity over Advent.</a:t>
            </a:r>
          </a:p>
          <a:p>
            <a:pPr algn="ctr"/>
            <a:r>
              <a:rPr lang="en-GB" sz="2800" b="1" dirty="0">
                <a:solidFill>
                  <a:srgbClr val="CF2631"/>
                </a:solidFill>
                <a:latin typeface="Gill Sans MT" panose="020B0502020104020203" pitchFamily="34" charset="0"/>
              </a:rPr>
              <a:t>Think about including:</a:t>
            </a:r>
          </a:p>
          <a:p>
            <a:pPr marL="457200" indent="-457200" algn="ctr">
              <a:buFont typeface="Arial" panose="020B0604020202020204" pitchFamily="34" charset="0"/>
              <a:buChar char="•"/>
            </a:pPr>
            <a:r>
              <a:rPr lang="en-GB" sz="2800" b="1" dirty="0">
                <a:solidFill>
                  <a:srgbClr val="CF2631"/>
                </a:solidFill>
                <a:latin typeface="Gill Sans MT" panose="020B0502020104020203" pitchFamily="34" charset="0"/>
              </a:rPr>
              <a:t>A list of suggestions (similar to the Caritas Advent Giving Calendar)</a:t>
            </a:r>
          </a:p>
          <a:p>
            <a:pPr marL="457200" indent="-457200" algn="ctr">
              <a:buFont typeface="Arial" panose="020B0604020202020204" pitchFamily="34" charset="0"/>
              <a:buChar char="•"/>
            </a:pPr>
            <a:r>
              <a:rPr lang="en-GB" sz="2800" b="1" dirty="0">
                <a:solidFill>
                  <a:srgbClr val="CF2631"/>
                </a:solidFill>
                <a:latin typeface="Gill Sans MT" panose="020B0502020104020203" pitchFamily="34" charset="0"/>
              </a:rPr>
              <a:t>What the Bible tells us about giving to those in need </a:t>
            </a:r>
          </a:p>
        </p:txBody>
      </p:sp>
      <p:pic>
        <p:nvPicPr>
          <p:cNvPr id="3" name="Picture 2">
            <a:extLst>
              <a:ext uri="{FF2B5EF4-FFF2-40B4-BE49-F238E27FC236}">
                <a16:creationId xmlns:a16="http://schemas.microsoft.com/office/drawing/2014/main" id="{B2382D9D-FBD5-4EF9-BC66-A03C935BA460}"/>
              </a:ext>
            </a:extLst>
          </p:cNvPr>
          <p:cNvPicPr>
            <a:picLocks noChangeAspect="1"/>
          </p:cNvPicPr>
          <p:nvPr/>
        </p:nvPicPr>
        <p:blipFill rotWithShape="1">
          <a:blip r:embed="rId5">
            <a:extLst>
              <a:ext uri="{28A0092B-C50C-407E-A947-70E740481C1C}">
                <a14:useLocalDpi xmlns:a14="http://schemas.microsoft.com/office/drawing/2010/main" val="0"/>
              </a:ext>
            </a:extLst>
          </a:blip>
          <a:srcRect l="5981" t="10147" r="57278" b="19642"/>
          <a:stretch/>
        </p:blipFill>
        <p:spPr>
          <a:xfrm>
            <a:off x="370390" y="1812079"/>
            <a:ext cx="3017154" cy="3243247"/>
          </a:xfrm>
          <a:prstGeom prst="rect">
            <a:avLst/>
          </a:prstGeom>
        </p:spPr>
      </p:pic>
    </p:spTree>
    <p:extLst>
      <p:ext uri="{BB962C8B-B14F-4D97-AF65-F5344CB8AC3E}">
        <p14:creationId xmlns:p14="http://schemas.microsoft.com/office/powerpoint/2010/main" val="4067988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Plenary</a:t>
            </a:r>
          </a:p>
        </p:txBody>
      </p:sp>
      <p:pic>
        <p:nvPicPr>
          <p:cNvPr id="12" name="Picture 11">
            <a:extLst>
              <a:ext uri="{FF2B5EF4-FFF2-40B4-BE49-F238E27FC236}">
                <a16:creationId xmlns:a16="http://schemas.microsoft.com/office/drawing/2014/main" id="{F4867F03-EC8A-4988-BCE1-CAB761383E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8856403" y="2124648"/>
            <a:ext cx="2778211" cy="2930678"/>
          </a:xfrm>
          <a:prstGeom prst="rect">
            <a:avLst/>
          </a:prstGeom>
        </p:spPr>
      </p:pic>
      <p:sp>
        <p:nvSpPr>
          <p:cNvPr id="8" name="Rectangle 7">
            <a:extLst>
              <a:ext uri="{FF2B5EF4-FFF2-40B4-BE49-F238E27FC236}">
                <a16:creationId xmlns:a16="http://schemas.microsoft.com/office/drawing/2014/main" id="{BC5ED038-1F67-4E67-94B0-E3518F6C4EA5}"/>
              </a:ext>
            </a:extLst>
          </p:cNvPr>
          <p:cNvSpPr/>
          <p:nvPr/>
        </p:nvSpPr>
        <p:spPr>
          <a:xfrm>
            <a:off x="1539520" y="1874728"/>
            <a:ext cx="5990170" cy="3539430"/>
          </a:xfrm>
          <a:prstGeom prst="rect">
            <a:avLst/>
          </a:prstGeom>
        </p:spPr>
        <p:txBody>
          <a:bodyPr wrap="square">
            <a:spAutoFit/>
          </a:bodyPr>
          <a:lstStyle/>
          <a:p>
            <a:pPr algn="ctr"/>
            <a:r>
              <a:rPr lang="en-GB" sz="2800" dirty="0">
                <a:latin typeface="Gill Sans MT" panose="020B0502020104020203" pitchFamily="34" charset="0"/>
              </a:rPr>
              <a:t>‘If anyone is well off in worldly possessions and sees their sister or brother in need but closes their heart to them, how can the love of God be remaining in them?’</a:t>
            </a:r>
          </a:p>
          <a:p>
            <a:pPr algn="ctr"/>
            <a:r>
              <a:rPr lang="en-GB" sz="2800" b="1" dirty="0">
                <a:solidFill>
                  <a:srgbClr val="C00000"/>
                </a:solidFill>
                <a:latin typeface="Gill Sans MT" panose="020B0502020104020203" pitchFamily="34" charset="0"/>
              </a:rPr>
              <a:t>     </a:t>
            </a:r>
            <a:r>
              <a:rPr lang="en-GB" sz="2000" b="1" dirty="0">
                <a:solidFill>
                  <a:srgbClr val="C00000"/>
                </a:solidFill>
                <a:latin typeface="Gill Sans MT" panose="020B0502020104020203" pitchFamily="34" charset="0"/>
              </a:rPr>
              <a:t>1 John 3.17-18</a:t>
            </a:r>
          </a:p>
          <a:p>
            <a:pPr algn="ctr"/>
            <a:r>
              <a:rPr lang="en-GB" sz="2800" b="1" dirty="0">
                <a:solidFill>
                  <a:srgbClr val="C00000"/>
                </a:solidFill>
                <a:latin typeface="Gill Sans MT" panose="020B0502020104020203" pitchFamily="34" charset="0"/>
              </a:rPr>
              <a:t>Explain what you think is meant by this.</a:t>
            </a:r>
          </a:p>
        </p:txBody>
      </p:sp>
    </p:spTree>
    <p:extLst>
      <p:ext uri="{BB962C8B-B14F-4D97-AF65-F5344CB8AC3E}">
        <p14:creationId xmlns:p14="http://schemas.microsoft.com/office/powerpoint/2010/main" val="1169834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Starter</a:t>
            </a:r>
          </a:p>
        </p:txBody>
      </p:sp>
      <p:pic>
        <p:nvPicPr>
          <p:cNvPr id="12" name="Picture 11">
            <a:extLst>
              <a:ext uri="{FF2B5EF4-FFF2-40B4-BE49-F238E27FC236}">
                <a16:creationId xmlns:a16="http://schemas.microsoft.com/office/drawing/2014/main" id="{F4867F03-EC8A-4988-BCE1-CAB761383E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8781553" y="1963661"/>
            <a:ext cx="2778211" cy="2930678"/>
          </a:xfrm>
          <a:prstGeom prst="rect">
            <a:avLst/>
          </a:prstGeom>
        </p:spPr>
      </p:pic>
      <p:pic>
        <p:nvPicPr>
          <p:cNvPr id="8" name="Picture 7">
            <a:extLst>
              <a:ext uri="{FF2B5EF4-FFF2-40B4-BE49-F238E27FC236}">
                <a16:creationId xmlns:a16="http://schemas.microsoft.com/office/drawing/2014/main" id="{7696D7D9-2972-4798-8BB3-08A1BADCF8D1}"/>
              </a:ext>
            </a:extLst>
          </p:cNvPr>
          <p:cNvPicPr>
            <a:picLocks noChangeAspect="1"/>
          </p:cNvPicPr>
          <p:nvPr/>
        </p:nvPicPr>
        <p:blipFill>
          <a:blip r:embed="rId6"/>
          <a:stretch>
            <a:fillRect/>
          </a:stretch>
        </p:blipFill>
        <p:spPr>
          <a:xfrm>
            <a:off x="1798868" y="1795463"/>
            <a:ext cx="5857875" cy="3905250"/>
          </a:xfrm>
          <a:prstGeom prst="rect">
            <a:avLst/>
          </a:prstGeom>
        </p:spPr>
      </p:pic>
      <p:sp>
        <p:nvSpPr>
          <p:cNvPr id="10" name="TextBox 9">
            <a:extLst>
              <a:ext uri="{FF2B5EF4-FFF2-40B4-BE49-F238E27FC236}">
                <a16:creationId xmlns:a16="http://schemas.microsoft.com/office/drawing/2014/main" id="{E98E286C-1F1B-40B4-BDAD-32A80919D09A}"/>
              </a:ext>
            </a:extLst>
          </p:cNvPr>
          <p:cNvSpPr txBox="1"/>
          <p:nvPr/>
        </p:nvSpPr>
        <p:spPr>
          <a:xfrm>
            <a:off x="2562896" y="2116674"/>
            <a:ext cx="4329819" cy="830997"/>
          </a:xfrm>
          <a:prstGeom prst="rect">
            <a:avLst/>
          </a:prstGeom>
          <a:noFill/>
        </p:spPr>
        <p:txBody>
          <a:bodyPr wrap="square" rtlCol="0">
            <a:spAutoFit/>
          </a:bodyPr>
          <a:lstStyle/>
          <a:p>
            <a:pPr algn="ctr"/>
            <a:r>
              <a:rPr lang="en-GB" sz="4800" dirty="0">
                <a:latin typeface="Gill Sans MT" panose="020B0502020104020203" pitchFamily="34" charset="0"/>
              </a:rPr>
              <a:t>Fair Share Game</a:t>
            </a:r>
          </a:p>
        </p:txBody>
      </p:sp>
    </p:spTree>
    <p:extLst>
      <p:ext uri="{BB962C8B-B14F-4D97-AF65-F5344CB8AC3E}">
        <p14:creationId xmlns:p14="http://schemas.microsoft.com/office/powerpoint/2010/main" val="2697228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Starter</a:t>
            </a:r>
          </a:p>
        </p:txBody>
      </p:sp>
      <p:sp>
        <p:nvSpPr>
          <p:cNvPr id="10" name="TextBox 9">
            <a:extLst>
              <a:ext uri="{FF2B5EF4-FFF2-40B4-BE49-F238E27FC236}">
                <a16:creationId xmlns:a16="http://schemas.microsoft.com/office/drawing/2014/main" id="{E98E286C-1F1B-40B4-BDAD-32A80919D09A}"/>
              </a:ext>
            </a:extLst>
          </p:cNvPr>
          <p:cNvSpPr txBox="1"/>
          <p:nvPr/>
        </p:nvSpPr>
        <p:spPr>
          <a:xfrm>
            <a:off x="5407378" y="2228200"/>
            <a:ext cx="6016978" cy="3046988"/>
          </a:xfrm>
          <a:prstGeom prst="rect">
            <a:avLst/>
          </a:prstGeom>
          <a:noFill/>
        </p:spPr>
        <p:txBody>
          <a:bodyPr wrap="square" rtlCol="0">
            <a:spAutoFit/>
          </a:bodyPr>
          <a:lstStyle/>
          <a:p>
            <a:pPr lvl="0" algn="ctr"/>
            <a:r>
              <a:rPr lang="en-US" sz="3200" b="1" dirty="0">
                <a:solidFill>
                  <a:srgbClr val="C00000"/>
                </a:solidFill>
                <a:latin typeface="Gill Sans MT" panose="020B0502020104020203" pitchFamily="34" charset="0"/>
              </a:rPr>
              <a:t>Do you think this is fair?</a:t>
            </a:r>
          </a:p>
          <a:p>
            <a:pPr lvl="0" algn="ctr"/>
            <a:r>
              <a:rPr lang="en-US" sz="3200" b="1" dirty="0">
                <a:solidFill>
                  <a:srgbClr val="C00000"/>
                </a:solidFill>
                <a:latin typeface="Gill Sans MT" panose="020B0502020104020203" pitchFamily="34" charset="0"/>
              </a:rPr>
              <a:t>How would you feel if you had the four notes to yourself? </a:t>
            </a:r>
          </a:p>
          <a:p>
            <a:pPr lvl="0" algn="ctr"/>
            <a:r>
              <a:rPr lang="en-US" sz="3200" b="1" dirty="0">
                <a:solidFill>
                  <a:srgbClr val="C00000"/>
                </a:solidFill>
                <a:latin typeface="Gill Sans MT" panose="020B0502020104020203" pitchFamily="34" charset="0"/>
              </a:rPr>
              <a:t>How would you feel if you had to share one with four other people?</a:t>
            </a:r>
            <a:endParaRPr lang="en-GB" sz="3200" b="1" dirty="0">
              <a:solidFill>
                <a:srgbClr val="C00000"/>
              </a:solidFill>
              <a:latin typeface="Gill Sans MT" panose="020B0502020104020203" pitchFamily="34" charset="0"/>
            </a:endParaRPr>
          </a:p>
        </p:txBody>
      </p:sp>
      <p:pic>
        <p:nvPicPr>
          <p:cNvPr id="11" name="Picture 10">
            <a:extLst>
              <a:ext uri="{FF2B5EF4-FFF2-40B4-BE49-F238E27FC236}">
                <a16:creationId xmlns:a16="http://schemas.microsoft.com/office/drawing/2014/main" id="{E7F83D04-B6CE-4EDF-A183-3E7FA5093F4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2177553" y="2155692"/>
            <a:ext cx="2778211" cy="2930678"/>
          </a:xfrm>
          <a:prstGeom prst="rect">
            <a:avLst/>
          </a:prstGeom>
        </p:spPr>
      </p:pic>
    </p:spTree>
    <p:extLst>
      <p:ext uri="{BB962C8B-B14F-4D97-AF65-F5344CB8AC3E}">
        <p14:creationId xmlns:p14="http://schemas.microsoft.com/office/powerpoint/2010/main" val="205965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0"/>
            <a:ext cx="12176206" cy="1802675"/>
          </a:xfrm>
          <a:prstGeom prst="rect">
            <a:avLst/>
          </a:prstGeom>
        </p:spPr>
      </p:pic>
      <p:pic>
        <p:nvPicPr>
          <p:cNvPr id="7" name="Picture 6"/>
          <p:cNvPicPr>
            <a:picLocks noChangeAspect="1"/>
          </p:cNvPicPr>
          <p:nvPr/>
        </p:nvPicPr>
        <p:blipFill>
          <a:blip r:embed="rId4"/>
          <a:stretch>
            <a:fillRect/>
          </a:stretch>
        </p:blipFill>
        <p:spPr>
          <a:xfrm>
            <a:off x="185350" y="5723649"/>
            <a:ext cx="11547259" cy="1128576"/>
          </a:xfrm>
          <a:prstGeom prst="rect">
            <a:avLst/>
          </a:prstGeom>
        </p:spPr>
      </p:pic>
      <p:pic>
        <p:nvPicPr>
          <p:cNvPr id="5" name="Picture 4"/>
          <p:cNvPicPr>
            <a:picLocks noChangeAspect="1"/>
          </p:cNvPicPr>
          <p:nvPr/>
        </p:nvPicPr>
        <p:blipFill rotWithShape="1">
          <a:blip r:embed="rId5"/>
          <a:srcRect l="5672" r="4772"/>
          <a:stretch/>
        </p:blipFill>
        <p:spPr>
          <a:xfrm>
            <a:off x="-71883" y="0"/>
            <a:ext cx="1978926" cy="5873436"/>
          </a:xfrm>
          <a:prstGeom prst="rect">
            <a:avLst/>
          </a:prstGeom>
        </p:spPr>
      </p:pic>
      <p:pic>
        <p:nvPicPr>
          <p:cNvPr id="10" name="Picture 9"/>
          <p:cNvPicPr>
            <a:picLocks noChangeAspect="1"/>
          </p:cNvPicPr>
          <p:nvPr/>
        </p:nvPicPr>
        <p:blipFill rotWithShape="1">
          <a:blip r:embed="rId6"/>
          <a:srcRect b="786"/>
          <a:stretch/>
        </p:blipFill>
        <p:spPr>
          <a:xfrm>
            <a:off x="8015344" y="-12200"/>
            <a:ext cx="2132554" cy="5891963"/>
          </a:xfrm>
          <a:prstGeom prst="rect">
            <a:avLst/>
          </a:prstGeom>
        </p:spPr>
      </p:pic>
      <p:pic>
        <p:nvPicPr>
          <p:cNvPr id="8" name="Picture 7"/>
          <p:cNvPicPr>
            <a:picLocks noChangeAspect="1"/>
          </p:cNvPicPr>
          <p:nvPr/>
        </p:nvPicPr>
        <p:blipFill rotWithShape="1">
          <a:blip r:embed="rId7"/>
          <a:srcRect l="4141" t="929" r="4169" b="265"/>
          <a:stretch/>
        </p:blipFill>
        <p:spPr>
          <a:xfrm>
            <a:off x="3824518" y="0"/>
            <a:ext cx="2115403" cy="5873436"/>
          </a:xfrm>
          <a:prstGeom prst="rect">
            <a:avLst/>
          </a:prstGeom>
        </p:spPr>
      </p:pic>
      <p:pic>
        <p:nvPicPr>
          <p:cNvPr id="4" name="Picture 3"/>
          <p:cNvPicPr>
            <a:picLocks noChangeAspect="1"/>
          </p:cNvPicPr>
          <p:nvPr/>
        </p:nvPicPr>
        <p:blipFill rotWithShape="1">
          <a:blip r:embed="rId8"/>
          <a:srcRect l="3113" t="862" r="3347"/>
          <a:stretch/>
        </p:blipFill>
        <p:spPr>
          <a:xfrm>
            <a:off x="1869115" y="0"/>
            <a:ext cx="2006221" cy="5873436"/>
          </a:xfrm>
          <a:prstGeom prst="rect">
            <a:avLst/>
          </a:prstGeom>
        </p:spPr>
      </p:pic>
      <p:pic>
        <p:nvPicPr>
          <p:cNvPr id="11" name="Picture 10"/>
          <p:cNvPicPr>
            <a:picLocks noChangeAspect="1"/>
          </p:cNvPicPr>
          <p:nvPr/>
        </p:nvPicPr>
        <p:blipFill rotWithShape="1">
          <a:blip r:embed="rId9"/>
          <a:srcRect l="5495" r="6759"/>
          <a:stretch/>
        </p:blipFill>
        <p:spPr>
          <a:xfrm>
            <a:off x="10128788" y="0"/>
            <a:ext cx="2162633" cy="5884508"/>
          </a:xfrm>
          <a:prstGeom prst="rect">
            <a:avLst/>
          </a:prstGeom>
        </p:spPr>
      </p:pic>
      <p:pic>
        <p:nvPicPr>
          <p:cNvPr id="9" name="Picture 8"/>
          <p:cNvPicPr>
            <a:picLocks noChangeAspect="1"/>
          </p:cNvPicPr>
          <p:nvPr/>
        </p:nvPicPr>
        <p:blipFill rotWithShape="1">
          <a:blip r:embed="rId10"/>
          <a:srcRect t="1149"/>
          <a:stretch/>
        </p:blipFill>
        <p:spPr>
          <a:xfrm>
            <a:off x="5899748" y="0"/>
            <a:ext cx="2153617" cy="5873436"/>
          </a:xfrm>
          <a:prstGeom prst="rect">
            <a:avLst/>
          </a:prstGeom>
        </p:spPr>
      </p:pic>
      <p:pic>
        <p:nvPicPr>
          <p:cNvPr id="12" name="Picture 11"/>
          <p:cNvPicPr>
            <a:picLocks noChangeAspect="1"/>
          </p:cNvPicPr>
          <p:nvPr/>
        </p:nvPicPr>
        <p:blipFill>
          <a:blip r:embed="rId11"/>
          <a:stretch>
            <a:fillRect/>
          </a:stretch>
        </p:blipFill>
        <p:spPr>
          <a:xfrm>
            <a:off x="11851852" y="5321614"/>
            <a:ext cx="439569" cy="557721"/>
          </a:xfrm>
          <a:prstGeom prst="rect">
            <a:avLst/>
          </a:prstGeom>
        </p:spPr>
      </p:pic>
      <p:pic>
        <p:nvPicPr>
          <p:cNvPr id="13" name="Picture 12"/>
          <p:cNvPicPr>
            <a:picLocks noChangeAspect="1"/>
          </p:cNvPicPr>
          <p:nvPr/>
        </p:nvPicPr>
        <p:blipFill>
          <a:blip r:embed="rId11"/>
          <a:stretch>
            <a:fillRect/>
          </a:stretch>
        </p:blipFill>
        <p:spPr>
          <a:xfrm>
            <a:off x="11536715" y="5683014"/>
            <a:ext cx="681176" cy="196463"/>
          </a:xfrm>
          <a:prstGeom prst="rect">
            <a:avLst/>
          </a:prstGeom>
        </p:spPr>
      </p:pic>
      <p:sp>
        <p:nvSpPr>
          <p:cNvPr id="14" name="TextBox 13"/>
          <p:cNvSpPr txBox="1"/>
          <p:nvPr/>
        </p:nvSpPr>
        <p:spPr>
          <a:xfrm>
            <a:off x="2955841" y="5997419"/>
            <a:ext cx="802186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Catholic</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Social</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Teaching</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0544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0"/>
            <a:ext cx="12176206" cy="1802675"/>
          </a:xfrm>
          <a:prstGeom prst="rect">
            <a:avLst/>
          </a:prstGeom>
        </p:spPr>
      </p:pic>
      <p:pic>
        <p:nvPicPr>
          <p:cNvPr id="7" name="Picture 6"/>
          <p:cNvPicPr>
            <a:picLocks noChangeAspect="1"/>
          </p:cNvPicPr>
          <p:nvPr/>
        </p:nvPicPr>
        <p:blipFill>
          <a:blip r:embed="rId4"/>
          <a:stretch>
            <a:fillRect/>
          </a:stretch>
        </p:blipFill>
        <p:spPr>
          <a:xfrm>
            <a:off x="185350" y="5723649"/>
            <a:ext cx="11547259" cy="1128576"/>
          </a:xfrm>
          <a:prstGeom prst="rect">
            <a:avLst/>
          </a:prstGeom>
        </p:spPr>
      </p:pic>
      <p:pic>
        <p:nvPicPr>
          <p:cNvPr id="5" name="Picture 4"/>
          <p:cNvPicPr>
            <a:picLocks noChangeAspect="1"/>
          </p:cNvPicPr>
          <p:nvPr/>
        </p:nvPicPr>
        <p:blipFill rotWithShape="1">
          <a:blip r:embed="rId5">
            <a:duotone>
              <a:schemeClr val="bg2">
                <a:shade val="45000"/>
                <a:satMod val="135000"/>
              </a:schemeClr>
              <a:prstClr val="white"/>
            </a:duotone>
            <a:extLst>
              <a:ext uri="{BEBA8EAE-BF5A-486C-A8C5-ECC9F3942E4B}">
                <a14:imgProps xmlns:a14="http://schemas.microsoft.com/office/drawing/2010/main">
                  <a14:imgLayer r:embed="rId6">
                    <a14:imgEffect>
                      <a14:colorTemperature colorTemp="4700"/>
                    </a14:imgEffect>
                    <a14:imgEffect>
                      <a14:saturation sat="0"/>
                    </a14:imgEffect>
                  </a14:imgLayer>
                </a14:imgProps>
              </a:ext>
            </a:extLst>
          </a:blip>
          <a:srcRect l="5672" r="4772"/>
          <a:stretch/>
        </p:blipFill>
        <p:spPr>
          <a:xfrm>
            <a:off x="-71883" y="0"/>
            <a:ext cx="1978926" cy="5873436"/>
          </a:xfrm>
          <a:prstGeom prst="rect">
            <a:avLst/>
          </a:prstGeom>
        </p:spPr>
      </p:pic>
      <p:pic>
        <p:nvPicPr>
          <p:cNvPr id="10" name="Picture 9"/>
          <p:cNvPicPr>
            <a:picLocks noChangeAspect="1"/>
          </p:cNvPicPr>
          <p:nvPr/>
        </p:nvPicPr>
        <p:blipFill rotWithShape="1">
          <a:blip r:embed="rId7">
            <a:duotone>
              <a:schemeClr val="bg2">
                <a:shade val="45000"/>
                <a:satMod val="135000"/>
              </a:schemeClr>
              <a:prstClr val="white"/>
            </a:duotone>
            <a:extLst>
              <a:ext uri="{BEBA8EAE-BF5A-486C-A8C5-ECC9F3942E4B}">
                <a14:imgProps xmlns:a14="http://schemas.microsoft.com/office/drawing/2010/main">
                  <a14:imgLayer r:embed="rId8">
                    <a14:imgEffect>
                      <a14:colorTemperature colorTemp="4700"/>
                    </a14:imgEffect>
                    <a14:imgEffect>
                      <a14:saturation sat="0"/>
                    </a14:imgEffect>
                  </a14:imgLayer>
                </a14:imgProps>
              </a:ext>
            </a:extLst>
          </a:blip>
          <a:srcRect b="786"/>
          <a:stretch/>
        </p:blipFill>
        <p:spPr>
          <a:xfrm>
            <a:off x="8015344" y="-9264"/>
            <a:ext cx="2132554" cy="5891963"/>
          </a:xfrm>
          <a:prstGeom prst="rect">
            <a:avLst/>
          </a:prstGeom>
        </p:spPr>
      </p:pic>
      <p:pic>
        <p:nvPicPr>
          <p:cNvPr id="8" name="Picture 7"/>
          <p:cNvPicPr>
            <a:picLocks noChangeAspect="1"/>
          </p:cNvPicPr>
          <p:nvPr/>
        </p:nvPicPr>
        <p:blipFill rotWithShape="1">
          <a:blip r:embed="rId9">
            <a:duotone>
              <a:schemeClr val="bg2">
                <a:shade val="45000"/>
                <a:satMod val="135000"/>
              </a:schemeClr>
              <a:prstClr val="white"/>
            </a:duotone>
            <a:extLst>
              <a:ext uri="{BEBA8EAE-BF5A-486C-A8C5-ECC9F3942E4B}">
                <a14:imgProps xmlns:a14="http://schemas.microsoft.com/office/drawing/2010/main">
                  <a14:imgLayer r:embed="rId10">
                    <a14:imgEffect>
                      <a14:colorTemperature colorTemp="4700"/>
                    </a14:imgEffect>
                    <a14:imgEffect>
                      <a14:saturation sat="0"/>
                    </a14:imgEffect>
                  </a14:imgLayer>
                </a14:imgProps>
              </a:ext>
            </a:extLst>
          </a:blip>
          <a:srcRect l="4141" t="929" r="4169" b="265"/>
          <a:stretch/>
        </p:blipFill>
        <p:spPr>
          <a:xfrm>
            <a:off x="3824518" y="0"/>
            <a:ext cx="2115403" cy="5873436"/>
          </a:xfrm>
          <a:prstGeom prst="rect">
            <a:avLst/>
          </a:prstGeom>
        </p:spPr>
      </p:pic>
      <p:pic>
        <p:nvPicPr>
          <p:cNvPr id="4" name="Picture 3"/>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colorTemperature colorTemp="4700"/>
                    </a14:imgEffect>
                    <a14:imgEffect>
                      <a14:saturation sat="0"/>
                    </a14:imgEffect>
                  </a14:imgLayer>
                </a14:imgProps>
              </a:ext>
            </a:extLst>
          </a:blip>
          <a:srcRect l="3113" t="862" r="3347"/>
          <a:stretch/>
        </p:blipFill>
        <p:spPr>
          <a:xfrm>
            <a:off x="1869115" y="0"/>
            <a:ext cx="2006221" cy="5873436"/>
          </a:xfrm>
          <a:prstGeom prst="rect">
            <a:avLst/>
          </a:prstGeom>
        </p:spPr>
      </p:pic>
      <p:pic>
        <p:nvPicPr>
          <p:cNvPr id="11" name="Picture 10"/>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colorTemperature colorTemp="4700"/>
                    </a14:imgEffect>
                    <a14:imgEffect>
                      <a14:saturation sat="0"/>
                    </a14:imgEffect>
                  </a14:imgLayer>
                </a14:imgProps>
              </a:ext>
            </a:extLst>
          </a:blip>
          <a:srcRect l="5495" r="6759"/>
          <a:stretch/>
        </p:blipFill>
        <p:spPr>
          <a:xfrm>
            <a:off x="10128788" y="0"/>
            <a:ext cx="2162633" cy="5884508"/>
          </a:xfrm>
          <a:prstGeom prst="rect">
            <a:avLst/>
          </a:prstGeom>
        </p:spPr>
      </p:pic>
      <p:pic>
        <p:nvPicPr>
          <p:cNvPr id="12" name="Picture 11"/>
          <p:cNvPicPr>
            <a:picLocks noChangeAspect="1"/>
          </p:cNvPicPr>
          <p:nvPr/>
        </p:nvPicPr>
        <p:blipFill>
          <a:blip r:embed="rId15">
            <a:duotone>
              <a:schemeClr val="bg2">
                <a:shade val="45000"/>
                <a:satMod val="135000"/>
              </a:schemeClr>
              <a:prstClr val="white"/>
            </a:duotone>
            <a:extLst>
              <a:ext uri="{BEBA8EAE-BF5A-486C-A8C5-ECC9F3942E4B}">
                <a14:imgProps xmlns:a14="http://schemas.microsoft.com/office/drawing/2010/main">
                  <a14:imgLayer r:embed="rId16">
                    <a14:imgEffect>
                      <a14:saturation sat="0"/>
                    </a14:imgEffect>
                  </a14:imgLayer>
                </a14:imgProps>
              </a:ext>
            </a:extLst>
          </a:blip>
          <a:stretch>
            <a:fillRect/>
          </a:stretch>
        </p:blipFill>
        <p:spPr>
          <a:xfrm>
            <a:off x="11851852" y="5321614"/>
            <a:ext cx="439569" cy="557721"/>
          </a:xfrm>
          <a:prstGeom prst="rect">
            <a:avLst/>
          </a:prstGeom>
        </p:spPr>
      </p:pic>
      <p:pic>
        <p:nvPicPr>
          <p:cNvPr id="13" name="Picture 12"/>
          <p:cNvPicPr>
            <a:picLocks noChangeAspect="1"/>
          </p:cNvPicPr>
          <p:nvPr/>
        </p:nvPicPr>
        <p:blipFill>
          <a:blip r:embed="rId15">
            <a:duotone>
              <a:schemeClr val="bg2">
                <a:shade val="45000"/>
                <a:satMod val="135000"/>
              </a:schemeClr>
              <a:prstClr val="white"/>
            </a:duotone>
            <a:extLst>
              <a:ext uri="{BEBA8EAE-BF5A-486C-A8C5-ECC9F3942E4B}">
                <a14:imgProps xmlns:a14="http://schemas.microsoft.com/office/drawing/2010/main">
                  <a14:imgLayer r:embed="rId16">
                    <a14:imgEffect>
                      <a14:saturation sat="0"/>
                    </a14:imgEffect>
                  </a14:imgLayer>
                </a14:imgProps>
              </a:ext>
            </a:extLst>
          </a:blip>
          <a:stretch>
            <a:fillRect/>
          </a:stretch>
        </p:blipFill>
        <p:spPr>
          <a:xfrm>
            <a:off x="11536715" y="5683014"/>
            <a:ext cx="681176" cy="196463"/>
          </a:xfrm>
          <a:prstGeom prst="rect">
            <a:avLst/>
          </a:prstGeom>
        </p:spPr>
      </p:pic>
      <p:sp>
        <p:nvSpPr>
          <p:cNvPr id="14" name="TextBox 13"/>
          <p:cNvSpPr txBox="1"/>
          <p:nvPr/>
        </p:nvSpPr>
        <p:spPr>
          <a:xfrm>
            <a:off x="2955841" y="5997419"/>
            <a:ext cx="802186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Catholic</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Social</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Teaching</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1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0"/>
                    </a14:imgEffect>
                  </a14:imgLayer>
                </a14:imgProps>
              </a:ext>
            </a:extLst>
          </a:blip>
          <a:srcRect t="1149"/>
          <a:stretch/>
        </p:blipFill>
        <p:spPr>
          <a:xfrm>
            <a:off x="5899748" y="0"/>
            <a:ext cx="2153617" cy="5873436"/>
          </a:xfrm>
          <a:prstGeom prst="rect">
            <a:avLst/>
          </a:prstGeom>
        </p:spPr>
      </p:pic>
      <p:pic>
        <p:nvPicPr>
          <p:cNvPr id="16" name="Picture 15"/>
          <p:cNvPicPr>
            <a:picLocks noChangeAspect="1"/>
          </p:cNvPicPr>
          <p:nvPr/>
        </p:nvPicPr>
        <p:blipFill rotWithShape="1">
          <a:blip r:embed="rId19"/>
          <a:srcRect b="786"/>
          <a:stretch/>
        </p:blipFill>
        <p:spPr>
          <a:xfrm>
            <a:off x="8015344" y="-12200"/>
            <a:ext cx="2132554" cy="5891963"/>
          </a:xfrm>
          <a:prstGeom prst="rect">
            <a:avLst/>
          </a:prstGeom>
        </p:spPr>
      </p:pic>
    </p:spTree>
    <p:extLst>
      <p:ext uri="{BB962C8B-B14F-4D97-AF65-F5344CB8AC3E}">
        <p14:creationId xmlns:p14="http://schemas.microsoft.com/office/powerpoint/2010/main" val="431140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sp>
        <p:nvSpPr>
          <p:cNvPr id="8" name="Rectangle 7">
            <a:extLst>
              <a:ext uri="{FF2B5EF4-FFF2-40B4-BE49-F238E27FC236}">
                <a16:creationId xmlns:a16="http://schemas.microsoft.com/office/drawing/2014/main" id="{268091E8-533C-43F5-BCF5-AFCD2E232E4E}"/>
              </a:ext>
            </a:extLst>
          </p:cNvPr>
          <p:cNvSpPr/>
          <p:nvPr/>
        </p:nvSpPr>
        <p:spPr>
          <a:xfrm>
            <a:off x="4199603" y="2380325"/>
            <a:ext cx="7527678" cy="2308324"/>
          </a:xfrm>
          <a:prstGeom prst="rect">
            <a:avLst/>
          </a:prstGeom>
        </p:spPr>
        <p:txBody>
          <a:bodyPr wrap="square">
            <a:spAutoFit/>
          </a:bodyPr>
          <a:lstStyle/>
          <a:p>
            <a:pPr algn="ctr"/>
            <a:r>
              <a:rPr lang="en-GB" sz="3600" b="1" dirty="0">
                <a:solidFill>
                  <a:srgbClr val="C00000"/>
                </a:solidFill>
                <a:latin typeface="Gill Sans MT" panose="020B0502020104020203" pitchFamily="34" charset="0"/>
              </a:rPr>
              <a:t>What might the word ‘preferential’ mean?</a:t>
            </a:r>
          </a:p>
          <a:p>
            <a:pPr algn="ctr"/>
            <a:r>
              <a:rPr lang="en-GB" sz="3600" b="1" dirty="0">
                <a:solidFill>
                  <a:srgbClr val="C00000"/>
                </a:solidFill>
                <a:latin typeface="Gill Sans MT" panose="020B0502020104020203" pitchFamily="34" charset="0"/>
              </a:rPr>
              <a:t>What might it mean to give someone the ‘preferential option’?</a:t>
            </a:r>
          </a:p>
        </p:txBody>
      </p:sp>
      <p:pic>
        <p:nvPicPr>
          <p:cNvPr id="13" name="Picture 12">
            <a:extLst>
              <a:ext uri="{FF2B5EF4-FFF2-40B4-BE49-F238E27FC236}">
                <a16:creationId xmlns:a16="http://schemas.microsoft.com/office/drawing/2014/main" id="{AC83C6FD-82CC-447B-9C80-F82334E8302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429" t="11111" r="57232" b="19207"/>
          <a:stretch/>
        </p:blipFill>
        <p:spPr>
          <a:xfrm>
            <a:off x="866191" y="1966260"/>
            <a:ext cx="2712229" cy="2925477"/>
          </a:xfrm>
          <a:prstGeom prst="rect">
            <a:avLst/>
          </a:prstGeom>
        </p:spPr>
      </p:pic>
    </p:spTree>
    <p:extLst>
      <p:ext uri="{BB962C8B-B14F-4D97-AF65-F5344CB8AC3E}">
        <p14:creationId xmlns:p14="http://schemas.microsoft.com/office/powerpoint/2010/main" val="114886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sp>
        <p:nvSpPr>
          <p:cNvPr id="8" name="Rectangle 7">
            <a:extLst>
              <a:ext uri="{FF2B5EF4-FFF2-40B4-BE49-F238E27FC236}">
                <a16:creationId xmlns:a16="http://schemas.microsoft.com/office/drawing/2014/main" id="{268091E8-533C-43F5-BCF5-AFCD2E232E4E}"/>
              </a:ext>
            </a:extLst>
          </p:cNvPr>
          <p:cNvSpPr/>
          <p:nvPr/>
        </p:nvSpPr>
        <p:spPr>
          <a:xfrm>
            <a:off x="1158240" y="2129849"/>
            <a:ext cx="7527678" cy="2862322"/>
          </a:xfrm>
          <a:prstGeom prst="rect">
            <a:avLst/>
          </a:prstGeom>
        </p:spPr>
        <p:txBody>
          <a:bodyPr wrap="square">
            <a:spAutoFit/>
          </a:bodyPr>
          <a:lstStyle/>
          <a:p>
            <a:pPr algn="ctr"/>
            <a:r>
              <a:rPr lang="en-GB" sz="3600" dirty="0">
                <a:latin typeface="Gill Sans MT" panose="020B0502020104020203" pitchFamily="34" charset="0"/>
              </a:rPr>
              <a:t>The ‘preferential option’ means allowing someone to have the first choice. It means giving someone the best that is available; not just the scraps or leftovers.</a:t>
            </a:r>
          </a:p>
        </p:txBody>
      </p:sp>
      <p:pic>
        <p:nvPicPr>
          <p:cNvPr id="13" name="Picture 12">
            <a:extLst>
              <a:ext uri="{FF2B5EF4-FFF2-40B4-BE49-F238E27FC236}">
                <a16:creationId xmlns:a16="http://schemas.microsoft.com/office/drawing/2014/main" id="{AC83C6FD-82CC-447B-9C80-F82334E8302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429" t="11111" r="57232" b="19207"/>
          <a:stretch/>
        </p:blipFill>
        <p:spPr>
          <a:xfrm>
            <a:off x="8881302" y="2129849"/>
            <a:ext cx="2712229" cy="2925477"/>
          </a:xfrm>
          <a:prstGeom prst="rect">
            <a:avLst/>
          </a:prstGeom>
        </p:spPr>
      </p:pic>
    </p:spTree>
    <p:extLst>
      <p:ext uri="{BB962C8B-B14F-4D97-AF65-F5344CB8AC3E}">
        <p14:creationId xmlns:p14="http://schemas.microsoft.com/office/powerpoint/2010/main" val="322438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sp>
        <p:nvSpPr>
          <p:cNvPr id="8" name="Rectangle 7">
            <a:extLst>
              <a:ext uri="{FF2B5EF4-FFF2-40B4-BE49-F238E27FC236}">
                <a16:creationId xmlns:a16="http://schemas.microsoft.com/office/drawing/2014/main" id="{268091E8-533C-43F5-BCF5-AFCD2E232E4E}"/>
              </a:ext>
            </a:extLst>
          </p:cNvPr>
          <p:cNvSpPr/>
          <p:nvPr/>
        </p:nvSpPr>
        <p:spPr>
          <a:xfrm>
            <a:off x="4368799" y="2151727"/>
            <a:ext cx="7202312" cy="2554545"/>
          </a:xfrm>
          <a:prstGeom prst="rect">
            <a:avLst/>
          </a:prstGeom>
        </p:spPr>
        <p:txBody>
          <a:bodyPr wrap="square">
            <a:spAutoFit/>
          </a:bodyPr>
          <a:lstStyle/>
          <a:p>
            <a:pPr algn="ctr"/>
            <a:r>
              <a:rPr lang="en-GB" sz="3200" dirty="0">
                <a:latin typeface="Gill Sans MT" panose="020B0502020104020203" pitchFamily="34" charset="0"/>
              </a:rPr>
              <a:t>In the Gospels, Jesus shows a preferential option for the poor by putting them first. He gives them special importance by thinking of their needs and helping them have their rightful place in the world. </a:t>
            </a:r>
          </a:p>
        </p:txBody>
      </p:sp>
      <p:pic>
        <p:nvPicPr>
          <p:cNvPr id="11" name="Picture 10">
            <a:extLst>
              <a:ext uri="{FF2B5EF4-FFF2-40B4-BE49-F238E27FC236}">
                <a16:creationId xmlns:a16="http://schemas.microsoft.com/office/drawing/2014/main" id="{B0139C22-F364-46EE-AB70-D2948462A1E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910009" y="2120989"/>
            <a:ext cx="2863526" cy="3261410"/>
          </a:xfrm>
          <a:prstGeom prst="rect">
            <a:avLst/>
          </a:prstGeom>
        </p:spPr>
      </p:pic>
    </p:spTree>
    <p:extLst>
      <p:ext uri="{BB962C8B-B14F-4D97-AF65-F5344CB8AC3E}">
        <p14:creationId xmlns:p14="http://schemas.microsoft.com/office/powerpoint/2010/main" val="2490463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sp>
        <p:nvSpPr>
          <p:cNvPr id="8" name="Rectangle 7">
            <a:extLst>
              <a:ext uri="{FF2B5EF4-FFF2-40B4-BE49-F238E27FC236}">
                <a16:creationId xmlns:a16="http://schemas.microsoft.com/office/drawing/2014/main" id="{268091E8-533C-43F5-BCF5-AFCD2E232E4E}"/>
              </a:ext>
            </a:extLst>
          </p:cNvPr>
          <p:cNvSpPr/>
          <p:nvPr/>
        </p:nvSpPr>
        <p:spPr>
          <a:xfrm>
            <a:off x="1061155" y="2820817"/>
            <a:ext cx="7202312" cy="1077218"/>
          </a:xfrm>
          <a:prstGeom prst="rect">
            <a:avLst/>
          </a:prstGeom>
        </p:spPr>
        <p:txBody>
          <a:bodyPr wrap="square">
            <a:spAutoFit/>
          </a:bodyPr>
          <a:lstStyle/>
          <a:p>
            <a:pPr algn="ctr"/>
            <a:r>
              <a:rPr lang="en-GB" sz="3200" b="1" dirty="0">
                <a:solidFill>
                  <a:srgbClr val="C00000"/>
                </a:solidFill>
                <a:latin typeface="Gill Sans MT" panose="020B0502020104020203" pitchFamily="34" charset="0"/>
              </a:rPr>
              <a:t>Why is it important to give those in need the preferential option?</a:t>
            </a:r>
          </a:p>
        </p:txBody>
      </p:sp>
      <p:pic>
        <p:nvPicPr>
          <p:cNvPr id="10" name="Picture 9">
            <a:extLst>
              <a:ext uri="{FF2B5EF4-FFF2-40B4-BE49-F238E27FC236}">
                <a16:creationId xmlns:a16="http://schemas.microsoft.com/office/drawing/2014/main" id="{1DF6DC7E-3B14-4888-9F67-B1D7706BE68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8562892" y="1894087"/>
            <a:ext cx="2778211" cy="2930678"/>
          </a:xfrm>
          <a:prstGeom prst="rect">
            <a:avLst/>
          </a:prstGeom>
        </p:spPr>
      </p:pic>
    </p:spTree>
    <p:extLst>
      <p:ext uri="{BB962C8B-B14F-4D97-AF65-F5344CB8AC3E}">
        <p14:creationId xmlns:p14="http://schemas.microsoft.com/office/powerpoint/2010/main" val="29246025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14560</TotalTime>
  <Words>685</Words>
  <Application>Microsoft Office PowerPoint</Application>
  <PresentationFormat>Widescreen</PresentationFormat>
  <Paragraphs>68</Paragraphs>
  <Slides>16</Slides>
  <Notes>16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RCDOW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Sykes</dc:creator>
  <cp:lastModifiedBy>Frances Moore</cp:lastModifiedBy>
  <cp:revision>146</cp:revision>
  <dcterms:created xsi:type="dcterms:W3CDTF">2018-05-21T15:55:21Z</dcterms:created>
  <dcterms:modified xsi:type="dcterms:W3CDTF">2023-03-29T14:35:49Z</dcterms:modified>
</cp:coreProperties>
</file>