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0"/>
  </p:notesMasterIdLst>
  <p:sldIdLst>
    <p:sldId id="261" r:id="rId2"/>
    <p:sldId id="288" r:id="rId3"/>
    <p:sldId id="285" r:id="rId4"/>
    <p:sldId id="258" r:id="rId5"/>
    <p:sldId id="259" r:id="rId6"/>
    <p:sldId id="287" r:id="rId7"/>
    <p:sldId id="304" r:id="rId8"/>
    <p:sldId id="289" r:id="rId9"/>
    <p:sldId id="306" r:id="rId10"/>
    <p:sldId id="292" r:id="rId11"/>
    <p:sldId id="293" r:id="rId12"/>
    <p:sldId id="291" r:id="rId13"/>
    <p:sldId id="290" r:id="rId14"/>
    <p:sldId id="305" r:id="rId15"/>
    <p:sldId id="294" r:id="rId16"/>
    <p:sldId id="295" r:id="rId17"/>
    <p:sldId id="302" r:id="rId18"/>
    <p:sldId id="303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40F0F"/>
    <a:srgbClr val="BF1E2E"/>
    <a:srgbClr val="F26758"/>
    <a:srgbClr val="EE2E2C"/>
    <a:srgbClr val="CF2631"/>
    <a:srgbClr val="E6E6E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779" autoAdjust="0"/>
    <p:restoredTop sz="88792" autoAdjust="0"/>
  </p:normalViewPr>
  <p:slideViewPr>
    <p:cSldViewPr snapToGrid="0">
      <p:cViewPr varScale="1">
        <p:scale>
          <a:sx n="77" d="100"/>
          <a:sy n="77" d="100"/>
        </p:scale>
        <p:origin x="922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E0B093F-ECDC-4E3E-A186-09FCC30519EA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21BF499-1F9F-40B2-AD2A-A9082E6452C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0316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3239020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GB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Talk partners for 3 minutes</a:t>
            </a:r>
          </a:p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GB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Gather responses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6637903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GB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Talk partners for 3 minutes</a:t>
            </a:r>
          </a:p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GB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Gather responses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6312026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CA43591-A662-40D0-BD8B-A092FD6589DE}" type="slidenum">
              <a:rPr lang="en-GB" smtClean="0"/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5803840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CA43591-A662-40D0-BD8B-A092FD6589DE}" type="slidenum">
              <a:rPr lang="en-GB" smtClean="0"/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1122344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1885279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6288687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7202979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8173291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8173291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3792266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0989915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850039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8170768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91376971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5663412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lvl="0" indent="0">
              <a:buFont typeface="Arial" panose="020B0604020202020204" pitchFamily="34" charset="0"/>
              <a:buNone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0745630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lvl="0" indent="-171450">
              <a:buFont typeface="Arial" panose="020B0604020202020204" pitchFamily="34" charset="0"/>
              <a:buChar char="•"/>
            </a:pPr>
            <a:endParaRPr lang="en-GB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1BF499-1F9F-40B2-AD2A-A9082E6452C8}" type="slidenum">
              <a:rPr lang="en-GB" smtClean="0"/>
              <a:t>18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345343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9663636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5883224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98169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497704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6629733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692914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902365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616338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655705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473350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579276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210071E-C123-454F-B899-7A9A6AFD39BD}" type="datetimeFigureOut">
              <a:rPr lang="en-GB" smtClean="0"/>
              <a:t>31/03/2023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017F67-EC27-4834-B694-F9D97B440781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683404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.png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4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11" Type="http://schemas.openxmlformats.org/officeDocument/2006/relationships/image" Target="../media/image14.png"/><Relationship Id="rId5" Type="http://schemas.openxmlformats.org/officeDocument/2006/relationships/image" Target="../media/image8.png"/><Relationship Id="rId10" Type="http://schemas.openxmlformats.org/officeDocument/2006/relationships/image" Target="../media/image13.png"/><Relationship Id="rId4" Type="http://schemas.openxmlformats.org/officeDocument/2006/relationships/image" Target="../media/image5.png"/><Relationship Id="rId9" Type="http://schemas.openxmlformats.org/officeDocument/2006/relationships/image" Target="../media/image12.png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image" Target="../media/image19.png"/><Relationship Id="rId3" Type="http://schemas.openxmlformats.org/officeDocument/2006/relationships/image" Target="../media/image4.png"/><Relationship Id="rId7" Type="http://schemas.openxmlformats.org/officeDocument/2006/relationships/image" Target="../media/image16.png"/><Relationship Id="rId12" Type="http://schemas.microsoft.com/office/2007/relationships/hdphoto" Target="../media/hdphoto4.wdp"/><Relationship Id="rId17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6" Type="http://schemas.microsoft.com/office/2007/relationships/hdphoto" Target="../media/hdphoto6.wdp"/><Relationship Id="rId1" Type="http://schemas.openxmlformats.org/officeDocument/2006/relationships/slideLayout" Target="../slideLayouts/slideLayout7.xml"/><Relationship Id="rId6" Type="http://schemas.microsoft.com/office/2007/relationships/hdphoto" Target="../media/hdphoto1.wdp"/><Relationship Id="rId11" Type="http://schemas.openxmlformats.org/officeDocument/2006/relationships/image" Target="../media/image18.png"/><Relationship Id="rId5" Type="http://schemas.openxmlformats.org/officeDocument/2006/relationships/image" Target="../media/image15.png"/><Relationship Id="rId15" Type="http://schemas.openxmlformats.org/officeDocument/2006/relationships/image" Target="../media/image20.png"/><Relationship Id="rId10" Type="http://schemas.microsoft.com/office/2007/relationships/hdphoto" Target="../media/hdphoto3.wdp"/><Relationship Id="rId4" Type="http://schemas.openxmlformats.org/officeDocument/2006/relationships/image" Target="../media/image5.png"/><Relationship Id="rId9" Type="http://schemas.openxmlformats.org/officeDocument/2006/relationships/image" Target="../media/image17.png"/><Relationship Id="rId14" Type="http://schemas.microsoft.com/office/2007/relationships/hdphoto" Target="../media/hdphoto5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png"/><Relationship Id="rId4" Type="http://schemas.openxmlformats.org/officeDocument/2006/relationships/image" Target="../media/image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png"/><Relationship Id="rId4" Type="http://schemas.openxmlformats.org/officeDocument/2006/relationships/image" Target="../media/image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2.png"/><Relationship Id="rId4" Type="http://schemas.openxmlformats.org/officeDocument/2006/relationships/image" Target="../media/image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5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5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5.xml"/><Relationship Id="rId2" Type="http://schemas.openxmlformats.org/officeDocument/2006/relationships/slideLayout" Target="../slideLayouts/slideLayout7.xml"/><Relationship Id="rId1" Type="http://schemas.openxmlformats.org/officeDocument/2006/relationships/video" Target="https://www.youtube.com/embed/MysRmBrpbeQ" TargetMode="External"/><Relationship Id="rId6" Type="http://schemas.openxmlformats.org/officeDocument/2006/relationships/image" Target="../media/image23.jpe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2" Type="http://schemas.openxmlformats.org/officeDocument/2006/relationships/slideLayout" Target="../slideLayouts/slideLayout7.xml"/><Relationship Id="rId1" Type="http://schemas.openxmlformats.org/officeDocument/2006/relationships/video" Target="https://www.youtube.com/embed/UoEyJT-Rkjo" TargetMode="External"/><Relationship Id="rId6" Type="http://schemas.openxmlformats.org/officeDocument/2006/relationships/image" Target="../media/image24.jpe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5.png"/><Relationship Id="rId4" Type="http://schemas.openxmlformats.org/officeDocument/2006/relationships/image" Target="../media/image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/>
          <a:srcRect l="23788" r="33782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/>
          <a:srcRect l="17588" t="61504" r="21023"/>
          <a:stretch/>
        </p:blipFill>
        <p:spPr>
          <a:xfrm>
            <a:off x="736166" y="4968986"/>
            <a:ext cx="3739487" cy="132874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469409" y="955342"/>
            <a:ext cx="9471546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66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  <a:p>
            <a:pPr algn="ctr"/>
            <a:r>
              <a:rPr lang="en-GB" sz="4800" dirty="0">
                <a:solidFill>
                  <a:schemeClr val="bg1"/>
                </a:solidFill>
                <a:latin typeface="Gill Sans MT" panose="020B0502020104020203" pitchFamily="34" charset="0"/>
              </a:rPr>
              <a:t>UKS2</a:t>
            </a:r>
            <a:endParaRPr lang="en-GB" sz="8000" dirty="0">
              <a:solidFill>
                <a:schemeClr val="bg1"/>
              </a:solidFill>
              <a:latin typeface="Gill Sans MT" panose="020B0502020104020203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8198540-B70A-4061-829B-9E02E41996B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104" t="11588" r="10359" b="19841"/>
          <a:stretch/>
        </p:blipFill>
        <p:spPr>
          <a:xfrm>
            <a:off x="8686800" y="3705331"/>
            <a:ext cx="2328400" cy="25273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565024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Starter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F4867F03-EC8A-4988-BCE1-CAB761383EC9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5" t="11984" r="56616" b="18181"/>
          <a:stretch/>
        </p:blipFill>
        <p:spPr>
          <a:xfrm>
            <a:off x="8781553" y="1963661"/>
            <a:ext cx="2778211" cy="293067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D78BF42-5B61-452E-9B8A-3C37B1257554}"/>
              </a:ext>
            </a:extLst>
          </p:cNvPr>
          <p:cNvSpPr txBox="1"/>
          <p:nvPr/>
        </p:nvSpPr>
        <p:spPr>
          <a:xfrm>
            <a:off x="1043609" y="2213282"/>
            <a:ext cx="684806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000" dirty="0">
                <a:latin typeface="Gill Sans MT" panose="020B0502020104020203" pitchFamily="34" charset="0"/>
              </a:rPr>
              <a:t>Talk Partners:</a:t>
            </a:r>
          </a:p>
          <a:p>
            <a:pPr algn="ctr"/>
            <a:endParaRPr lang="en-GB" sz="4000" dirty="0">
              <a:latin typeface="Gill Sans MT" panose="020B0502020104020203" pitchFamily="34" charset="0"/>
            </a:endParaRPr>
          </a:p>
          <a:p>
            <a:pPr algn="ctr"/>
            <a:r>
              <a:rPr lang="en-GB" sz="4000" b="1" dirty="0">
                <a:solidFill>
                  <a:srgbClr val="C00000"/>
                </a:solidFill>
                <a:latin typeface="Gill Sans MT" panose="020B0502020104020203" pitchFamily="34" charset="0"/>
              </a:rPr>
              <a:t>What do you think of when you hear the word ‘peace’?</a:t>
            </a:r>
          </a:p>
        </p:txBody>
      </p:sp>
    </p:spTree>
    <p:extLst>
      <p:ext uri="{BB962C8B-B14F-4D97-AF65-F5344CB8AC3E}">
        <p14:creationId xmlns:p14="http://schemas.microsoft.com/office/powerpoint/2010/main" val="331732427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Starter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D78BF42-5B61-452E-9B8A-3C37B1257554}"/>
              </a:ext>
            </a:extLst>
          </p:cNvPr>
          <p:cNvSpPr txBox="1"/>
          <p:nvPr/>
        </p:nvSpPr>
        <p:spPr>
          <a:xfrm>
            <a:off x="884584" y="2274837"/>
            <a:ext cx="6649277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600" b="1" dirty="0">
                <a:latin typeface="Gill Sans MT" panose="020B0502020104020203" pitchFamily="34" charset="0"/>
              </a:rPr>
              <a:t>Peace</a:t>
            </a:r>
            <a:r>
              <a:rPr lang="en-GB" sz="3600" dirty="0">
                <a:latin typeface="Gill Sans MT" panose="020B0502020104020203" pitchFamily="34" charset="0"/>
              </a:rPr>
              <a:t> is more than just ‘no war’.</a:t>
            </a:r>
          </a:p>
          <a:p>
            <a:pPr algn="ctr"/>
            <a:r>
              <a:rPr lang="en-GB" sz="3600" b="1" dirty="0">
                <a:latin typeface="Gill Sans MT" panose="020B0502020104020203" pitchFamily="34" charset="0"/>
              </a:rPr>
              <a:t>Peace </a:t>
            </a:r>
            <a:r>
              <a:rPr lang="en-GB" sz="3600" dirty="0">
                <a:latin typeface="Gill Sans MT" panose="020B0502020104020203" pitchFamily="34" charset="0"/>
              </a:rPr>
              <a:t>can mean a lot of things.</a:t>
            </a:r>
          </a:p>
          <a:p>
            <a:pPr algn="ctr"/>
            <a:r>
              <a:rPr lang="en-GB" sz="3600" b="1" dirty="0">
                <a:solidFill>
                  <a:srgbClr val="C00000"/>
                </a:solidFill>
                <a:latin typeface="Gill Sans MT" panose="020B0502020104020203" pitchFamily="34" charset="0"/>
              </a:rPr>
              <a:t>How else could you define the word ‘peace’?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DFA3C2C-52AF-4C5C-B7EC-8D7838F9BAEA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729" t="24927" r="7225" b="26286"/>
          <a:stretch/>
        </p:blipFill>
        <p:spPr>
          <a:xfrm>
            <a:off x="7871792" y="1756101"/>
            <a:ext cx="4075044" cy="3345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72289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0"/>
            <a:ext cx="12176206" cy="180267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5350" y="5723649"/>
            <a:ext cx="11547259" cy="112857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5"/>
          <a:srcRect l="5672" r="4772"/>
          <a:stretch/>
        </p:blipFill>
        <p:spPr>
          <a:xfrm>
            <a:off x="-71883" y="0"/>
            <a:ext cx="1978926" cy="587343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6"/>
          <a:srcRect b="786"/>
          <a:stretch/>
        </p:blipFill>
        <p:spPr>
          <a:xfrm>
            <a:off x="8015344" y="-12200"/>
            <a:ext cx="2132554" cy="58919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7"/>
          <a:srcRect l="4141" t="929" r="4169" b="265"/>
          <a:stretch/>
        </p:blipFill>
        <p:spPr>
          <a:xfrm>
            <a:off x="3824518" y="0"/>
            <a:ext cx="2115403" cy="5873436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8"/>
          <a:srcRect l="3113" t="862" r="3347"/>
          <a:stretch/>
        </p:blipFill>
        <p:spPr>
          <a:xfrm>
            <a:off x="1869115" y="0"/>
            <a:ext cx="2006221" cy="5873436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9"/>
          <a:srcRect l="5495" r="6759"/>
          <a:stretch/>
        </p:blipFill>
        <p:spPr>
          <a:xfrm>
            <a:off x="10128788" y="0"/>
            <a:ext cx="2162633" cy="5884508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10"/>
          <a:srcRect t="1149"/>
          <a:stretch/>
        </p:blipFill>
        <p:spPr>
          <a:xfrm>
            <a:off x="5899748" y="0"/>
            <a:ext cx="2153617" cy="5873436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11851852" y="5321614"/>
            <a:ext cx="439569" cy="557721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11536715" y="5683014"/>
            <a:ext cx="681176" cy="196463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2955841" y="5997419"/>
            <a:ext cx="8021863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Catholic</a:t>
            </a:r>
            <a:r>
              <a:rPr kumimoji="0" lang="en-GB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Social</a:t>
            </a:r>
            <a:r>
              <a:rPr kumimoji="0" lang="en-GB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Teaching</a:t>
            </a:r>
            <a:endParaRPr kumimoji="0" lang="en-GB" sz="4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240942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0"/>
            <a:ext cx="12176206" cy="180267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5350" y="5723649"/>
            <a:ext cx="11547259" cy="112857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colorTemperature colorTemp="4700"/>
                    </a14:imgEffect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5672" r="4772"/>
          <a:stretch/>
        </p:blipFill>
        <p:spPr>
          <a:xfrm>
            <a:off x="-71883" y="0"/>
            <a:ext cx="1978926" cy="587343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7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colorTemperature colorTemp="4700"/>
                    </a14:imgEffect>
                    <a14:imgEffect>
                      <a14:saturation sat="0"/>
                    </a14:imgEffect>
                  </a14:imgLayer>
                </a14:imgProps>
              </a:ext>
            </a:extLst>
          </a:blip>
          <a:srcRect b="786"/>
          <a:stretch/>
        </p:blipFill>
        <p:spPr>
          <a:xfrm>
            <a:off x="8015344" y="-9264"/>
            <a:ext cx="2132554" cy="58919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9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colorTemperature colorTemp="4700"/>
                    </a14:imgEffect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4141" t="929" r="4169" b="265"/>
          <a:stretch/>
        </p:blipFill>
        <p:spPr>
          <a:xfrm>
            <a:off x="3824518" y="0"/>
            <a:ext cx="2115403" cy="5873436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11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2">
                    <a14:imgEffect>
                      <a14:colorTemperature colorTemp="4700"/>
                    </a14:imgEffect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3113" t="862" r="3347"/>
          <a:stretch/>
        </p:blipFill>
        <p:spPr>
          <a:xfrm>
            <a:off x="1869115" y="0"/>
            <a:ext cx="2006221" cy="5873436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1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4">
                    <a14:imgEffect>
                      <a14:colorTemperature colorTemp="4700"/>
                    </a14:imgEffect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5495" r="6759"/>
          <a:stretch/>
        </p:blipFill>
        <p:spPr>
          <a:xfrm>
            <a:off x="10128788" y="0"/>
            <a:ext cx="2162633" cy="588450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1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6">
                    <a14:imgEffect>
                      <a14:saturation sat="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1851852" y="5321614"/>
            <a:ext cx="439569" cy="557721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1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6">
                    <a14:imgEffect>
                      <a14:saturation sat="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1536715" y="5683014"/>
            <a:ext cx="681176" cy="196463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2955841" y="5997419"/>
            <a:ext cx="8021863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Catholic</a:t>
            </a:r>
            <a:r>
              <a:rPr kumimoji="0" lang="en-GB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Social</a:t>
            </a:r>
            <a:r>
              <a:rPr kumimoji="0" lang="en-GB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Teaching</a:t>
            </a:r>
            <a:endParaRPr kumimoji="0" lang="en-GB" sz="4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17"/>
          <a:srcRect t="1149"/>
          <a:stretch/>
        </p:blipFill>
        <p:spPr>
          <a:xfrm>
            <a:off x="5899748" y="0"/>
            <a:ext cx="2153617" cy="5873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7029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7E55D53D-6E47-458F-974D-A0AE8B49D84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29" t="11111" r="57232" b="19207"/>
          <a:stretch/>
        </p:blipFill>
        <p:spPr>
          <a:xfrm>
            <a:off x="795391" y="1966261"/>
            <a:ext cx="2712229" cy="2925477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C41D0A2-DF36-4B6B-8AAE-17923A2E370E}"/>
              </a:ext>
            </a:extLst>
          </p:cNvPr>
          <p:cNvSpPr txBox="1"/>
          <p:nvPr/>
        </p:nvSpPr>
        <p:spPr>
          <a:xfrm>
            <a:off x="4085416" y="1913430"/>
            <a:ext cx="7641865" cy="38472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200" dirty="0">
                <a:latin typeface="Gill Sans MT" panose="020B0502020104020203" pitchFamily="34" charset="0"/>
              </a:rPr>
              <a:t>There are many way to define </a:t>
            </a:r>
            <a:r>
              <a:rPr lang="en-GB" sz="3200" b="1" dirty="0">
                <a:latin typeface="Gill Sans MT" panose="020B0502020104020203" pitchFamily="34" charset="0"/>
              </a:rPr>
              <a:t>peace</a:t>
            </a:r>
            <a:r>
              <a:rPr lang="en-GB" sz="3200" dirty="0">
                <a:latin typeface="Gill Sans MT" panose="020B0502020104020203" pitchFamily="34" charset="0"/>
              </a:rPr>
              <a:t>. </a:t>
            </a:r>
          </a:p>
          <a:p>
            <a:pPr algn="ctr"/>
            <a:endParaRPr lang="en-GB" sz="3200" dirty="0">
              <a:latin typeface="Gill Sans MT" panose="020B0502020104020203" pitchFamily="34" charset="0"/>
            </a:endParaRPr>
          </a:p>
          <a:p>
            <a:pPr algn="ctr"/>
            <a:r>
              <a:rPr lang="en-GB" sz="3000" b="1" dirty="0">
                <a:solidFill>
                  <a:srgbClr val="C00000"/>
                </a:solidFill>
                <a:latin typeface="Gill Sans MT" panose="020B0502020104020203" pitchFamily="34" charset="0"/>
              </a:rPr>
              <a:t>Look at these definitions of ‘peace’.</a:t>
            </a:r>
          </a:p>
          <a:p>
            <a:pPr algn="ctr"/>
            <a:r>
              <a:rPr lang="en-GB" sz="3000" b="1" dirty="0">
                <a:solidFill>
                  <a:srgbClr val="C00000"/>
                </a:solidFill>
                <a:latin typeface="Gill Sans MT" panose="020B0502020104020203" pitchFamily="34" charset="0"/>
              </a:rPr>
              <a:t>What do they mean?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en-GB" sz="3000" b="1" dirty="0">
                <a:latin typeface="Gill Sans MT" panose="020B0502020104020203" pitchFamily="34" charset="0"/>
              </a:rPr>
              <a:t>Freedom from disturbance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en-GB" sz="3000" b="1" dirty="0">
                <a:latin typeface="Gill Sans MT" panose="020B0502020104020203" pitchFamily="34" charset="0"/>
              </a:rPr>
              <a:t>Free from anxiety or distress</a:t>
            </a:r>
            <a:endParaRPr lang="en-GB" sz="3000" dirty="0">
              <a:latin typeface="Gill Sans MT" panose="020B0502020104020203" pitchFamily="34" charset="0"/>
            </a:endParaRPr>
          </a:p>
          <a:p>
            <a:pPr marL="457200" indent="-457200" algn="ctr">
              <a:buFont typeface="+mj-lt"/>
              <a:buAutoNum type="arabicPeriod"/>
            </a:pPr>
            <a:r>
              <a:rPr lang="en-GB" sz="3000" b="1" dirty="0">
                <a:latin typeface="Gill Sans MT" panose="020B0502020104020203" pitchFamily="34" charset="0"/>
              </a:rPr>
              <a:t>Make peace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en-GB" sz="3000" b="1" dirty="0">
                <a:latin typeface="Gill Sans MT" panose="020B0502020104020203" pitchFamily="34" charset="0"/>
              </a:rPr>
              <a:t>At peace with the world</a:t>
            </a:r>
            <a:endParaRPr lang="en-GB" sz="3000" dirty="0"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272435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7E55D53D-6E47-458F-974D-A0AE8B49D84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29" t="11111" r="57232" b="19207"/>
          <a:stretch/>
        </p:blipFill>
        <p:spPr>
          <a:xfrm>
            <a:off x="795391" y="1966261"/>
            <a:ext cx="2712229" cy="2925477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C41D0A2-DF36-4B6B-8AAE-17923A2E370E}"/>
              </a:ext>
            </a:extLst>
          </p:cNvPr>
          <p:cNvSpPr txBox="1"/>
          <p:nvPr/>
        </p:nvSpPr>
        <p:spPr>
          <a:xfrm>
            <a:off x="4096248" y="1773828"/>
            <a:ext cx="7631033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200" b="1" dirty="0">
                <a:solidFill>
                  <a:srgbClr val="C00000"/>
                </a:solidFill>
                <a:latin typeface="Gill Sans MT" panose="020B0502020104020203" pitchFamily="34" charset="0"/>
              </a:rPr>
              <a:t>Freedom from disturbance </a:t>
            </a:r>
            <a:r>
              <a:rPr lang="en-GB" sz="3200" dirty="0">
                <a:latin typeface="Gill Sans MT" panose="020B0502020104020203" pitchFamily="34" charset="0"/>
              </a:rPr>
              <a:t>– freedom to live your life as you wish</a:t>
            </a:r>
          </a:p>
          <a:p>
            <a:pPr algn="ctr"/>
            <a:r>
              <a:rPr lang="en-GB" sz="3200" b="1" dirty="0">
                <a:solidFill>
                  <a:srgbClr val="C00000"/>
                </a:solidFill>
                <a:latin typeface="Gill Sans MT" panose="020B0502020104020203" pitchFamily="34" charset="0"/>
              </a:rPr>
              <a:t>Free from anxiety or distress </a:t>
            </a:r>
            <a:r>
              <a:rPr lang="en-GB" sz="3200" dirty="0">
                <a:latin typeface="Gill Sans MT" panose="020B0502020104020203" pitchFamily="34" charset="0"/>
              </a:rPr>
              <a:t>– being happy and calm </a:t>
            </a:r>
          </a:p>
          <a:p>
            <a:pPr algn="ctr"/>
            <a:r>
              <a:rPr lang="en-GB" sz="3200" b="1" dirty="0">
                <a:solidFill>
                  <a:srgbClr val="C00000"/>
                </a:solidFill>
                <a:latin typeface="Gill Sans MT" panose="020B0502020104020203" pitchFamily="34" charset="0"/>
              </a:rPr>
              <a:t>Make peace </a:t>
            </a:r>
            <a:r>
              <a:rPr lang="en-GB" sz="3200" dirty="0">
                <a:latin typeface="Gill Sans MT" panose="020B0502020104020203" pitchFamily="34" charset="0"/>
              </a:rPr>
              <a:t>– forgiving others when they have done things wrong</a:t>
            </a:r>
          </a:p>
          <a:p>
            <a:pPr algn="ctr"/>
            <a:r>
              <a:rPr lang="en-GB" sz="3200" b="1" dirty="0">
                <a:solidFill>
                  <a:srgbClr val="C00000"/>
                </a:solidFill>
                <a:latin typeface="Gill Sans MT" panose="020B0502020104020203" pitchFamily="34" charset="0"/>
              </a:rPr>
              <a:t>At peace with the world </a:t>
            </a:r>
            <a:r>
              <a:rPr lang="en-GB" sz="3200" dirty="0">
                <a:latin typeface="Gill Sans MT" panose="020B0502020104020203" pitchFamily="34" charset="0"/>
              </a:rPr>
              <a:t>– to live in a state of harmony with others all around us </a:t>
            </a:r>
          </a:p>
        </p:txBody>
      </p:sp>
    </p:spTree>
    <p:extLst>
      <p:ext uri="{BB962C8B-B14F-4D97-AF65-F5344CB8AC3E}">
        <p14:creationId xmlns:p14="http://schemas.microsoft.com/office/powerpoint/2010/main" val="376350002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978B2F2-A0F1-49DC-8D81-0390CA536AF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28" t="7703" r="53126" b="17083"/>
          <a:stretch/>
        </p:blipFill>
        <p:spPr>
          <a:xfrm>
            <a:off x="8863755" y="1982431"/>
            <a:ext cx="2863526" cy="32614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CB1206-5E58-4BF7-B277-2563A274C826}"/>
              </a:ext>
            </a:extLst>
          </p:cNvPr>
          <p:cNvSpPr/>
          <p:nvPr/>
        </p:nvSpPr>
        <p:spPr>
          <a:xfrm>
            <a:off x="846492" y="1885227"/>
            <a:ext cx="7581892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4000" dirty="0">
                <a:latin typeface="Gill Sans MT" panose="020B0502020104020203" pitchFamily="34" charset="0"/>
                <a:cs typeface="Times New Roman" panose="02020603050405020304" pitchFamily="18" charset="0"/>
              </a:rPr>
              <a:t>‘</a:t>
            </a:r>
            <a:r>
              <a:rPr lang="en-GB" sz="4000" dirty="0">
                <a:latin typeface="Gill Sans MT" panose="020B0502020104020203" pitchFamily="34" charset="0"/>
              </a:rPr>
              <a:t>Blessed are the peacemakers, for they will be called sons and daughters of God.</a:t>
            </a:r>
            <a:r>
              <a:rPr lang="en-GB" sz="4000" dirty="0">
                <a:latin typeface="Gill Sans MT" panose="020B0502020104020203" pitchFamily="34" charset="0"/>
                <a:cs typeface="Times New Roman" panose="02020603050405020304" pitchFamily="18" charset="0"/>
              </a:rPr>
              <a:t>’</a:t>
            </a:r>
            <a:endParaRPr lang="en-GB" sz="4000" dirty="0">
              <a:latin typeface="Gill Sans MT" panose="020B0502020104020203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GB" sz="2400" b="1" dirty="0">
                <a:solidFill>
                  <a:srgbClr val="C00000"/>
                </a:solidFill>
                <a:latin typeface="Gill Sans MT" panose="020B0502020104020203" pitchFamily="34" charset="0"/>
              </a:rPr>
              <a:t>Matthew 5:9</a:t>
            </a:r>
          </a:p>
          <a:p>
            <a:pPr algn="ctr"/>
            <a:r>
              <a:rPr lang="en-GB" sz="3600" b="1" dirty="0">
                <a:solidFill>
                  <a:srgbClr val="C00000"/>
                </a:solidFill>
                <a:latin typeface="Gill Sans MT" panose="020B0502020104020203" pitchFamily="34" charset="0"/>
              </a:rPr>
              <a:t>Who do you think ‘the peacemakers’ are?</a:t>
            </a:r>
          </a:p>
        </p:txBody>
      </p:sp>
    </p:spTree>
    <p:extLst>
      <p:ext uri="{BB962C8B-B14F-4D97-AF65-F5344CB8AC3E}">
        <p14:creationId xmlns:p14="http://schemas.microsoft.com/office/powerpoint/2010/main" val="359110221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FC629EC0-5B9D-4B70-8ED6-AD8863AEAABE}"/>
              </a:ext>
            </a:extLst>
          </p:cNvPr>
          <p:cNvSpPr/>
          <p:nvPr/>
        </p:nvSpPr>
        <p:spPr>
          <a:xfrm>
            <a:off x="4145389" y="2032259"/>
            <a:ext cx="7581892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40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Peacemakers</a:t>
            </a:r>
            <a:r>
              <a:rPr lang="en-GB" sz="4000" dirty="0">
                <a:latin typeface="Gill Sans MT" panose="020B0502020104020203" pitchFamily="34" charset="0"/>
                <a:cs typeface="Times New Roman" panose="02020603050405020304" pitchFamily="18" charset="0"/>
              </a:rPr>
              <a:t> are people who dedicate their lives and work to make the world more peaceful. </a:t>
            </a:r>
          </a:p>
          <a:p>
            <a:pPr algn="ctr"/>
            <a:r>
              <a:rPr lang="en-GB" sz="4000" dirty="0">
                <a:latin typeface="Gill Sans MT" panose="020B0502020104020203" pitchFamily="34" charset="0"/>
                <a:cs typeface="Times New Roman" panose="02020603050405020304" pitchFamily="18" charset="0"/>
              </a:rPr>
              <a:t>They help reconcile people with God and with one another.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D91126F-2C22-46DA-9E1E-79B64169F4F3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875"/>
          <a:stretch/>
        </p:blipFill>
        <p:spPr>
          <a:xfrm>
            <a:off x="728869" y="2153995"/>
            <a:ext cx="3067680" cy="25500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285971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8C41D0A2-DF36-4B6B-8AAE-17923A2E370E}"/>
              </a:ext>
            </a:extLst>
          </p:cNvPr>
          <p:cNvSpPr txBox="1"/>
          <p:nvPr/>
        </p:nvSpPr>
        <p:spPr>
          <a:xfrm>
            <a:off x="4155882" y="2828834"/>
            <a:ext cx="764186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600" b="1" dirty="0">
                <a:solidFill>
                  <a:srgbClr val="C00000"/>
                </a:solidFill>
                <a:latin typeface="Gill Sans MT" panose="020B0502020104020203" pitchFamily="34" charset="0"/>
              </a:rPr>
              <a:t>What do you think ‘solidarity’ means?</a:t>
            </a:r>
            <a:endParaRPr lang="en-GB" sz="2800" b="1" dirty="0">
              <a:solidFill>
                <a:srgbClr val="C00000"/>
              </a:solidFill>
              <a:latin typeface="Gill Sans MT" panose="020B0502020104020203" pitchFamily="34" charset="0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034A118C-2182-4768-BCF6-DB7F35E61DF8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5" t="11984" r="56616" b="18181"/>
          <a:stretch/>
        </p:blipFill>
        <p:spPr>
          <a:xfrm>
            <a:off x="1496171" y="1963659"/>
            <a:ext cx="2778211" cy="29306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21623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978B2F2-A0F1-49DC-8D81-0390CA536AF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28" t="7703" r="53126" b="17083"/>
          <a:stretch/>
        </p:blipFill>
        <p:spPr>
          <a:xfrm>
            <a:off x="8863755" y="1982431"/>
            <a:ext cx="2863526" cy="32614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CB1206-5E58-4BF7-B277-2563A274C826}"/>
              </a:ext>
            </a:extLst>
          </p:cNvPr>
          <p:cNvSpPr/>
          <p:nvPr/>
        </p:nvSpPr>
        <p:spPr>
          <a:xfrm>
            <a:off x="846492" y="1885227"/>
            <a:ext cx="7581892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36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Solidarity</a:t>
            </a:r>
            <a:r>
              <a:rPr lang="en-GB" sz="3600" dirty="0">
                <a:latin typeface="Gill Sans MT" panose="020B0502020104020203" pitchFamily="34" charset="0"/>
                <a:cs typeface="Times New Roman" panose="02020603050405020304" pitchFamily="18" charset="0"/>
              </a:rPr>
              <a:t> means to stand up for each other. </a:t>
            </a:r>
          </a:p>
          <a:p>
            <a:pPr algn="ctr"/>
            <a:r>
              <a:rPr lang="en-GB" sz="3600" dirty="0">
                <a:latin typeface="Gill Sans MT" panose="020B0502020104020203" pitchFamily="34" charset="0"/>
                <a:cs typeface="Times New Roman" panose="02020603050405020304" pitchFamily="18" charset="0"/>
              </a:rPr>
              <a:t>If we stand up for and speak out on behalf of those in need in our world, we can make the world a fairer and more peaceful place.</a:t>
            </a:r>
            <a:endParaRPr lang="en-GB" sz="3200" dirty="0"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891945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978B2F2-A0F1-49DC-8D81-0390CA536AF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28" t="7703" r="53126" b="17083"/>
          <a:stretch/>
        </p:blipFill>
        <p:spPr>
          <a:xfrm>
            <a:off x="8704729" y="1802675"/>
            <a:ext cx="2863526" cy="32614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CB1206-5E58-4BF7-B277-2563A274C826}"/>
              </a:ext>
            </a:extLst>
          </p:cNvPr>
          <p:cNvSpPr/>
          <p:nvPr/>
        </p:nvSpPr>
        <p:spPr>
          <a:xfrm>
            <a:off x="1401418" y="2459504"/>
            <a:ext cx="6370983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3200" dirty="0">
                <a:latin typeface="Gill Sans MT" panose="020B0502020104020203" pitchFamily="34" charset="0"/>
              </a:rPr>
              <a:t>‘Live in harmony with one another. Do not be proud, but associate with those in need.’</a:t>
            </a:r>
          </a:p>
          <a:p>
            <a:pPr algn="ctr"/>
            <a:r>
              <a:rPr lang="en-GB" sz="2400" b="1" dirty="0">
                <a:solidFill>
                  <a:srgbClr val="C00000"/>
                </a:solidFill>
                <a:latin typeface="Gill Sans MT" panose="020B0502020104020203" pitchFamily="34" charset="0"/>
              </a:rPr>
              <a:t>Romans 12:16</a:t>
            </a:r>
          </a:p>
        </p:txBody>
      </p:sp>
    </p:spTree>
    <p:extLst>
      <p:ext uri="{BB962C8B-B14F-4D97-AF65-F5344CB8AC3E}">
        <p14:creationId xmlns:p14="http://schemas.microsoft.com/office/powerpoint/2010/main" val="342157992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978B2F2-A0F1-49DC-8D81-0390CA536AF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28" t="7703" r="53126" b="17083"/>
          <a:stretch/>
        </p:blipFill>
        <p:spPr>
          <a:xfrm>
            <a:off x="8863755" y="1982431"/>
            <a:ext cx="2863526" cy="32614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CB1206-5E58-4BF7-B277-2563A274C826}"/>
              </a:ext>
            </a:extLst>
          </p:cNvPr>
          <p:cNvSpPr/>
          <p:nvPr/>
        </p:nvSpPr>
        <p:spPr>
          <a:xfrm>
            <a:off x="626165" y="1885227"/>
            <a:ext cx="8237590" cy="32932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2800" dirty="0">
                <a:latin typeface="Gill Sans MT" panose="020B0502020104020203" pitchFamily="34" charset="0"/>
              </a:rPr>
              <a:t>‘[Solidarity] is not a feeling of vague compassion or shallow distress at the misfortunes of others.</a:t>
            </a:r>
          </a:p>
          <a:p>
            <a:pPr algn="ctr"/>
            <a:r>
              <a:rPr lang="en-GB" sz="2800" dirty="0">
                <a:latin typeface="Gill Sans MT" panose="020B0502020104020203" pitchFamily="34" charset="0"/>
              </a:rPr>
              <a:t> It is a firm and persevering determination to commit oneself to…the good of all…because we are all really responsible for all.’ </a:t>
            </a:r>
          </a:p>
          <a:p>
            <a:pPr algn="ctr"/>
            <a:r>
              <a:rPr lang="en-GB" sz="2000" b="1" dirty="0">
                <a:solidFill>
                  <a:srgbClr val="C00000"/>
                </a:solidFill>
                <a:latin typeface="Gill Sans MT" panose="020B0502020104020203" pitchFamily="34" charset="0"/>
              </a:rPr>
              <a:t>St John Paul II, </a:t>
            </a:r>
            <a:r>
              <a:rPr lang="en-GB" sz="2000" b="1" dirty="0" err="1">
                <a:solidFill>
                  <a:srgbClr val="C00000"/>
                </a:solidFill>
                <a:latin typeface="Gill Sans MT" panose="020B0502020104020203" pitchFamily="34" charset="0"/>
              </a:rPr>
              <a:t>Sollicitudo</a:t>
            </a:r>
            <a:r>
              <a:rPr lang="en-GB" sz="2000" b="1" dirty="0">
                <a:solidFill>
                  <a:srgbClr val="C00000"/>
                </a:solidFill>
                <a:latin typeface="Gill Sans MT" panose="020B0502020104020203" pitchFamily="34" charset="0"/>
              </a:rPr>
              <a:t> Rei </a:t>
            </a:r>
            <a:r>
              <a:rPr lang="en-GB" sz="2000" b="1" dirty="0" err="1">
                <a:solidFill>
                  <a:srgbClr val="C00000"/>
                </a:solidFill>
                <a:latin typeface="Gill Sans MT" panose="020B0502020104020203" pitchFamily="34" charset="0"/>
              </a:rPr>
              <a:t>Socialis</a:t>
            </a:r>
            <a:endParaRPr lang="en-GB" sz="2000" b="1" dirty="0">
              <a:solidFill>
                <a:srgbClr val="C00000"/>
              </a:solidFill>
              <a:latin typeface="Gill Sans MT" panose="020B0502020104020203" pitchFamily="34" charset="0"/>
            </a:endParaRPr>
          </a:p>
          <a:p>
            <a:pPr algn="ctr"/>
            <a:endParaRPr lang="en-GB" sz="2000" b="1" dirty="0">
              <a:solidFill>
                <a:srgbClr val="C00000"/>
              </a:solidFill>
              <a:latin typeface="Gill Sans MT" panose="020B0502020104020203" pitchFamily="34" charset="0"/>
            </a:endParaRPr>
          </a:p>
          <a:p>
            <a:pPr algn="ctr"/>
            <a:r>
              <a:rPr lang="en-GB" sz="2800" b="1" dirty="0">
                <a:solidFill>
                  <a:srgbClr val="C00000"/>
                </a:solidFill>
                <a:latin typeface="Gill Sans MT" panose="020B0502020104020203" pitchFamily="34" charset="0"/>
              </a:rPr>
              <a:t>What do you think St John Paul II meant by this?</a:t>
            </a:r>
          </a:p>
        </p:txBody>
      </p:sp>
    </p:spTree>
    <p:extLst>
      <p:ext uri="{BB962C8B-B14F-4D97-AF65-F5344CB8AC3E}">
        <p14:creationId xmlns:p14="http://schemas.microsoft.com/office/powerpoint/2010/main" val="154783960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978B2F2-A0F1-49DC-8D81-0390CA536AF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28" t="7703" r="53126" b="17083"/>
          <a:stretch/>
        </p:blipFill>
        <p:spPr>
          <a:xfrm>
            <a:off x="9122172" y="2012248"/>
            <a:ext cx="2863526" cy="326141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CB1206-5E58-4BF7-B277-2563A274C826}"/>
              </a:ext>
            </a:extLst>
          </p:cNvPr>
          <p:cNvSpPr/>
          <p:nvPr/>
        </p:nvSpPr>
        <p:spPr>
          <a:xfrm>
            <a:off x="464719" y="1657794"/>
            <a:ext cx="8540133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28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Solidarity</a:t>
            </a:r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 is fundamental to the way we treat one another. </a:t>
            </a:r>
          </a:p>
          <a:p>
            <a:pPr algn="ctr"/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If we truly believe that we are all sisters and brothers, then we must try and help one another just as we would with our own siblings. </a:t>
            </a:r>
          </a:p>
          <a:p>
            <a:pPr algn="ctr"/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It is not just about </a:t>
            </a:r>
            <a:r>
              <a:rPr lang="en-GB" sz="28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feeling sorry </a:t>
            </a:r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for those who suffer but </a:t>
            </a:r>
            <a:r>
              <a:rPr lang="en-GB" sz="28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understanding</a:t>
            </a:r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 that we must truly try to help them. </a:t>
            </a:r>
          </a:p>
          <a:p>
            <a:pPr algn="ctr"/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As St John Paul II also put it ‘</a:t>
            </a:r>
            <a:r>
              <a:rPr lang="en-GB" sz="2800" b="1" dirty="0">
                <a:latin typeface="Gill Sans MT" panose="020B0502020104020203" pitchFamily="34" charset="0"/>
                <a:cs typeface="Times New Roman" panose="02020603050405020304" pitchFamily="18" charset="0"/>
              </a:rPr>
              <a:t>we are all responsible for all</a:t>
            </a:r>
            <a:r>
              <a:rPr lang="en-GB" sz="2800" dirty="0">
                <a:latin typeface="Gill Sans MT" panose="020B0502020104020203" pitchFamily="34" charset="0"/>
                <a:cs typeface="Times New Roman" panose="02020603050405020304" pitchFamily="18" charset="0"/>
              </a:rPr>
              <a:t>’.</a:t>
            </a:r>
          </a:p>
        </p:txBody>
      </p:sp>
    </p:spTree>
    <p:extLst>
      <p:ext uri="{BB962C8B-B14F-4D97-AF65-F5344CB8AC3E}">
        <p14:creationId xmlns:p14="http://schemas.microsoft.com/office/powerpoint/2010/main" val="405421554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2" name="Online Media 1" title="Catholic Social Teaching: Solidarity | CAFOD">
            <a:hlinkClick r:id="" action="ppaction://media"/>
            <a:extLst>
              <a:ext uri="{FF2B5EF4-FFF2-40B4-BE49-F238E27FC236}">
                <a16:creationId xmlns:a16="http://schemas.microsoft.com/office/drawing/2014/main" id="{B1AF8E8F-C3FA-4C5A-9463-236CEBA5DB04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6"/>
          <a:stretch>
            <a:fillRect/>
          </a:stretch>
        </p:blipFill>
        <p:spPr>
          <a:xfrm>
            <a:off x="2199861" y="1554822"/>
            <a:ext cx="7649817" cy="43030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952916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Solidarity and Peace</a:t>
            </a:r>
          </a:p>
        </p:txBody>
      </p:sp>
      <p:pic>
        <p:nvPicPr>
          <p:cNvPr id="3" name="Online Media 2" title="A child’s prayer for peace: A prayer for children on peace | CAFOD">
            <a:hlinkClick r:id="" action="ppaction://media"/>
            <a:extLst>
              <a:ext uri="{FF2B5EF4-FFF2-40B4-BE49-F238E27FC236}">
                <a16:creationId xmlns:a16="http://schemas.microsoft.com/office/drawing/2014/main" id="{95D5660D-263F-4496-AC7E-0FC9F086686E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6"/>
          <a:stretch>
            <a:fillRect/>
          </a:stretch>
        </p:blipFill>
        <p:spPr>
          <a:xfrm>
            <a:off x="2274377" y="1554822"/>
            <a:ext cx="7643246" cy="42993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396192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Main Activity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9132311-80FE-4C53-A970-0137CC9376CF}"/>
              </a:ext>
            </a:extLst>
          </p:cNvPr>
          <p:cNvSpPr txBox="1"/>
          <p:nvPr/>
        </p:nvSpPr>
        <p:spPr>
          <a:xfrm>
            <a:off x="3511147" y="1597729"/>
            <a:ext cx="8310463" cy="36625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200" dirty="0">
                <a:latin typeface="Gill Sans MT" panose="020B0502020104020203" pitchFamily="34" charset="0"/>
              </a:rPr>
              <a:t>Design a poster promoting </a:t>
            </a:r>
            <a:r>
              <a:rPr lang="en-GB" sz="3200" b="1" dirty="0">
                <a:latin typeface="Gill Sans MT" panose="020B0502020104020203" pitchFamily="34" charset="0"/>
              </a:rPr>
              <a:t>solidarity and peace </a:t>
            </a:r>
            <a:r>
              <a:rPr lang="en-GB" sz="3200" dirty="0">
                <a:latin typeface="Gill Sans MT" panose="020B0502020104020203" pitchFamily="34" charset="0"/>
              </a:rPr>
              <a:t>to be hung up in your school.</a:t>
            </a:r>
          </a:p>
          <a:p>
            <a:pPr algn="ctr"/>
            <a:r>
              <a:rPr lang="en-GB" sz="2800" b="1" dirty="0">
                <a:solidFill>
                  <a:srgbClr val="CF2631"/>
                </a:solidFill>
                <a:latin typeface="Gill Sans MT" panose="020B0502020104020203" pitchFamily="34" charset="0"/>
              </a:rPr>
              <a:t>Think about including:</a:t>
            </a:r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en-GB" sz="2800" b="1" dirty="0">
                <a:solidFill>
                  <a:srgbClr val="CF2631"/>
                </a:solidFill>
                <a:latin typeface="Gill Sans MT" panose="020B0502020104020203" pitchFamily="34" charset="0"/>
              </a:rPr>
              <a:t>What ‘solidarity’ means</a:t>
            </a:r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en-GB" sz="2800" b="1" dirty="0">
                <a:solidFill>
                  <a:srgbClr val="CF2631"/>
                </a:solidFill>
                <a:latin typeface="Gill Sans MT" panose="020B0502020104020203" pitchFamily="34" charset="0"/>
              </a:rPr>
              <a:t>What the bible tells us about living in solidarity with each other</a:t>
            </a:r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en-GB" sz="2800" b="1" dirty="0">
                <a:solidFill>
                  <a:srgbClr val="CF2631"/>
                </a:solidFill>
                <a:latin typeface="Gill Sans MT" panose="020B0502020104020203" pitchFamily="34" charset="0"/>
              </a:rPr>
              <a:t>Ideas for how your school could be more peaceful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2382D9D-FBD5-4EF9-BC66-A03C935BA460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81" t="10147" r="57278" b="19642"/>
          <a:stretch/>
        </p:blipFill>
        <p:spPr>
          <a:xfrm>
            <a:off x="370390" y="1812079"/>
            <a:ext cx="3017154" cy="32432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798874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108" t="12102" r="356"/>
          <a:stretch/>
        </p:blipFill>
        <p:spPr>
          <a:xfrm>
            <a:off x="0" y="-2338"/>
            <a:ext cx="12192000" cy="18050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022" y="5700713"/>
            <a:ext cx="11547259" cy="112857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433EA5D-4E52-4AF0-9D83-5DFC7AA8E237}"/>
              </a:ext>
            </a:extLst>
          </p:cNvPr>
          <p:cNvSpPr txBox="1"/>
          <p:nvPr/>
        </p:nvSpPr>
        <p:spPr>
          <a:xfrm>
            <a:off x="1158240" y="785381"/>
            <a:ext cx="987552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dirty="0">
                <a:solidFill>
                  <a:schemeClr val="bg1"/>
                </a:solidFill>
                <a:latin typeface="Gill Sans MT" panose="020B0502020104020203" pitchFamily="34" charset="0"/>
              </a:rPr>
              <a:t>Plenary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F4867F03-EC8A-4988-BCE1-CAB761383EC9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5" t="11984" r="56616" b="18181"/>
          <a:stretch/>
        </p:blipFill>
        <p:spPr>
          <a:xfrm>
            <a:off x="8856403" y="2124648"/>
            <a:ext cx="2778211" cy="2930678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BC5ED038-1F67-4E67-94B0-E3518F6C4EA5}"/>
              </a:ext>
            </a:extLst>
          </p:cNvPr>
          <p:cNvSpPr/>
          <p:nvPr/>
        </p:nvSpPr>
        <p:spPr>
          <a:xfrm>
            <a:off x="1158240" y="1820272"/>
            <a:ext cx="6819289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2800" dirty="0">
                <a:latin typeface="Gill Sans MT" panose="020B0502020104020203" pitchFamily="34" charset="0"/>
              </a:rPr>
              <a:t>‘Peace I leave with you; my peace I give you. I do not give to you as the world gives. Do not let your hearts be troubled and do not be afraid.’</a:t>
            </a:r>
          </a:p>
          <a:p>
            <a:pPr algn="ctr"/>
            <a:r>
              <a:rPr lang="en-GB" sz="2800" b="1" dirty="0">
                <a:solidFill>
                  <a:srgbClr val="C00000"/>
                </a:solidFill>
                <a:latin typeface="Gill Sans MT" panose="020B0502020104020203" pitchFamily="34" charset="0"/>
              </a:rPr>
              <a:t>     </a:t>
            </a:r>
            <a:r>
              <a:rPr lang="en-GB" sz="2000" b="1" dirty="0">
                <a:solidFill>
                  <a:srgbClr val="C00000"/>
                </a:solidFill>
                <a:latin typeface="Gill Sans MT" panose="020B0502020104020203" pitchFamily="34" charset="0"/>
              </a:rPr>
              <a:t>John 14:27</a:t>
            </a:r>
          </a:p>
          <a:p>
            <a:pPr algn="ctr"/>
            <a:r>
              <a:rPr lang="en-GB" sz="2800" b="1" dirty="0">
                <a:solidFill>
                  <a:srgbClr val="C00000"/>
                </a:solidFill>
                <a:latin typeface="Gill Sans MT" panose="020B0502020104020203" pitchFamily="34" charset="0"/>
              </a:rPr>
              <a:t>Explain what you think is meant by this.</a:t>
            </a:r>
          </a:p>
          <a:p>
            <a:pPr algn="ctr"/>
            <a:r>
              <a:rPr lang="en-GB" sz="2800" b="1" dirty="0">
                <a:solidFill>
                  <a:srgbClr val="C00000"/>
                </a:solidFill>
                <a:latin typeface="Gill Sans MT" panose="020B0502020104020203" pitchFamily="34" charset="0"/>
              </a:rPr>
              <a:t>How can you promote God’s peace in your communities?</a:t>
            </a:r>
          </a:p>
        </p:txBody>
      </p:sp>
    </p:spTree>
    <p:extLst>
      <p:ext uri="{BB962C8B-B14F-4D97-AF65-F5344CB8AC3E}">
        <p14:creationId xmlns:p14="http://schemas.microsoft.com/office/powerpoint/2010/main" val="333733381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7529</TotalTime>
  <Words>584</Words>
  <Application>Microsoft Office PowerPoint</Application>
  <PresentationFormat>Widescreen</PresentationFormat>
  <Paragraphs>87</Paragraphs>
  <Slides>18</Slides>
  <Notes>18</Notes>
  <HiddenSlides>0</HiddenSlides>
  <MMClips>2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Calibri</vt:lpstr>
      <vt:lpstr>Calibri Light</vt:lpstr>
      <vt:lpstr>Gill Sans MT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RCDOW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Verity Sykes</dc:creator>
  <cp:lastModifiedBy>Frances Moore</cp:lastModifiedBy>
  <cp:revision>141</cp:revision>
  <dcterms:created xsi:type="dcterms:W3CDTF">2018-05-21T15:55:21Z</dcterms:created>
  <dcterms:modified xsi:type="dcterms:W3CDTF">2023-03-31T14:40:44Z</dcterms:modified>
</cp:coreProperties>
</file>