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61" r:id="rId2"/>
    <p:sldId id="285" r:id="rId3"/>
    <p:sldId id="286" r:id="rId4"/>
    <p:sldId id="287" r:id="rId5"/>
    <p:sldId id="288" r:id="rId6"/>
    <p:sldId id="290" r:id="rId7"/>
    <p:sldId id="291" r:id="rId8"/>
    <p:sldId id="292" r:id="rId9"/>
    <p:sldId id="293" r:id="rId10"/>
    <p:sldId id="294" r:id="rId11"/>
    <p:sldId id="295" r:id="rId12"/>
    <p:sldId id="309" r:id="rId13"/>
    <p:sldId id="307" r:id="rId14"/>
    <p:sldId id="297" r:id="rId15"/>
    <p:sldId id="298" r:id="rId16"/>
    <p:sldId id="299" r:id="rId17"/>
    <p:sldId id="300" r:id="rId18"/>
    <p:sldId id="301" r:id="rId19"/>
    <p:sldId id="302" r:id="rId20"/>
    <p:sldId id="303" r:id="rId21"/>
    <p:sldId id="304" r:id="rId22"/>
    <p:sldId id="305" r:id="rId23"/>
    <p:sldId id="306" r:id="rId24"/>
    <p:sldId id="308"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40F0F"/>
    <a:srgbClr val="BF1E2E"/>
    <a:srgbClr val="F26758"/>
    <a:srgbClr val="EE2E2C"/>
    <a:srgbClr val="CF2631"/>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38" autoAdjust="0"/>
    <p:restoredTop sz="88792" autoAdjust="0"/>
  </p:normalViewPr>
  <p:slideViewPr>
    <p:cSldViewPr snapToGrid="0">
      <p:cViewPr varScale="1">
        <p:scale>
          <a:sx n="77" d="100"/>
          <a:sy n="77" d="100"/>
        </p:scale>
        <p:origin x="917"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0B093F-ECDC-4E3E-A186-09FCC30519EA}" type="datetimeFigureOut">
              <a:rPr lang="en-GB" smtClean="0"/>
              <a:t>26/04/2023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1BF499-1F9F-40B2-AD2A-A9082E6452C8}" type="slidenum">
              <a:rPr lang="en-GB" smtClean="0"/>
              <a:t>‹#›</a:t>
            </a:fld>
            <a:endParaRPr lang="en-GB"/>
          </a:p>
        </p:txBody>
      </p:sp>
    </p:spTree>
    <p:extLst>
      <p:ext uri="{BB962C8B-B14F-4D97-AF65-F5344CB8AC3E}">
        <p14:creationId xmlns:p14="http://schemas.microsoft.com/office/powerpoint/2010/main" val="360316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21BF499-1F9F-40B2-AD2A-A9082E6452C8}" type="slidenum">
              <a:rPr lang="en-GB" smtClean="0"/>
              <a:t>1</a:t>
            </a:fld>
            <a:endParaRPr lang="en-GB"/>
          </a:p>
        </p:txBody>
      </p:sp>
    </p:spTree>
    <p:extLst>
      <p:ext uri="{BB962C8B-B14F-4D97-AF65-F5344CB8AC3E}">
        <p14:creationId xmlns:p14="http://schemas.microsoft.com/office/powerpoint/2010/main" val="38323902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10</a:t>
            </a:fld>
            <a:endParaRPr lang="en-GB"/>
          </a:p>
        </p:txBody>
      </p:sp>
    </p:spTree>
    <p:extLst>
      <p:ext uri="{BB962C8B-B14F-4D97-AF65-F5344CB8AC3E}">
        <p14:creationId xmlns:p14="http://schemas.microsoft.com/office/powerpoint/2010/main" val="163614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11</a:t>
            </a:fld>
            <a:endParaRPr lang="en-GB"/>
          </a:p>
        </p:txBody>
      </p:sp>
    </p:spTree>
    <p:extLst>
      <p:ext uri="{BB962C8B-B14F-4D97-AF65-F5344CB8AC3E}">
        <p14:creationId xmlns:p14="http://schemas.microsoft.com/office/powerpoint/2010/main" val="19908307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12</a:t>
            </a:fld>
            <a:endParaRPr lang="en-GB"/>
          </a:p>
        </p:txBody>
      </p:sp>
    </p:spTree>
    <p:extLst>
      <p:ext uri="{BB962C8B-B14F-4D97-AF65-F5344CB8AC3E}">
        <p14:creationId xmlns:p14="http://schemas.microsoft.com/office/powerpoint/2010/main" val="39556181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13</a:t>
            </a:fld>
            <a:endParaRPr lang="en-GB"/>
          </a:p>
        </p:txBody>
      </p:sp>
    </p:spTree>
    <p:extLst>
      <p:ext uri="{BB962C8B-B14F-4D97-AF65-F5344CB8AC3E}">
        <p14:creationId xmlns:p14="http://schemas.microsoft.com/office/powerpoint/2010/main" val="16274577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latin typeface="Century Gothic" panose="020B0502020202020204" pitchFamily="34" charset="0"/>
              </a:rPr>
              <a:t>Holding slide for discussion/feedback if required.</a:t>
            </a:r>
          </a:p>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14</a:t>
            </a:fld>
            <a:endParaRPr lang="en-GB"/>
          </a:p>
        </p:txBody>
      </p:sp>
    </p:spTree>
    <p:extLst>
      <p:ext uri="{BB962C8B-B14F-4D97-AF65-F5344CB8AC3E}">
        <p14:creationId xmlns:p14="http://schemas.microsoft.com/office/powerpoint/2010/main" val="32561947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15</a:t>
            </a:fld>
            <a:endParaRPr lang="en-GB"/>
          </a:p>
        </p:txBody>
      </p:sp>
    </p:spTree>
    <p:extLst>
      <p:ext uri="{BB962C8B-B14F-4D97-AF65-F5344CB8AC3E}">
        <p14:creationId xmlns:p14="http://schemas.microsoft.com/office/powerpoint/2010/main" val="2252784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16</a:t>
            </a:fld>
            <a:endParaRPr lang="en-GB"/>
          </a:p>
        </p:txBody>
      </p:sp>
    </p:spTree>
    <p:extLst>
      <p:ext uri="{BB962C8B-B14F-4D97-AF65-F5344CB8AC3E}">
        <p14:creationId xmlns:p14="http://schemas.microsoft.com/office/powerpoint/2010/main" val="24426443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17</a:t>
            </a:fld>
            <a:endParaRPr lang="en-GB"/>
          </a:p>
        </p:txBody>
      </p:sp>
    </p:spTree>
    <p:extLst>
      <p:ext uri="{BB962C8B-B14F-4D97-AF65-F5344CB8AC3E}">
        <p14:creationId xmlns:p14="http://schemas.microsoft.com/office/powerpoint/2010/main" val="25944360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18</a:t>
            </a:fld>
            <a:endParaRPr lang="en-GB"/>
          </a:p>
        </p:txBody>
      </p:sp>
    </p:spTree>
    <p:extLst>
      <p:ext uri="{BB962C8B-B14F-4D97-AF65-F5344CB8AC3E}">
        <p14:creationId xmlns:p14="http://schemas.microsoft.com/office/powerpoint/2010/main" val="2095765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19</a:t>
            </a:fld>
            <a:endParaRPr lang="en-GB"/>
          </a:p>
        </p:txBody>
      </p:sp>
    </p:spTree>
    <p:extLst>
      <p:ext uri="{BB962C8B-B14F-4D97-AF65-F5344CB8AC3E}">
        <p14:creationId xmlns:p14="http://schemas.microsoft.com/office/powerpoint/2010/main" val="38177601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2</a:t>
            </a:fld>
            <a:endParaRPr lang="en-GB"/>
          </a:p>
        </p:txBody>
      </p:sp>
    </p:spTree>
    <p:extLst>
      <p:ext uri="{BB962C8B-B14F-4D97-AF65-F5344CB8AC3E}">
        <p14:creationId xmlns:p14="http://schemas.microsoft.com/office/powerpoint/2010/main" val="21631202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20</a:t>
            </a:fld>
            <a:endParaRPr lang="en-GB"/>
          </a:p>
        </p:txBody>
      </p:sp>
    </p:spTree>
    <p:extLst>
      <p:ext uri="{BB962C8B-B14F-4D97-AF65-F5344CB8AC3E}">
        <p14:creationId xmlns:p14="http://schemas.microsoft.com/office/powerpoint/2010/main" val="18412818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21</a:t>
            </a:fld>
            <a:endParaRPr lang="en-GB"/>
          </a:p>
        </p:txBody>
      </p:sp>
    </p:spTree>
    <p:extLst>
      <p:ext uri="{BB962C8B-B14F-4D97-AF65-F5344CB8AC3E}">
        <p14:creationId xmlns:p14="http://schemas.microsoft.com/office/powerpoint/2010/main" val="40456113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latin typeface="Century Gothic" panose="020B0502020202020204" pitchFamily="34" charset="0"/>
              </a:rPr>
              <a:t>Using the Prayer Toolkit model, the mission ‘tasks’ on the following slide can be amended or supplemented as required.</a:t>
            </a:r>
          </a:p>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22</a:t>
            </a:fld>
            <a:endParaRPr lang="en-GB"/>
          </a:p>
        </p:txBody>
      </p:sp>
    </p:spTree>
    <p:extLst>
      <p:ext uri="{BB962C8B-B14F-4D97-AF65-F5344CB8AC3E}">
        <p14:creationId xmlns:p14="http://schemas.microsoft.com/office/powerpoint/2010/main" val="1601004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23</a:t>
            </a:fld>
            <a:endParaRPr lang="en-GB"/>
          </a:p>
        </p:txBody>
      </p:sp>
    </p:spTree>
    <p:extLst>
      <p:ext uri="{BB962C8B-B14F-4D97-AF65-F5344CB8AC3E}">
        <p14:creationId xmlns:p14="http://schemas.microsoft.com/office/powerpoint/2010/main" val="21817992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24</a:t>
            </a:fld>
            <a:endParaRPr lang="en-GB"/>
          </a:p>
        </p:txBody>
      </p:sp>
    </p:spTree>
    <p:extLst>
      <p:ext uri="{BB962C8B-B14F-4D97-AF65-F5344CB8AC3E}">
        <p14:creationId xmlns:p14="http://schemas.microsoft.com/office/powerpoint/2010/main" val="42157243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3</a:t>
            </a:fld>
            <a:endParaRPr lang="en-GB"/>
          </a:p>
        </p:txBody>
      </p:sp>
    </p:spTree>
    <p:extLst>
      <p:ext uri="{BB962C8B-B14F-4D97-AF65-F5344CB8AC3E}">
        <p14:creationId xmlns:p14="http://schemas.microsoft.com/office/powerpoint/2010/main" val="39945783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4</a:t>
            </a:fld>
            <a:endParaRPr lang="en-GB"/>
          </a:p>
        </p:txBody>
      </p:sp>
    </p:spTree>
    <p:extLst>
      <p:ext uri="{BB962C8B-B14F-4D97-AF65-F5344CB8AC3E}">
        <p14:creationId xmlns:p14="http://schemas.microsoft.com/office/powerpoint/2010/main" val="7118418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5</a:t>
            </a:fld>
            <a:endParaRPr lang="en-GB"/>
          </a:p>
        </p:txBody>
      </p:sp>
    </p:spTree>
    <p:extLst>
      <p:ext uri="{BB962C8B-B14F-4D97-AF65-F5344CB8AC3E}">
        <p14:creationId xmlns:p14="http://schemas.microsoft.com/office/powerpoint/2010/main" val="27423396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6</a:t>
            </a:fld>
            <a:endParaRPr lang="en-GB"/>
          </a:p>
        </p:txBody>
      </p:sp>
    </p:spTree>
    <p:extLst>
      <p:ext uri="{BB962C8B-B14F-4D97-AF65-F5344CB8AC3E}">
        <p14:creationId xmlns:p14="http://schemas.microsoft.com/office/powerpoint/2010/main" val="20987649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7</a:t>
            </a:fld>
            <a:endParaRPr lang="en-GB"/>
          </a:p>
        </p:txBody>
      </p:sp>
    </p:spTree>
    <p:extLst>
      <p:ext uri="{BB962C8B-B14F-4D97-AF65-F5344CB8AC3E}">
        <p14:creationId xmlns:p14="http://schemas.microsoft.com/office/powerpoint/2010/main" val="35633371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8</a:t>
            </a:fld>
            <a:endParaRPr lang="en-GB"/>
          </a:p>
        </p:txBody>
      </p:sp>
    </p:spTree>
    <p:extLst>
      <p:ext uri="{BB962C8B-B14F-4D97-AF65-F5344CB8AC3E}">
        <p14:creationId xmlns:p14="http://schemas.microsoft.com/office/powerpoint/2010/main" val="8353925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9</a:t>
            </a:fld>
            <a:endParaRPr lang="en-GB"/>
          </a:p>
        </p:txBody>
      </p:sp>
    </p:spTree>
    <p:extLst>
      <p:ext uri="{BB962C8B-B14F-4D97-AF65-F5344CB8AC3E}">
        <p14:creationId xmlns:p14="http://schemas.microsoft.com/office/powerpoint/2010/main" val="25107326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210071E-C123-454F-B899-7A9A6AFD39BD}" type="datetimeFigureOut">
              <a:rPr lang="en-GB" smtClean="0"/>
              <a:t>26/04/2023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30966363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210071E-C123-454F-B899-7A9A6AFD39BD}" type="datetimeFigureOut">
              <a:rPr lang="en-GB" smtClean="0"/>
              <a:t>26/04/2023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2347335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210071E-C123-454F-B899-7A9A6AFD39BD}" type="datetimeFigureOut">
              <a:rPr lang="en-GB" smtClean="0"/>
              <a:t>26/04/2023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4157927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210071E-C123-454F-B899-7A9A6AFD39BD}" type="datetimeFigureOut">
              <a:rPr lang="en-GB" smtClean="0"/>
              <a:t>26/04/2023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1158832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210071E-C123-454F-B899-7A9A6AFD39BD}" type="datetimeFigureOut">
              <a:rPr lang="en-GB" smtClean="0"/>
              <a:t>26/04/2023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169816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210071E-C123-454F-B899-7A9A6AFD39BD}" type="datetimeFigureOut">
              <a:rPr lang="en-GB" smtClean="0"/>
              <a:t>26/04/2023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2949770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210071E-C123-454F-B899-7A9A6AFD39BD}" type="datetimeFigureOut">
              <a:rPr lang="en-GB" smtClean="0"/>
              <a:t>26/04/2023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2166297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210071E-C123-454F-B899-7A9A6AFD39BD}" type="datetimeFigureOut">
              <a:rPr lang="en-GB" smtClean="0"/>
              <a:t>26/04/2023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4069291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0071E-C123-454F-B899-7A9A6AFD39BD}" type="datetimeFigureOut">
              <a:rPr lang="en-GB" smtClean="0"/>
              <a:t>26/04/2023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790236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210071E-C123-454F-B899-7A9A6AFD39BD}" type="datetimeFigureOut">
              <a:rPr lang="en-GB" smtClean="0"/>
              <a:t>26/04/2023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27616338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210071E-C123-454F-B899-7A9A6AFD39BD}" type="datetimeFigureOut">
              <a:rPr lang="en-GB" smtClean="0"/>
              <a:t>26/04/2023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4655705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10071E-C123-454F-B899-7A9A6AFD39BD}" type="datetimeFigureOut">
              <a:rPr lang="en-GB" smtClean="0"/>
              <a:t>26/04/2023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017F67-EC27-4834-B694-F9D97B440781}" type="slidenum">
              <a:rPr lang="en-GB" smtClean="0"/>
              <a:t>‹#›</a:t>
            </a:fld>
            <a:endParaRPr lang="en-GB"/>
          </a:p>
        </p:txBody>
      </p:sp>
    </p:spTree>
    <p:extLst>
      <p:ext uri="{BB962C8B-B14F-4D97-AF65-F5344CB8AC3E}">
        <p14:creationId xmlns:p14="http://schemas.microsoft.com/office/powerpoint/2010/main" val="33683404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17.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17.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1.png"/><Relationship Id="rId3" Type="http://schemas.openxmlformats.org/officeDocument/2006/relationships/image" Target="../media/image5.png"/><Relationship Id="rId7" Type="http://schemas.openxmlformats.org/officeDocument/2006/relationships/image" Target="../media/image8.png"/><Relationship Id="rId12" Type="http://schemas.microsoft.com/office/2007/relationships/hdphoto" Target="../media/hdphoto4.wdp"/><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microsoft.com/office/2007/relationships/hdphoto" Target="../media/hdphoto1.wdp"/><Relationship Id="rId11" Type="http://schemas.openxmlformats.org/officeDocument/2006/relationships/image" Target="../media/image10.png"/><Relationship Id="rId5" Type="http://schemas.openxmlformats.org/officeDocument/2006/relationships/image" Target="../media/image7.png"/><Relationship Id="rId15" Type="http://schemas.openxmlformats.org/officeDocument/2006/relationships/image" Target="../media/image12.png"/><Relationship Id="rId10" Type="http://schemas.microsoft.com/office/2007/relationships/hdphoto" Target="../media/hdphoto3.wdp"/><Relationship Id="rId4" Type="http://schemas.openxmlformats.org/officeDocument/2006/relationships/image" Target="../media/image4.png"/><Relationship Id="rId9" Type="http://schemas.openxmlformats.org/officeDocument/2006/relationships/image" Target="../media/image9.png"/><Relationship Id="rId14" Type="http://schemas.microsoft.com/office/2007/relationships/hdphoto" Target="../media/hdphoto5.wdp"/></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l="23788" r="33782"/>
          <a:stretch/>
        </p:blipFill>
        <p:spPr>
          <a:xfrm>
            <a:off x="0" y="0"/>
            <a:ext cx="12192000" cy="6858000"/>
          </a:xfrm>
          <a:prstGeom prst="rect">
            <a:avLst/>
          </a:prstGeom>
        </p:spPr>
      </p:pic>
      <p:pic>
        <p:nvPicPr>
          <p:cNvPr id="2" name="Picture 1"/>
          <p:cNvPicPr>
            <a:picLocks noChangeAspect="1"/>
          </p:cNvPicPr>
          <p:nvPr/>
        </p:nvPicPr>
        <p:blipFill rotWithShape="1">
          <a:blip r:embed="rId4"/>
          <a:srcRect l="17588" t="61504" r="21023"/>
          <a:stretch/>
        </p:blipFill>
        <p:spPr>
          <a:xfrm>
            <a:off x="736166" y="4968986"/>
            <a:ext cx="3739487" cy="1328740"/>
          </a:xfrm>
          <a:prstGeom prst="rect">
            <a:avLst/>
          </a:prstGeom>
        </p:spPr>
      </p:pic>
      <p:sp>
        <p:nvSpPr>
          <p:cNvPr id="4" name="TextBox 3"/>
          <p:cNvSpPr txBox="1"/>
          <p:nvPr/>
        </p:nvSpPr>
        <p:spPr>
          <a:xfrm>
            <a:off x="2057139" y="935463"/>
            <a:ext cx="7793861" cy="1846659"/>
          </a:xfrm>
          <a:prstGeom prst="rect">
            <a:avLst/>
          </a:prstGeom>
          <a:noFill/>
        </p:spPr>
        <p:txBody>
          <a:bodyPr wrap="square" rtlCol="0">
            <a:spAutoFit/>
          </a:bodyPr>
          <a:lstStyle/>
          <a:p>
            <a:pPr algn="ctr"/>
            <a:r>
              <a:rPr lang="en-GB" sz="6600" dirty="0">
                <a:solidFill>
                  <a:schemeClr val="bg1"/>
                </a:solidFill>
                <a:latin typeface="Gill Sans MT" panose="020B0502020104020203" pitchFamily="34" charset="0"/>
              </a:rPr>
              <a:t>Solidarity and Peace</a:t>
            </a:r>
          </a:p>
          <a:p>
            <a:pPr algn="ctr"/>
            <a:r>
              <a:rPr lang="en-GB" sz="4800" dirty="0">
                <a:solidFill>
                  <a:schemeClr val="bg1"/>
                </a:solidFill>
                <a:latin typeface="Gill Sans MT" panose="020B0502020104020203" pitchFamily="34" charset="0"/>
              </a:rPr>
              <a:t>Collective Acts of Worship</a:t>
            </a:r>
            <a:endParaRPr lang="en-GB" sz="8000" dirty="0">
              <a:solidFill>
                <a:schemeClr val="bg1"/>
              </a:solidFill>
              <a:latin typeface="Gill Sans MT" panose="020B0502020104020203" pitchFamily="34" charset="0"/>
            </a:endParaRPr>
          </a:p>
        </p:txBody>
      </p:sp>
      <p:pic>
        <p:nvPicPr>
          <p:cNvPr id="6" name="Picture 5">
            <a:extLst>
              <a:ext uri="{FF2B5EF4-FFF2-40B4-BE49-F238E27FC236}">
                <a16:creationId xmlns:a16="http://schemas.microsoft.com/office/drawing/2014/main" id="{68198540-B70A-4061-829B-9E02E41996B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4104" t="11588" r="10359" b="19841"/>
          <a:stretch/>
        </p:blipFill>
        <p:spPr>
          <a:xfrm>
            <a:off x="8686800" y="3705331"/>
            <a:ext cx="2328400" cy="2527310"/>
          </a:xfrm>
          <a:prstGeom prst="rect">
            <a:avLst/>
          </a:prstGeom>
        </p:spPr>
      </p:pic>
    </p:spTree>
    <p:extLst>
      <p:ext uri="{BB962C8B-B14F-4D97-AF65-F5344CB8AC3E}">
        <p14:creationId xmlns:p14="http://schemas.microsoft.com/office/powerpoint/2010/main" val="21356502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Solidarity and Peace</a:t>
            </a:r>
          </a:p>
        </p:txBody>
      </p:sp>
      <p:pic>
        <p:nvPicPr>
          <p:cNvPr id="5" name="Picture 2" descr="Book, Education, School, Literature, Knowledge, Reading">
            <a:extLst>
              <a:ext uri="{FF2B5EF4-FFF2-40B4-BE49-F238E27FC236}">
                <a16:creationId xmlns:a16="http://schemas.microsoft.com/office/drawing/2014/main" id="{EA3D3E3D-8268-49AC-8F13-0CDCBD39B62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8586" t="6517" r="17211" b="7051"/>
          <a:stretch/>
        </p:blipFill>
        <p:spPr bwMode="auto">
          <a:xfrm>
            <a:off x="7176052" y="1619751"/>
            <a:ext cx="4750905" cy="4263887"/>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405FE094-93EE-485A-839D-4EE958F434A7}"/>
              </a:ext>
            </a:extLst>
          </p:cNvPr>
          <p:cNvSpPr/>
          <p:nvPr/>
        </p:nvSpPr>
        <p:spPr>
          <a:xfrm>
            <a:off x="265043" y="1802675"/>
            <a:ext cx="6824760" cy="3847207"/>
          </a:xfrm>
          <a:prstGeom prst="rect">
            <a:avLst/>
          </a:prstGeom>
        </p:spPr>
        <p:txBody>
          <a:bodyPr wrap="square">
            <a:spAutoFit/>
          </a:bodyPr>
          <a:lstStyle/>
          <a:p>
            <a:pPr algn="ctr"/>
            <a:r>
              <a:rPr lang="en-GB" sz="3600" dirty="0">
                <a:latin typeface="Gill Sans MT" panose="020B0502020104020203" pitchFamily="34" charset="0"/>
              </a:rPr>
              <a:t>‘I appeal to you, brothers, by the name of our Lord Jesus Christ, that all of you agree, and that there be no divisions among you, but that you be united in the same mind and the same judgment.’</a:t>
            </a:r>
            <a:endParaRPr lang="en-GB" sz="2800" b="1" dirty="0">
              <a:solidFill>
                <a:srgbClr val="C00000"/>
              </a:solidFill>
              <a:latin typeface="Gill Sans MT" panose="020B0502020104020203" pitchFamily="34" charset="0"/>
            </a:endParaRPr>
          </a:p>
          <a:p>
            <a:pPr algn="ctr"/>
            <a:r>
              <a:rPr lang="en-GB" sz="2800" b="1" dirty="0">
                <a:solidFill>
                  <a:srgbClr val="C00000"/>
                </a:solidFill>
                <a:latin typeface="Gill Sans MT" panose="020B0502020104020203" pitchFamily="34" charset="0"/>
              </a:rPr>
              <a:t>1 Corinthians 1:10</a:t>
            </a:r>
            <a:endParaRPr lang="en-GB" sz="3600" b="1" dirty="0">
              <a:solidFill>
                <a:srgbClr val="C00000"/>
              </a:solidFill>
              <a:latin typeface="Gill Sans MT" panose="020B0502020104020203" pitchFamily="34" charset="0"/>
            </a:endParaRPr>
          </a:p>
        </p:txBody>
      </p:sp>
    </p:spTree>
    <p:extLst>
      <p:ext uri="{BB962C8B-B14F-4D97-AF65-F5344CB8AC3E}">
        <p14:creationId xmlns:p14="http://schemas.microsoft.com/office/powerpoint/2010/main" val="22587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2000" fill="hold"/>
                                        <p:tgtEl>
                                          <p:spTgt spid="13"/>
                                        </p:tgtEl>
                                        <p:attrNameLst>
                                          <p:attrName>ppt_w</p:attrName>
                                        </p:attrNameLst>
                                      </p:cBhvr>
                                      <p:tavLst>
                                        <p:tav tm="0">
                                          <p:val>
                                            <p:fltVal val="0"/>
                                          </p:val>
                                        </p:tav>
                                        <p:tav tm="100000">
                                          <p:val>
                                            <p:strVal val="#ppt_w"/>
                                          </p:val>
                                        </p:tav>
                                      </p:tavLst>
                                    </p:anim>
                                    <p:anim calcmode="lin" valueType="num">
                                      <p:cBhvr>
                                        <p:cTn id="8" dur="2000" fill="hold"/>
                                        <p:tgtEl>
                                          <p:spTgt spid="13"/>
                                        </p:tgtEl>
                                        <p:attrNameLst>
                                          <p:attrName>ppt_h</p:attrName>
                                        </p:attrNameLst>
                                      </p:cBhvr>
                                      <p:tavLst>
                                        <p:tav tm="0">
                                          <p:val>
                                            <p:fltVal val="0"/>
                                          </p:val>
                                        </p:tav>
                                        <p:tav tm="100000">
                                          <p:val>
                                            <p:strVal val="#ppt_h"/>
                                          </p:val>
                                        </p:tav>
                                      </p:tavLst>
                                    </p:anim>
                                    <p:animEffect transition="in" filter="fade">
                                      <p:cBhvr>
                                        <p:cTn id="9"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Solidarity and Peace</a:t>
            </a:r>
          </a:p>
        </p:txBody>
      </p:sp>
      <p:pic>
        <p:nvPicPr>
          <p:cNvPr id="5" name="Picture 2" descr="Book, Education, School, Literature, Knowledge, Reading">
            <a:extLst>
              <a:ext uri="{FF2B5EF4-FFF2-40B4-BE49-F238E27FC236}">
                <a16:creationId xmlns:a16="http://schemas.microsoft.com/office/drawing/2014/main" id="{97713F5B-109E-4957-95F0-FD45C1DEBB1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8586" t="6517" r="17211" b="7051"/>
          <a:stretch/>
        </p:blipFill>
        <p:spPr bwMode="auto">
          <a:xfrm>
            <a:off x="7176052" y="1619751"/>
            <a:ext cx="4750905" cy="4263887"/>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6C4F282D-3A9B-4A11-A563-3059CA91D90E}"/>
              </a:ext>
            </a:extLst>
          </p:cNvPr>
          <p:cNvSpPr/>
          <p:nvPr/>
        </p:nvSpPr>
        <p:spPr>
          <a:xfrm>
            <a:off x="265043" y="2342541"/>
            <a:ext cx="6431875" cy="2185214"/>
          </a:xfrm>
          <a:prstGeom prst="rect">
            <a:avLst/>
          </a:prstGeom>
        </p:spPr>
        <p:txBody>
          <a:bodyPr wrap="square">
            <a:spAutoFit/>
          </a:bodyPr>
          <a:lstStyle/>
          <a:p>
            <a:pPr algn="ctr"/>
            <a:r>
              <a:rPr lang="en-GB" sz="3600" dirty="0">
                <a:latin typeface="Gill Sans MT" panose="020B0502020104020203" pitchFamily="34" charset="0"/>
              </a:rPr>
              <a:t> ‘If one person suffers, all suffer together; if one member is honoured, all rejoice together.’</a:t>
            </a:r>
          </a:p>
          <a:p>
            <a:pPr algn="ctr"/>
            <a:r>
              <a:rPr lang="en-GB" sz="2800" b="1" dirty="0">
                <a:solidFill>
                  <a:srgbClr val="C00000"/>
                </a:solidFill>
                <a:latin typeface="Gill Sans MT" panose="020B0502020104020203" pitchFamily="34" charset="0"/>
              </a:rPr>
              <a:t>1 Corinthians 12:26</a:t>
            </a:r>
          </a:p>
        </p:txBody>
      </p:sp>
    </p:spTree>
    <p:extLst>
      <p:ext uri="{BB962C8B-B14F-4D97-AF65-F5344CB8AC3E}">
        <p14:creationId xmlns:p14="http://schemas.microsoft.com/office/powerpoint/2010/main" val="42897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2000" fill="hold"/>
                                        <p:tgtEl>
                                          <p:spTgt spid="13"/>
                                        </p:tgtEl>
                                        <p:attrNameLst>
                                          <p:attrName>ppt_w</p:attrName>
                                        </p:attrNameLst>
                                      </p:cBhvr>
                                      <p:tavLst>
                                        <p:tav tm="0">
                                          <p:val>
                                            <p:fltVal val="0"/>
                                          </p:val>
                                        </p:tav>
                                        <p:tav tm="100000">
                                          <p:val>
                                            <p:strVal val="#ppt_w"/>
                                          </p:val>
                                        </p:tav>
                                      </p:tavLst>
                                    </p:anim>
                                    <p:anim calcmode="lin" valueType="num">
                                      <p:cBhvr>
                                        <p:cTn id="8" dur="2000" fill="hold"/>
                                        <p:tgtEl>
                                          <p:spTgt spid="13"/>
                                        </p:tgtEl>
                                        <p:attrNameLst>
                                          <p:attrName>ppt_h</p:attrName>
                                        </p:attrNameLst>
                                      </p:cBhvr>
                                      <p:tavLst>
                                        <p:tav tm="0">
                                          <p:val>
                                            <p:fltVal val="0"/>
                                          </p:val>
                                        </p:tav>
                                        <p:tav tm="100000">
                                          <p:val>
                                            <p:strVal val="#ppt_h"/>
                                          </p:val>
                                        </p:tav>
                                      </p:tavLst>
                                    </p:anim>
                                    <p:animEffect transition="in" filter="fade">
                                      <p:cBhvr>
                                        <p:cTn id="9"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Solidarity and Peace</a:t>
            </a:r>
          </a:p>
        </p:txBody>
      </p:sp>
      <p:pic>
        <p:nvPicPr>
          <p:cNvPr id="5" name="Picture 2" descr="Book, Education, School, Literature, Knowledge, Reading">
            <a:extLst>
              <a:ext uri="{FF2B5EF4-FFF2-40B4-BE49-F238E27FC236}">
                <a16:creationId xmlns:a16="http://schemas.microsoft.com/office/drawing/2014/main" id="{97713F5B-109E-4957-95F0-FD45C1DEBB1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8586" t="6517" r="17211" b="7051"/>
          <a:stretch/>
        </p:blipFill>
        <p:spPr bwMode="auto">
          <a:xfrm>
            <a:off x="7176052" y="1619751"/>
            <a:ext cx="4750905" cy="426388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13858C6D-B99D-4EA7-919D-694A47EBAF86}"/>
              </a:ext>
            </a:extLst>
          </p:cNvPr>
          <p:cNvSpPr/>
          <p:nvPr/>
        </p:nvSpPr>
        <p:spPr>
          <a:xfrm>
            <a:off x="462100" y="1802675"/>
            <a:ext cx="6431875" cy="3785652"/>
          </a:xfrm>
          <a:prstGeom prst="rect">
            <a:avLst/>
          </a:prstGeom>
        </p:spPr>
        <p:txBody>
          <a:bodyPr wrap="square">
            <a:spAutoFit/>
          </a:bodyPr>
          <a:lstStyle/>
          <a:p>
            <a:pPr algn="ctr"/>
            <a:r>
              <a:rPr lang="en-GB" sz="3600" dirty="0">
                <a:latin typeface="Gill Sans MT" panose="020B0502020104020203" pitchFamily="34" charset="0"/>
              </a:rPr>
              <a:t>‘Bear with each other and forgive one another. Forgive as the Lord forgave you. And over all these virtues put on love, which binds them all together in perfect unity.’</a:t>
            </a:r>
          </a:p>
          <a:p>
            <a:pPr algn="ctr"/>
            <a:r>
              <a:rPr lang="en-GB" sz="2400" b="1" dirty="0">
                <a:solidFill>
                  <a:srgbClr val="C00000"/>
                </a:solidFill>
                <a:latin typeface="Gill Sans MT" panose="020B0502020104020203" pitchFamily="34" charset="0"/>
              </a:rPr>
              <a:t>Colossians 3:13-14</a:t>
            </a:r>
            <a:endParaRPr lang="en-GB" b="1" dirty="0">
              <a:solidFill>
                <a:srgbClr val="C00000"/>
              </a:solidFill>
              <a:latin typeface="Gill Sans MT" panose="020B0502020104020203" pitchFamily="34" charset="0"/>
            </a:endParaRPr>
          </a:p>
        </p:txBody>
      </p:sp>
    </p:spTree>
    <p:extLst>
      <p:ext uri="{BB962C8B-B14F-4D97-AF65-F5344CB8AC3E}">
        <p14:creationId xmlns:p14="http://schemas.microsoft.com/office/powerpoint/2010/main" val="2083605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2000" fill="hold"/>
                                        <p:tgtEl>
                                          <p:spTgt spid="8"/>
                                        </p:tgtEl>
                                        <p:attrNameLst>
                                          <p:attrName>ppt_w</p:attrName>
                                        </p:attrNameLst>
                                      </p:cBhvr>
                                      <p:tavLst>
                                        <p:tav tm="0">
                                          <p:val>
                                            <p:fltVal val="0"/>
                                          </p:val>
                                        </p:tav>
                                        <p:tav tm="100000">
                                          <p:val>
                                            <p:strVal val="#ppt_w"/>
                                          </p:val>
                                        </p:tav>
                                      </p:tavLst>
                                    </p:anim>
                                    <p:anim calcmode="lin" valueType="num">
                                      <p:cBhvr>
                                        <p:cTn id="8" dur="2000" fill="hold"/>
                                        <p:tgtEl>
                                          <p:spTgt spid="8"/>
                                        </p:tgtEl>
                                        <p:attrNameLst>
                                          <p:attrName>ppt_h</p:attrName>
                                        </p:attrNameLst>
                                      </p:cBhvr>
                                      <p:tavLst>
                                        <p:tav tm="0">
                                          <p:val>
                                            <p:fltVal val="0"/>
                                          </p:val>
                                        </p:tav>
                                        <p:tav tm="100000">
                                          <p:val>
                                            <p:strVal val="#ppt_h"/>
                                          </p:val>
                                        </p:tav>
                                      </p:tavLst>
                                    </p:anim>
                                    <p:animEffect transition="in" filter="fade">
                                      <p:cBhvr>
                                        <p:cTn id="9"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Solidarity and Peace</a:t>
            </a:r>
          </a:p>
        </p:txBody>
      </p:sp>
      <p:pic>
        <p:nvPicPr>
          <p:cNvPr id="5" name="Picture 2" descr="Book, Education, School, Literature, Knowledge, Reading">
            <a:extLst>
              <a:ext uri="{FF2B5EF4-FFF2-40B4-BE49-F238E27FC236}">
                <a16:creationId xmlns:a16="http://schemas.microsoft.com/office/drawing/2014/main" id="{18D3DA92-9A30-490B-93FB-4F45F8BB24D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8586" t="6517" r="17211" b="7051"/>
          <a:stretch/>
        </p:blipFill>
        <p:spPr bwMode="auto">
          <a:xfrm>
            <a:off x="7176052" y="1619751"/>
            <a:ext cx="4750905" cy="4263887"/>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9451DDB5-1583-46F3-8D0D-30F743F33552}"/>
              </a:ext>
            </a:extLst>
          </p:cNvPr>
          <p:cNvSpPr/>
          <p:nvPr/>
        </p:nvSpPr>
        <p:spPr>
          <a:xfrm>
            <a:off x="318225" y="1802675"/>
            <a:ext cx="6719624" cy="3477875"/>
          </a:xfrm>
          <a:prstGeom prst="rect">
            <a:avLst/>
          </a:prstGeom>
        </p:spPr>
        <p:txBody>
          <a:bodyPr wrap="square">
            <a:spAutoFit/>
          </a:bodyPr>
          <a:lstStyle/>
          <a:p>
            <a:pPr algn="ctr"/>
            <a:r>
              <a:rPr lang="en-GB" sz="4400" dirty="0">
                <a:latin typeface="Gill Sans MT" panose="020B0502020104020203" pitchFamily="34" charset="0"/>
              </a:rPr>
              <a:t>What do these bible passages tell you about how we should spread peace? How do we know that God wants us to act in this way?</a:t>
            </a:r>
            <a:endParaRPr lang="en-GB" sz="1600" dirty="0">
              <a:solidFill>
                <a:srgbClr val="000000"/>
              </a:solidFill>
              <a:latin typeface="Segoe UI" panose="020B0502040204020203" pitchFamily="34" charset="0"/>
            </a:endParaRPr>
          </a:p>
        </p:txBody>
      </p:sp>
    </p:spTree>
    <p:extLst>
      <p:ext uri="{BB962C8B-B14F-4D97-AF65-F5344CB8AC3E}">
        <p14:creationId xmlns:p14="http://schemas.microsoft.com/office/powerpoint/2010/main" val="93033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2000" fill="hold"/>
                                        <p:tgtEl>
                                          <p:spTgt spid="10"/>
                                        </p:tgtEl>
                                        <p:attrNameLst>
                                          <p:attrName>ppt_w</p:attrName>
                                        </p:attrNameLst>
                                      </p:cBhvr>
                                      <p:tavLst>
                                        <p:tav tm="0">
                                          <p:val>
                                            <p:fltVal val="0"/>
                                          </p:val>
                                        </p:tav>
                                        <p:tav tm="100000">
                                          <p:val>
                                            <p:strVal val="#ppt_w"/>
                                          </p:val>
                                        </p:tav>
                                      </p:tavLst>
                                    </p:anim>
                                    <p:anim calcmode="lin" valueType="num">
                                      <p:cBhvr>
                                        <p:cTn id="8" dur="2000" fill="hold"/>
                                        <p:tgtEl>
                                          <p:spTgt spid="10"/>
                                        </p:tgtEl>
                                        <p:attrNameLst>
                                          <p:attrName>ppt_h</p:attrName>
                                        </p:attrNameLst>
                                      </p:cBhvr>
                                      <p:tavLst>
                                        <p:tav tm="0">
                                          <p:val>
                                            <p:fltVal val="0"/>
                                          </p:val>
                                        </p:tav>
                                        <p:tav tm="100000">
                                          <p:val>
                                            <p:strVal val="#ppt_h"/>
                                          </p:val>
                                        </p:tav>
                                      </p:tavLst>
                                    </p:anim>
                                    <p:animEffect transition="in" filter="fade">
                                      <p:cBhvr>
                                        <p:cTn id="9"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Solidarity and Peace</a:t>
            </a:r>
          </a:p>
        </p:txBody>
      </p:sp>
      <p:pic>
        <p:nvPicPr>
          <p:cNvPr id="5" name="Picture 2" descr="Balloons, Thought Bubbles, Thoughts, Discussion">
            <a:extLst>
              <a:ext uri="{FF2B5EF4-FFF2-40B4-BE49-F238E27FC236}">
                <a16:creationId xmlns:a16="http://schemas.microsoft.com/office/drawing/2014/main" id="{0570AD4E-9BF1-4EE9-A445-00E10AFD1B5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50000" r="53481"/>
          <a:stretch/>
        </p:blipFill>
        <p:spPr bwMode="auto">
          <a:xfrm>
            <a:off x="561575" y="1006947"/>
            <a:ext cx="4487779" cy="552143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A11F9D68-5C8B-45A3-9A1B-AADBE9721FBA}"/>
              </a:ext>
            </a:extLst>
          </p:cNvPr>
          <p:cNvSpPr txBox="1"/>
          <p:nvPr/>
        </p:nvSpPr>
        <p:spPr>
          <a:xfrm>
            <a:off x="6065334" y="2154473"/>
            <a:ext cx="4968426" cy="2800767"/>
          </a:xfrm>
          <a:prstGeom prst="rect">
            <a:avLst/>
          </a:prstGeom>
          <a:noFill/>
        </p:spPr>
        <p:txBody>
          <a:bodyPr wrap="square" rtlCol="0">
            <a:spAutoFit/>
          </a:bodyPr>
          <a:lstStyle/>
          <a:p>
            <a:pPr algn="ctr"/>
            <a:r>
              <a:rPr lang="en-GB" sz="8800" dirty="0">
                <a:solidFill>
                  <a:srgbClr val="C40F0F"/>
                </a:solidFill>
                <a:latin typeface="Gill Sans MT" panose="020B0502020104020203" pitchFamily="34" charset="0"/>
              </a:rPr>
              <a:t>“I think that…”</a:t>
            </a:r>
          </a:p>
        </p:txBody>
      </p:sp>
    </p:spTree>
    <p:extLst>
      <p:ext uri="{BB962C8B-B14F-4D97-AF65-F5344CB8AC3E}">
        <p14:creationId xmlns:p14="http://schemas.microsoft.com/office/powerpoint/2010/main" val="39740667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5"/>
          <a:srcRect l="108" t="12102" r="356"/>
          <a:stretch/>
        </p:blipFill>
        <p:spPr>
          <a:xfrm>
            <a:off x="0" y="-2338"/>
            <a:ext cx="12192000" cy="1805013"/>
          </a:xfrm>
          <a:prstGeom prst="rect">
            <a:avLst/>
          </a:prstGeom>
        </p:spPr>
      </p:pic>
      <p:pic>
        <p:nvPicPr>
          <p:cNvPr id="7" name="Picture 6"/>
          <p:cNvPicPr>
            <a:picLocks noChangeAspect="1"/>
          </p:cNvPicPr>
          <p:nvPr/>
        </p:nvPicPr>
        <p:blipFill>
          <a:blip r:embed="rId6"/>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Solidarity and Peace</a:t>
            </a:r>
          </a:p>
        </p:txBody>
      </p:sp>
      <p:pic>
        <p:nvPicPr>
          <p:cNvPr id="5" name="Candle - 18613 (1)">
            <a:hlinkClick r:id="" action="ppaction://media"/>
            <a:extLst>
              <a:ext uri="{FF2B5EF4-FFF2-40B4-BE49-F238E27FC236}">
                <a16:creationId xmlns:a16="http://schemas.microsoft.com/office/drawing/2014/main" id="{1B69C895-23F2-431D-AFC3-46C881A6CE9C}"/>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7"/>
          <a:srcRect l="15163" t="19275" r="28913"/>
          <a:stretch/>
        </p:blipFill>
        <p:spPr>
          <a:xfrm>
            <a:off x="6690569" y="1554822"/>
            <a:ext cx="5295041" cy="4299326"/>
          </a:xfrm>
          <a:prstGeom prst="rect">
            <a:avLst/>
          </a:prstGeom>
        </p:spPr>
      </p:pic>
      <p:sp>
        <p:nvSpPr>
          <p:cNvPr id="8" name="TextBox 7">
            <a:extLst>
              <a:ext uri="{FF2B5EF4-FFF2-40B4-BE49-F238E27FC236}">
                <a16:creationId xmlns:a16="http://schemas.microsoft.com/office/drawing/2014/main" id="{2E408560-0B4B-4CF4-B58B-3A0D289ECA17}"/>
              </a:ext>
            </a:extLst>
          </p:cNvPr>
          <p:cNvSpPr txBox="1"/>
          <p:nvPr/>
        </p:nvSpPr>
        <p:spPr>
          <a:xfrm>
            <a:off x="180022" y="2921168"/>
            <a:ext cx="6205592"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C40F0F"/>
                </a:solidFill>
                <a:effectLst/>
                <a:uLnTx/>
                <a:uFillTx/>
                <a:latin typeface="Gill Sans MT" panose="020B0502020104020203" pitchFamily="34" charset="0"/>
                <a:ea typeface="Calibri" panose="020F0502020204030204" pitchFamily="34" charset="0"/>
              </a:rPr>
              <a:t>Let Us Pray…</a:t>
            </a:r>
            <a:endParaRPr kumimoji="0" lang="en-GB" sz="5400" b="0" i="0" u="none" strike="noStrike" kern="1200" cap="none" spc="0" normalizeH="0" baseline="0" noProof="0" dirty="0">
              <a:ln>
                <a:noFill/>
              </a:ln>
              <a:solidFill>
                <a:srgbClr val="C40F0F"/>
              </a:solidFill>
              <a:effectLst/>
              <a:uLnTx/>
              <a:uFillTx/>
              <a:latin typeface="Gill Sans MT" panose="020B0502020104020203" pitchFamily="34" charset="0"/>
              <a:ea typeface="Calibri" panose="020F0502020204030204" pitchFamily="34" charset="0"/>
            </a:endParaRPr>
          </a:p>
        </p:txBody>
      </p:sp>
    </p:spTree>
    <p:extLst>
      <p:ext uri="{BB962C8B-B14F-4D97-AF65-F5344CB8AC3E}">
        <p14:creationId xmlns:p14="http://schemas.microsoft.com/office/powerpoint/2010/main" val="1808205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5041" fill="hold"/>
                                        <p:tgtEl>
                                          <p:spTgt spid="5"/>
                                        </p:tgtEl>
                                      </p:cBhvr>
                                    </p:cmd>
                                  </p:childTnLst>
                                </p:cTn>
                              </p:par>
                              <p:par>
                                <p:cTn id="7" presetID="53" presetClass="entr" presetSubtype="16"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anim calcmode="lin" valueType="num">
                                      <p:cBhvr>
                                        <p:cTn id="9" dur="8000" fill="hold"/>
                                        <p:tgtEl>
                                          <p:spTgt spid="8"/>
                                        </p:tgtEl>
                                        <p:attrNameLst>
                                          <p:attrName>ppt_w</p:attrName>
                                        </p:attrNameLst>
                                      </p:cBhvr>
                                      <p:tavLst>
                                        <p:tav tm="0">
                                          <p:val>
                                            <p:fltVal val="0"/>
                                          </p:val>
                                        </p:tav>
                                        <p:tav tm="100000">
                                          <p:val>
                                            <p:strVal val="#ppt_w"/>
                                          </p:val>
                                        </p:tav>
                                      </p:tavLst>
                                    </p:anim>
                                    <p:anim calcmode="lin" valueType="num">
                                      <p:cBhvr>
                                        <p:cTn id="10" dur="8000" fill="hold"/>
                                        <p:tgtEl>
                                          <p:spTgt spid="8"/>
                                        </p:tgtEl>
                                        <p:attrNameLst>
                                          <p:attrName>ppt_h</p:attrName>
                                        </p:attrNameLst>
                                      </p:cBhvr>
                                      <p:tavLst>
                                        <p:tav tm="0">
                                          <p:val>
                                            <p:fltVal val="0"/>
                                          </p:val>
                                        </p:tav>
                                        <p:tav tm="100000">
                                          <p:val>
                                            <p:strVal val="#ppt_h"/>
                                          </p:val>
                                        </p:tav>
                                      </p:tavLst>
                                    </p:anim>
                                    <p:animEffect transition="in" filter="fade">
                                      <p:cBhvr>
                                        <p:cTn id="11" dur="8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repeatCount="indefinite" fill="hold" display="0">
                  <p:stCondLst>
                    <p:cond delay="indefinite"/>
                  </p:stCondLst>
                </p:cTn>
                <p:tgtEl>
                  <p:spTgt spid="5"/>
                </p:tgtEl>
              </p:cMediaNode>
            </p:video>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Solidarity and Peace</a:t>
            </a:r>
          </a:p>
        </p:txBody>
      </p:sp>
      <p:sp>
        <p:nvSpPr>
          <p:cNvPr id="16" name="Rectangle 15">
            <a:extLst>
              <a:ext uri="{FF2B5EF4-FFF2-40B4-BE49-F238E27FC236}">
                <a16:creationId xmlns:a16="http://schemas.microsoft.com/office/drawing/2014/main" id="{3388B78B-7B7E-4906-BF4F-EBC0BE17CDDC}"/>
              </a:ext>
            </a:extLst>
          </p:cNvPr>
          <p:cNvSpPr/>
          <p:nvPr/>
        </p:nvSpPr>
        <p:spPr>
          <a:xfrm>
            <a:off x="0" y="1735758"/>
            <a:ext cx="8368592" cy="4031873"/>
          </a:xfrm>
          <a:prstGeom prst="rect">
            <a:avLst/>
          </a:prstGeom>
        </p:spPr>
        <p:txBody>
          <a:bodyPr wrap="square">
            <a:spAutoFit/>
          </a:bodyPr>
          <a:lstStyle/>
          <a:p>
            <a:pPr algn="ctr"/>
            <a:r>
              <a:rPr lang="en-GB" sz="3200" dirty="0">
                <a:latin typeface="Gill Sans MT" panose="020B0502020104020203" pitchFamily="34" charset="0"/>
              </a:rPr>
              <a:t>Loving God,</a:t>
            </a:r>
          </a:p>
          <a:p>
            <a:pPr algn="ctr"/>
            <a:r>
              <a:rPr kumimoji="0" lang="en-GB" sz="3200" i="0" u="none" strike="noStrike" kern="1200" cap="none" spc="0" normalizeH="0" baseline="0" noProof="0" dirty="0">
                <a:ln>
                  <a:noFill/>
                </a:ln>
                <a:effectLst/>
                <a:uLnTx/>
                <a:uFillTx/>
                <a:latin typeface="Gill Sans MT" panose="020B0502020104020203" pitchFamily="34" charset="0"/>
              </a:rPr>
              <a:t>We come together to thank you for our human family. You created our world so that we may </a:t>
            </a:r>
            <a:r>
              <a:rPr lang="en-GB" sz="3200" dirty="0">
                <a:latin typeface="Gill Sans MT" panose="020B0502020104020203" pitchFamily="34" charset="0"/>
              </a:rPr>
              <a:t>live in harmony with one another</a:t>
            </a:r>
            <a:r>
              <a:rPr kumimoji="0" lang="en-GB" sz="3200" i="0" u="none" strike="noStrike" kern="1200" cap="none" spc="0" normalizeH="0" baseline="0" noProof="0" dirty="0">
                <a:ln>
                  <a:noFill/>
                </a:ln>
                <a:effectLst/>
                <a:uLnTx/>
                <a:uFillTx/>
                <a:latin typeface="Gill Sans MT" panose="020B0502020104020203" pitchFamily="34" charset="0"/>
              </a:rPr>
              <a:t>.</a:t>
            </a:r>
          </a:p>
          <a:p>
            <a:pPr algn="ctr"/>
            <a:r>
              <a:rPr lang="en-GB" sz="3200" dirty="0">
                <a:latin typeface="Gill Sans MT" panose="020B0502020104020203" pitchFamily="34" charset="0"/>
              </a:rPr>
              <a:t>Help us to follow the example of Your Son, Jesus Christ, by spreading Your peace and by standing in solidarity with those who cannot speak for themselves.</a:t>
            </a:r>
            <a:endParaRPr kumimoji="0" lang="en-GB" sz="3200" i="0" u="none" strike="noStrike" kern="1200" cap="none" spc="0" normalizeH="0" baseline="0" noProof="0" dirty="0">
              <a:ln>
                <a:noFill/>
              </a:ln>
              <a:effectLst/>
              <a:uLnTx/>
              <a:uFillTx/>
              <a:latin typeface="Gill Sans MT" panose="020B0502020104020203" pitchFamily="34" charset="0"/>
            </a:endParaRPr>
          </a:p>
        </p:txBody>
      </p:sp>
      <p:pic>
        <p:nvPicPr>
          <p:cNvPr id="17" name="Picture 2" descr="St. George's Catholic Primary School - Love in Action Project">
            <a:extLst>
              <a:ext uri="{FF2B5EF4-FFF2-40B4-BE49-F238E27FC236}">
                <a16:creationId xmlns:a16="http://schemas.microsoft.com/office/drawing/2014/main" id="{CA97764D-91AD-49BE-B1A1-2FBDE93E832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68593" y="1554822"/>
            <a:ext cx="3823407" cy="5303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64071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Solidarity and Peace</a:t>
            </a:r>
          </a:p>
        </p:txBody>
      </p:sp>
      <p:sp>
        <p:nvSpPr>
          <p:cNvPr id="16" name="Rectangle 15">
            <a:extLst>
              <a:ext uri="{FF2B5EF4-FFF2-40B4-BE49-F238E27FC236}">
                <a16:creationId xmlns:a16="http://schemas.microsoft.com/office/drawing/2014/main" id="{322A516E-090C-4D5E-9554-8D7FC829B89F}"/>
              </a:ext>
            </a:extLst>
          </p:cNvPr>
          <p:cNvSpPr/>
          <p:nvPr/>
        </p:nvSpPr>
        <p:spPr>
          <a:xfrm>
            <a:off x="4487779" y="2193004"/>
            <a:ext cx="7483642" cy="2862322"/>
          </a:xfrm>
          <a:prstGeom prst="rect">
            <a:avLst/>
          </a:prstGeom>
        </p:spPr>
        <p:txBody>
          <a:bodyPr wrap="square">
            <a:spAutoFit/>
          </a:bodyPr>
          <a:lstStyle/>
          <a:p>
            <a:pPr algn="ctr"/>
            <a:r>
              <a:rPr lang="en-GB" sz="3600" dirty="0">
                <a:latin typeface="Gill Sans MT" panose="020B0502020104020203" pitchFamily="34" charset="0"/>
              </a:rPr>
              <a:t>We pray for those who are unable to live lives of peace.</a:t>
            </a:r>
          </a:p>
          <a:p>
            <a:pPr algn="ctr"/>
            <a:endParaRPr kumimoji="0" lang="en-GB" sz="3600" i="0" u="none" strike="noStrike" kern="1200" cap="none" spc="0" normalizeH="0" baseline="0" noProof="0" dirty="0">
              <a:ln>
                <a:noFill/>
              </a:ln>
              <a:effectLst/>
              <a:uLnTx/>
              <a:uFillTx/>
              <a:latin typeface="Gill Sans MT" panose="020B0502020104020203" pitchFamily="34" charset="0"/>
            </a:endParaRPr>
          </a:p>
          <a:p>
            <a:pPr algn="ctr"/>
            <a:r>
              <a:rPr lang="en-GB" sz="3600" dirty="0">
                <a:solidFill>
                  <a:srgbClr val="C00000"/>
                </a:solidFill>
                <a:latin typeface="Gill Sans MT" panose="020B0502020104020203" pitchFamily="34" charset="0"/>
              </a:rPr>
              <a:t>O God, help us to stand in solidarity with them.</a:t>
            </a:r>
            <a:endParaRPr kumimoji="0" lang="en-GB" sz="3600" i="0" u="none" strike="noStrike" kern="1200" cap="none" spc="0" normalizeH="0" baseline="0" noProof="0" dirty="0">
              <a:ln>
                <a:noFill/>
              </a:ln>
              <a:solidFill>
                <a:srgbClr val="C00000"/>
              </a:solidFill>
              <a:effectLst/>
              <a:uLnTx/>
              <a:uFillTx/>
              <a:latin typeface="Gill Sans MT" panose="020B0502020104020203" pitchFamily="34" charset="0"/>
            </a:endParaRPr>
          </a:p>
        </p:txBody>
      </p:sp>
      <p:pic>
        <p:nvPicPr>
          <p:cNvPr id="17" name="Picture 2" descr="St. George's Catholic Primary School - Love in Action Project">
            <a:extLst>
              <a:ext uri="{FF2B5EF4-FFF2-40B4-BE49-F238E27FC236}">
                <a16:creationId xmlns:a16="http://schemas.microsoft.com/office/drawing/2014/main" id="{8FF6107F-8297-46E4-8F6A-CEF9A705739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554822"/>
            <a:ext cx="3823407" cy="5303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03298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Solidarity and Peace</a:t>
            </a:r>
          </a:p>
        </p:txBody>
      </p:sp>
      <p:sp>
        <p:nvSpPr>
          <p:cNvPr id="16" name="Rectangle 15">
            <a:extLst>
              <a:ext uri="{FF2B5EF4-FFF2-40B4-BE49-F238E27FC236}">
                <a16:creationId xmlns:a16="http://schemas.microsoft.com/office/drawing/2014/main" id="{9BD4465D-313C-45ED-A921-6820E68EB3D3}"/>
              </a:ext>
            </a:extLst>
          </p:cNvPr>
          <p:cNvSpPr/>
          <p:nvPr/>
        </p:nvSpPr>
        <p:spPr>
          <a:xfrm>
            <a:off x="505983" y="1940957"/>
            <a:ext cx="7483642" cy="3416320"/>
          </a:xfrm>
          <a:prstGeom prst="rect">
            <a:avLst/>
          </a:prstGeom>
        </p:spPr>
        <p:txBody>
          <a:bodyPr wrap="square">
            <a:spAutoFit/>
          </a:bodyPr>
          <a:lstStyle/>
          <a:p>
            <a:pPr algn="ctr"/>
            <a:r>
              <a:rPr lang="en-GB" sz="3600" dirty="0">
                <a:latin typeface="Gill Sans MT" panose="020B0502020104020203" pitchFamily="34" charset="0"/>
              </a:rPr>
              <a:t>We pray for those in power, that they may make the right choices to better promote peace in our world.</a:t>
            </a:r>
          </a:p>
          <a:p>
            <a:pPr algn="ctr"/>
            <a:endParaRPr kumimoji="0" lang="en-GB" sz="3600" i="0" u="none" strike="noStrike" kern="1200" cap="none" spc="0" normalizeH="0" baseline="0" noProof="0" dirty="0">
              <a:ln>
                <a:noFill/>
              </a:ln>
              <a:effectLst/>
              <a:uLnTx/>
              <a:uFillTx/>
              <a:latin typeface="Gill Sans MT" panose="020B0502020104020203" pitchFamily="34" charset="0"/>
            </a:endParaRPr>
          </a:p>
          <a:p>
            <a:pPr algn="ctr"/>
            <a:r>
              <a:rPr lang="en-GB" sz="3600" dirty="0">
                <a:solidFill>
                  <a:srgbClr val="C00000"/>
                </a:solidFill>
                <a:latin typeface="Gill Sans MT" panose="020B0502020104020203" pitchFamily="34" charset="0"/>
              </a:rPr>
              <a:t>O God, help those in power to serve their people.</a:t>
            </a:r>
            <a:endParaRPr kumimoji="0" lang="en-GB" sz="3600" i="0" u="none" strike="noStrike" kern="1200" cap="none" spc="0" normalizeH="0" baseline="0" noProof="0" dirty="0">
              <a:ln>
                <a:noFill/>
              </a:ln>
              <a:solidFill>
                <a:srgbClr val="C00000"/>
              </a:solidFill>
              <a:effectLst/>
              <a:uLnTx/>
              <a:uFillTx/>
              <a:latin typeface="Gill Sans MT" panose="020B0502020104020203" pitchFamily="34" charset="0"/>
            </a:endParaRPr>
          </a:p>
        </p:txBody>
      </p:sp>
      <p:pic>
        <p:nvPicPr>
          <p:cNvPr id="17" name="Picture 2" descr="St. George's Catholic Primary School - Love in Action Project">
            <a:extLst>
              <a:ext uri="{FF2B5EF4-FFF2-40B4-BE49-F238E27FC236}">
                <a16:creationId xmlns:a16="http://schemas.microsoft.com/office/drawing/2014/main" id="{5DB24D53-8C1B-4AC7-A3B8-1DDE2BE3D7A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68593" y="1554822"/>
            <a:ext cx="3823407" cy="5303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99540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Solidarity and Peace</a:t>
            </a:r>
          </a:p>
        </p:txBody>
      </p:sp>
      <p:sp>
        <p:nvSpPr>
          <p:cNvPr id="16" name="Rectangle 15">
            <a:extLst>
              <a:ext uri="{FF2B5EF4-FFF2-40B4-BE49-F238E27FC236}">
                <a16:creationId xmlns:a16="http://schemas.microsoft.com/office/drawing/2014/main" id="{BF8BB6F8-486E-4E8A-A059-66A5AB8631B0}"/>
              </a:ext>
            </a:extLst>
          </p:cNvPr>
          <p:cNvSpPr/>
          <p:nvPr/>
        </p:nvSpPr>
        <p:spPr>
          <a:xfrm>
            <a:off x="4255516" y="2275351"/>
            <a:ext cx="7704221" cy="2862322"/>
          </a:xfrm>
          <a:prstGeom prst="rect">
            <a:avLst/>
          </a:prstGeom>
        </p:spPr>
        <p:txBody>
          <a:bodyPr wrap="square">
            <a:spAutoFit/>
          </a:bodyPr>
          <a:lstStyle/>
          <a:p>
            <a:pPr algn="ctr"/>
            <a:r>
              <a:rPr lang="en-GB" sz="3600" dirty="0">
                <a:latin typeface="Gill Sans MT" panose="020B0502020104020203" pitchFamily="34" charset="0"/>
              </a:rPr>
              <a:t>We pray for those who cannot speak for themselves. </a:t>
            </a:r>
          </a:p>
          <a:p>
            <a:pPr algn="ctr"/>
            <a:endParaRPr lang="en-GB" sz="3600" dirty="0">
              <a:latin typeface="Gill Sans MT" panose="020B0502020104020203" pitchFamily="34" charset="0"/>
            </a:endParaRPr>
          </a:p>
          <a:p>
            <a:pPr algn="ctr"/>
            <a:r>
              <a:rPr lang="en-GB" sz="3600" dirty="0">
                <a:solidFill>
                  <a:srgbClr val="C00000"/>
                </a:solidFill>
                <a:latin typeface="Gill Sans MT" panose="020B0502020104020203" pitchFamily="34" charset="0"/>
              </a:rPr>
              <a:t>O God, help us to recognise what we can do for others.</a:t>
            </a:r>
          </a:p>
        </p:txBody>
      </p:sp>
      <p:pic>
        <p:nvPicPr>
          <p:cNvPr id="17" name="Picture 2" descr="St. George's Catholic Primary School - Love in Action Project">
            <a:extLst>
              <a:ext uri="{FF2B5EF4-FFF2-40B4-BE49-F238E27FC236}">
                <a16:creationId xmlns:a16="http://schemas.microsoft.com/office/drawing/2014/main" id="{20A96E5D-9DAA-4A00-9C2D-AC9D49100A4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1564228"/>
            <a:ext cx="3816626" cy="52937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57929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Starter</a:t>
            </a:r>
          </a:p>
        </p:txBody>
      </p:sp>
      <p:pic>
        <p:nvPicPr>
          <p:cNvPr id="8" name="Picture 2" descr="Caritas Westminster on Twitter: &amp;quot;The six principles of CST we have chosen  for #loveinaction.How can we use them in our daily lives?… &amp;quot;">
            <a:extLst>
              <a:ext uri="{FF2B5EF4-FFF2-40B4-BE49-F238E27FC236}">
                <a16:creationId xmlns:a16="http://schemas.microsoft.com/office/drawing/2014/main" id="{528157E1-7F63-4545-B9DD-528BA808A13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371" t="701" r="1665" b="902"/>
          <a:stretch/>
        </p:blipFill>
        <p:spPr bwMode="auto">
          <a:xfrm>
            <a:off x="0" y="-50931"/>
            <a:ext cx="12225929" cy="60033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2289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Solidarity and Peace</a:t>
            </a:r>
          </a:p>
        </p:txBody>
      </p:sp>
      <p:sp>
        <p:nvSpPr>
          <p:cNvPr id="16" name="Rectangle 15">
            <a:extLst>
              <a:ext uri="{FF2B5EF4-FFF2-40B4-BE49-F238E27FC236}">
                <a16:creationId xmlns:a16="http://schemas.microsoft.com/office/drawing/2014/main" id="{A946F7E0-D3CA-44C5-AF78-A74CC6C83260}"/>
              </a:ext>
            </a:extLst>
          </p:cNvPr>
          <p:cNvSpPr/>
          <p:nvPr/>
        </p:nvSpPr>
        <p:spPr>
          <a:xfrm>
            <a:off x="400137" y="2193004"/>
            <a:ext cx="7483642" cy="2862322"/>
          </a:xfrm>
          <a:prstGeom prst="rect">
            <a:avLst/>
          </a:prstGeom>
        </p:spPr>
        <p:txBody>
          <a:bodyPr wrap="square">
            <a:spAutoFit/>
          </a:bodyPr>
          <a:lstStyle/>
          <a:p>
            <a:pPr algn="ctr"/>
            <a:r>
              <a:rPr lang="en-GB" sz="3600" dirty="0">
                <a:latin typeface="Gill Sans MT" panose="020B0502020104020203" pitchFamily="34" charset="0"/>
              </a:rPr>
              <a:t>We pray that everyone in our world may one day be able to thrive, not just survive.</a:t>
            </a:r>
          </a:p>
          <a:p>
            <a:pPr algn="ctr"/>
            <a:endParaRPr kumimoji="0" lang="en-GB" sz="3600" i="0" u="none" strike="noStrike" kern="1200" cap="none" spc="0" normalizeH="0" baseline="0" noProof="0" dirty="0">
              <a:ln>
                <a:noFill/>
              </a:ln>
              <a:effectLst/>
              <a:uLnTx/>
              <a:uFillTx/>
              <a:latin typeface="Gill Sans MT" panose="020B0502020104020203" pitchFamily="34" charset="0"/>
            </a:endParaRPr>
          </a:p>
          <a:p>
            <a:pPr algn="ctr"/>
            <a:r>
              <a:rPr lang="en-GB" sz="3600" dirty="0">
                <a:solidFill>
                  <a:srgbClr val="C00000"/>
                </a:solidFill>
                <a:latin typeface="Gill Sans MT" panose="020B0502020104020203" pitchFamily="34" charset="0"/>
              </a:rPr>
              <a:t>O God, help us to spread Your love.</a:t>
            </a:r>
          </a:p>
        </p:txBody>
      </p:sp>
      <p:pic>
        <p:nvPicPr>
          <p:cNvPr id="17" name="Picture 2" descr="St. George's Catholic Primary School - Love in Action Project">
            <a:extLst>
              <a:ext uri="{FF2B5EF4-FFF2-40B4-BE49-F238E27FC236}">
                <a16:creationId xmlns:a16="http://schemas.microsoft.com/office/drawing/2014/main" id="{6F1039ED-3C2B-47FC-9B58-AC2A1D9935C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68593" y="1554822"/>
            <a:ext cx="3823407" cy="5303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79871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5"/>
          <a:srcRect l="108" t="12102" r="356"/>
          <a:stretch/>
        </p:blipFill>
        <p:spPr>
          <a:xfrm>
            <a:off x="0" y="-2338"/>
            <a:ext cx="12192000" cy="1805013"/>
          </a:xfrm>
          <a:prstGeom prst="rect">
            <a:avLst/>
          </a:prstGeom>
        </p:spPr>
      </p:pic>
      <p:pic>
        <p:nvPicPr>
          <p:cNvPr id="7" name="Picture 6"/>
          <p:cNvPicPr>
            <a:picLocks noChangeAspect="1"/>
          </p:cNvPicPr>
          <p:nvPr/>
        </p:nvPicPr>
        <p:blipFill>
          <a:blip r:embed="rId6"/>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Solidarity and Peace</a:t>
            </a:r>
          </a:p>
        </p:txBody>
      </p:sp>
      <p:pic>
        <p:nvPicPr>
          <p:cNvPr id="5" name="Candle - 18613 (1)">
            <a:hlinkClick r:id="" action="ppaction://media"/>
            <a:extLst>
              <a:ext uri="{FF2B5EF4-FFF2-40B4-BE49-F238E27FC236}">
                <a16:creationId xmlns:a16="http://schemas.microsoft.com/office/drawing/2014/main" id="{DCD508D7-857D-4AE6-9E38-A14F1E391C3D}"/>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7"/>
          <a:srcRect l="15163" t="19275" r="28913"/>
          <a:stretch/>
        </p:blipFill>
        <p:spPr>
          <a:xfrm>
            <a:off x="6690569" y="1554822"/>
            <a:ext cx="5295041" cy="4299326"/>
          </a:xfrm>
          <a:prstGeom prst="rect">
            <a:avLst/>
          </a:prstGeom>
        </p:spPr>
      </p:pic>
      <p:sp>
        <p:nvSpPr>
          <p:cNvPr id="8" name="TextBox 7">
            <a:extLst>
              <a:ext uri="{FF2B5EF4-FFF2-40B4-BE49-F238E27FC236}">
                <a16:creationId xmlns:a16="http://schemas.microsoft.com/office/drawing/2014/main" id="{1B3FBBE4-E743-4966-917B-5F4201A1CEA7}"/>
              </a:ext>
            </a:extLst>
          </p:cNvPr>
          <p:cNvSpPr txBox="1"/>
          <p:nvPr/>
        </p:nvSpPr>
        <p:spPr>
          <a:xfrm>
            <a:off x="180022" y="2921168"/>
            <a:ext cx="6205592"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C40F0F"/>
                </a:solidFill>
                <a:effectLst/>
                <a:uLnTx/>
                <a:uFillTx/>
                <a:latin typeface="Gill Sans MT" panose="020B0502020104020203" pitchFamily="34" charset="0"/>
                <a:ea typeface="Calibri" panose="020F0502020204030204" pitchFamily="34" charset="0"/>
              </a:rPr>
              <a:t>Amen</a:t>
            </a:r>
            <a:endParaRPr kumimoji="0" lang="en-GB" sz="5400" b="0" i="0" u="none" strike="noStrike" kern="1200" cap="none" spc="0" normalizeH="0" baseline="0" noProof="0" dirty="0">
              <a:ln>
                <a:noFill/>
              </a:ln>
              <a:solidFill>
                <a:srgbClr val="C40F0F"/>
              </a:solidFill>
              <a:effectLst/>
              <a:uLnTx/>
              <a:uFillTx/>
              <a:latin typeface="Gill Sans MT" panose="020B0502020104020203" pitchFamily="34" charset="0"/>
              <a:ea typeface="Calibri" panose="020F0502020204030204" pitchFamily="34" charset="0"/>
            </a:endParaRPr>
          </a:p>
        </p:txBody>
      </p:sp>
    </p:spTree>
    <p:extLst>
      <p:ext uri="{BB962C8B-B14F-4D97-AF65-F5344CB8AC3E}">
        <p14:creationId xmlns:p14="http://schemas.microsoft.com/office/powerpoint/2010/main" val="3134724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5041" fill="hold"/>
                                        <p:tgtEl>
                                          <p:spTgt spid="5"/>
                                        </p:tgtEl>
                                      </p:cBhvr>
                                    </p:cmd>
                                  </p:childTnLst>
                                </p:cTn>
                              </p:par>
                              <p:par>
                                <p:cTn id="7" presetID="53" presetClass="entr" presetSubtype="16"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anim calcmode="lin" valueType="num">
                                      <p:cBhvr>
                                        <p:cTn id="9" dur="8000" fill="hold"/>
                                        <p:tgtEl>
                                          <p:spTgt spid="8"/>
                                        </p:tgtEl>
                                        <p:attrNameLst>
                                          <p:attrName>ppt_w</p:attrName>
                                        </p:attrNameLst>
                                      </p:cBhvr>
                                      <p:tavLst>
                                        <p:tav tm="0">
                                          <p:val>
                                            <p:fltVal val="0"/>
                                          </p:val>
                                        </p:tav>
                                        <p:tav tm="100000">
                                          <p:val>
                                            <p:strVal val="#ppt_w"/>
                                          </p:val>
                                        </p:tav>
                                      </p:tavLst>
                                    </p:anim>
                                    <p:anim calcmode="lin" valueType="num">
                                      <p:cBhvr>
                                        <p:cTn id="10" dur="8000" fill="hold"/>
                                        <p:tgtEl>
                                          <p:spTgt spid="8"/>
                                        </p:tgtEl>
                                        <p:attrNameLst>
                                          <p:attrName>ppt_h</p:attrName>
                                        </p:attrNameLst>
                                      </p:cBhvr>
                                      <p:tavLst>
                                        <p:tav tm="0">
                                          <p:val>
                                            <p:fltVal val="0"/>
                                          </p:val>
                                        </p:tav>
                                        <p:tav tm="100000">
                                          <p:val>
                                            <p:strVal val="#ppt_h"/>
                                          </p:val>
                                        </p:tav>
                                      </p:tavLst>
                                    </p:anim>
                                    <p:animEffect transition="in" filter="fade">
                                      <p:cBhvr>
                                        <p:cTn id="11" dur="8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repeatCount="indefinite" fill="hold" display="0">
                  <p:stCondLst>
                    <p:cond delay="indefinite"/>
                  </p:stCondLst>
                </p:cTn>
                <p:tgtEl>
                  <p:spTgt spid="5"/>
                </p:tgtEl>
              </p:cMediaNode>
            </p:video>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Solidarity and Peace</a:t>
            </a:r>
          </a:p>
        </p:txBody>
      </p:sp>
      <p:pic>
        <p:nvPicPr>
          <p:cNvPr id="5" name="Picture 2" descr="Hands, Palms, Black And White">
            <a:extLst>
              <a:ext uri="{FF2B5EF4-FFF2-40B4-BE49-F238E27FC236}">
                <a16:creationId xmlns:a16="http://schemas.microsoft.com/office/drawing/2014/main" id="{26880DFD-EC93-4765-93ED-88224C61FFD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717" r="7989"/>
          <a:stretch/>
        </p:blipFill>
        <p:spPr bwMode="auto">
          <a:xfrm>
            <a:off x="5924278" y="1809548"/>
            <a:ext cx="6267722" cy="324577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A46618B7-E909-4FF6-99B0-BEEFBD20CE3F}"/>
              </a:ext>
            </a:extLst>
          </p:cNvPr>
          <p:cNvSpPr txBox="1"/>
          <p:nvPr/>
        </p:nvSpPr>
        <p:spPr>
          <a:xfrm>
            <a:off x="180022" y="2921168"/>
            <a:ext cx="6205592"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effectLst/>
                <a:uLnTx/>
                <a:uFillTx/>
                <a:latin typeface="Gill Sans MT" panose="020B0502020104020203" pitchFamily="34" charset="0"/>
                <a:ea typeface="Calibri" panose="020F0502020204030204" pitchFamily="34" charset="0"/>
              </a:rPr>
              <a:t>Your Mission</a:t>
            </a:r>
            <a:endParaRPr kumimoji="0" lang="en-GB" sz="5400" b="0" i="0" u="none" strike="noStrike" kern="1200" cap="none" spc="0" normalizeH="0" baseline="0" noProof="0" dirty="0">
              <a:ln>
                <a:noFill/>
              </a:ln>
              <a:effectLst/>
              <a:uLnTx/>
              <a:uFillTx/>
              <a:latin typeface="Gill Sans MT" panose="020B0502020104020203" pitchFamily="34" charset="0"/>
              <a:ea typeface="Calibri" panose="020F0502020204030204" pitchFamily="34" charset="0"/>
            </a:endParaRPr>
          </a:p>
        </p:txBody>
      </p:sp>
    </p:spTree>
    <p:extLst>
      <p:ext uri="{BB962C8B-B14F-4D97-AF65-F5344CB8AC3E}">
        <p14:creationId xmlns:p14="http://schemas.microsoft.com/office/powerpoint/2010/main" val="4029167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8000" fill="hold"/>
                                        <p:tgtEl>
                                          <p:spTgt spid="8"/>
                                        </p:tgtEl>
                                        <p:attrNameLst>
                                          <p:attrName>ppt_w</p:attrName>
                                        </p:attrNameLst>
                                      </p:cBhvr>
                                      <p:tavLst>
                                        <p:tav tm="0">
                                          <p:val>
                                            <p:fltVal val="0"/>
                                          </p:val>
                                        </p:tav>
                                        <p:tav tm="100000">
                                          <p:val>
                                            <p:strVal val="#ppt_w"/>
                                          </p:val>
                                        </p:tav>
                                      </p:tavLst>
                                    </p:anim>
                                    <p:anim calcmode="lin" valueType="num">
                                      <p:cBhvr>
                                        <p:cTn id="8" dur="8000" fill="hold"/>
                                        <p:tgtEl>
                                          <p:spTgt spid="8"/>
                                        </p:tgtEl>
                                        <p:attrNameLst>
                                          <p:attrName>ppt_h</p:attrName>
                                        </p:attrNameLst>
                                      </p:cBhvr>
                                      <p:tavLst>
                                        <p:tav tm="0">
                                          <p:val>
                                            <p:fltVal val="0"/>
                                          </p:val>
                                        </p:tav>
                                        <p:tav tm="100000">
                                          <p:val>
                                            <p:strVal val="#ppt_h"/>
                                          </p:val>
                                        </p:tav>
                                      </p:tavLst>
                                    </p:anim>
                                    <p:animEffect transition="in" filter="fade">
                                      <p:cBhvr>
                                        <p:cTn id="9" dur="8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Solidarity and Peace</a:t>
            </a:r>
          </a:p>
        </p:txBody>
      </p:sp>
      <p:pic>
        <p:nvPicPr>
          <p:cNvPr id="5" name="Picture 2" descr="Light, Salvation, Gospel, God, Jesus, Prayer, Church">
            <a:extLst>
              <a:ext uri="{FF2B5EF4-FFF2-40B4-BE49-F238E27FC236}">
                <a16:creationId xmlns:a16="http://schemas.microsoft.com/office/drawing/2014/main" id="{0ECB79CC-32FE-4D22-8A15-626FEEF2DA95}"/>
              </a:ext>
            </a:extLst>
          </p:cNvPr>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a:stretch/>
        </p:blipFill>
        <p:spPr bwMode="auto">
          <a:xfrm>
            <a:off x="8403604" y="1554822"/>
            <a:ext cx="3788396" cy="5303178"/>
          </a:xfrm>
          <a:prstGeom prst="rect">
            <a:avLst/>
          </a:prstGeom>
          <a:noFill/>
          <a:ln w="25400">
            <a:solidFill>
              <a:srgbClr val="FFFFCC"/>
            </a:solidFill>
          </a:ln>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CB7DD631-D29E-4FD7-903B-6DD38A1D494F}"/>
              </a:ext>
            </a:extLst>
          </p:cNvPr>
          <p:cNvSpPr txBox="1"/>
          <p:nvPr/>
        </p:nvSpPr>
        <p:spPr>
          <a:xfrm>
            <a:off x="352946" y="1996164"/>
            <a:ext cx="7877734" cy="3416320"/>
          </a:xfrm>
          <a:prstGeom prst="rect">
            <a:avLst/>
          </a:prstGeom>
          <a:noFill/>
        </p:spPr>
        <p:txBody>
          <a:bodyPr wrap="square">
            <a:spAutoFit/>
          </a:bodyPr>
          <a:lstStyle/>
          <a:p>
            <a:pPr lvl="0" algn="ctr"/>
            <a:r>
              <a:rPr lang="en-GB" sz="3600" dirty="0">
                <a:solidFill>
                  <a:prstClr val="black"/>
                </a:solidFill>
                <a:latin typeface="Gill Sans MT" panose="020B0502020104020203" pitchFamily="34" charset="0"/>
                <a:ea typeface="Calibri" panose="020F0502020204030204" pitchFamily="34" charset="0"/>
              </a:rPr>
              <a:t>Find out more about St John Paul II and his calls for World Peace.</a:t>
            </a:r>
          </a:p>
          <a:p>
            <a:pPr lvl="0" algn="ctr"/>
            <a:r>
              <a:rPr lang="en-GB" sz="3600" dirty="0">
                <a:solidFill>
                  <a:srgbClr val="C00000"/>
                </a:solidFill>
                <a:latin typeface="Gill Sans MT" panose="020B0502020104020203" pitchFamily="34" charset="0"/>
                <a:ea typeface="Calibri" panose="020F0502020204030204" pitchFamily="34" charset="0"/>
              </a:rPr>
              <a:t>Research:</a:t>
            </a:r>
          </a:p>
          <a:p>
            <a:pPr lvl="0" algn="ctr"/>
            <a:r>
              <a:rPr lang="en-GB" sz="3600" dirty="0">
                <a:solidFill>
                  <a:srgbClr val="C00000"/>
                </a:solidFill>
                <a:latin typeface="Gill Sans MT" panose="020B0502020104020203" pitchFamily="34" charset="0"/>
              </a:rPr>
              <a:t>World Day of Peace (1st January). International Day of Human Fraternity (4th February).</a:t>
            </a:r>
          </a:p>
        </p:txBody>
      </p:sp>
    </p:spTree>
    <p:extLst>
      <p:ext uri="{BB962C8B-B14F-4D97-AF65-F5344CB8AC3E}">
        <p14:creationId xmlns:p14="http://schemas.microsoft.com/office/powerpoint/2010/main" val="42497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2000" fill="hold"/>
                                        <p:tgtEl>
                                          <p:spTgt spid="11"/>
                                        </p:tgtEl>
                                        <p:attrNameLst>
                                          <p:attrName>ppt_w</p:attrName>
                                        </p:attrNameLst>
                                      </p:cBhvr>
                                      <p:tavLst>
                                        <p:tav tm="0">
                                          <p:val>
                                            <p:fltVal val="0"/>
                                          </p:val>
                                        </p:tav>
                                        <p:tav tm="100000">
                                          <p:val>
                                            <p:strVal val="#ppt_w"/>
                                          </p:val>
                                        </p:tav>
                                      </p:tavLst>
                                    </p:anim>
                                    <p:anim calcmode="lin" valueType="num">
                                      <p:cBhvr>
                                        <p:cTn id="8" dur="2000" fill="hold"/>
                                        <p:tgtEl>
                                          <p:spTgt spid="11"/>
                                        </p:tgtEl>
                                        <p:attrNameLst>
                                          <p:attrName>ppt_h</p:attrName>
                                        </p:attrNameLst>
                                      </p:cBhvr>
                                      <p:tavLst>
                                        <p:tav tm="0">
                                          <p:val>
                                            <p:fltVal val="0"/>
                                          </p:val>
                                        </p:tav>
                                        <p:tav tm="100000">
                                          <p:val>
                                            <p:strVal val="#ppt_h"/>
                                          </p:val>
                                        </p:tav>
                                      </p:tavLst>
                                    </p:anim>
                                    <p:animEffect transition="in" filter="fade">
                                      <p:cBhvr>
                                        <p:cTn id="9"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Care of Creation</a:t>
            </a:r>
          </a:p>
        </p:txBody>
      </p:sp>
      <p:pic>
        <p:nvPicPr>
          <p:cNvPr id="5" name="Picture 2" descr="Caritas Westminster on Twitter: &amp;quot;The six principles of CST we have chosen  for #loveinaction.How can we use them in our daily lives?… &amp;quot;">
            <a:extLst>
              <a:ext uri="{FF2B5EF4-FFF2-40B4-BE49-F238E27FC236}">
                <a16:creationId xmlns:a16="http://schemas.microsoft.com/office/drawing/2014/main" id="{19879732-1E9E-4272-9F4B-15DB696D9F6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371" t="701" r="1665" b="902"/>
          <a:stretch/>
        </p:blipFill>
        <p:spPr bwMode="auto">
          <a:xfrm>
            <a:off x="0" y="-50931"/>
            <a:ext cx="12225929" cy="60033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55213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180022" y="5700713"/>
            <a:ext cx="11547259" cy="1128576"/>
          </a:xfrm>
          <a:prstGeom prst="rect">
            <a:avLst/>
          </a:prstGeom>
        </p:spPr>
      </p:pic>
      <p:pic>
        <p:nvPicPr>
          <p:cNvPr id="24" name="Picture 23">
            <a:extLst>
              <a:ext uri="{FF2B5EF4-FFF2-40B4-BE49-F238E27FC236}">
                <a16:creationId xmlns:a16="http://schemas.microsoft.com/office/drawing/2014/main" id="{39CBA033-C9E8-4FED-A635-304D077C63F0}"/>
              </a:ext>
            </a:extLst>
          </p:cNvPr>
          <p:cNvPicPr>
            <a:picLocks noChangeAspect="1"/>
          </p:cNvPicPr>
          <p:nvPr/>
        </p:nvPicPr>
        <p:blipFill rotWithShape="1">
          <a:blip r:embed="rId4"/>
          <a:srcRect l="108" t="12102" r="356"/>
          <a:stretch/>
        </p:blipFill>
        <p:spPr>
          <a:xfrm>
            <a:off x="0" y="0"/>
            <a:ext cx="12176206" cy="1802675"/>
          </a:xfrm>
          <a:prstGeom prst="rect">
            <a:avLst/>
          </a:prstGeom>
        </p:spPr>
      </p:pic>
      <p:pic>
        <p:nvPicPr>
          <p:cNvPr id="50" name="Picture 49">
            <a:extLst>
              <a:ext uri="{FF2B5EF4-FFF2-40B4-BE49-F238E27FC236}">
                <a16:creationId xmlns:a16="http://schemas.microsoft.com/office/drawing/2014/main" id="{3CF11229-A2CD-43E5-8DD7-4D8F9B8C08F5}"/>
              </a:ext>
            </a:extLst>
          </p:cNvPr>
          <p:cNvPicPr>
            <a:picLocks noChangeAspect="1"/>
          </p:cNvPicPr>
          <p:nvPr/>
        </p:nvPicPr>
        <p:blipFill rotWithShape="1">
          <a:blip r:embed="rId5">
            <a:duotone>
              <a:schemeClr val="bg2">
                <a:shade val="45000"/>
                <a:satMod val="135000"/>
              </a:schemeClr>
              <a:prstClr val="white"/>
            </a:duotone>
            <a:extLst>
              <a:ext uri="{BEBA8EAE-BF5A-486C-A8C5-ECC9F3942E4B}">
                <a14:imgProps xmlns:a14="http://schemas.microsoft.com/office/drawing/2010/main">
                  <a14:imgLayer r:embed="rId6">
                    <a14:imgEffect>
                      <a14:colorTemperature colorTemp="4700"/>
                    </a14:imgEffect>
                    <a14:imgEffect>
                      <a14:saturation sat="0"/>
                    </a14:imgEffect>
                  </a14:imgLayer>
                </a14:imgProps>
              </a:ext>
            </a:extLst>
          </a:blip>
          <a:srcRect l="5672" r="4772"/>
          <a:stretch/>
        </p:blipFill>
        <p:spPr>
          <a:xfrm>
            <a:off x="-138224" y="-85031"/>
            <a:ext cx="2045267" cy="6070336"/>
          </a:xfrm>
          <a:prstGeom prst="rect">
            <a:avLst/>
          </a:prstGeom>
        </p:spPr>
      </p:pic>
      <p:pic>
        <p:nvPicPr>
          <p:cNvPr id="51" name="Picture 50">
            <a:extLst>
              <a:ext uri="{FF2B5EF4-FFF2-40B4-BE49-F238E27FC236}">
                <a16:creationId xmlns:a16="http://schemas.microsoft.com/office/drawing/2014/main" id="{F323B445-2583-4695-B7BA-08BD8F61F531}"/>
              </a:ext>
            </a:extLst>
          </p:cNvPr>
          <p:cNvPicPr>
            <a:picLocks noChangeAspect="1"/>
          </p:cNvPicPr>
          <p:nvPr/>
        </p:nvPicPr>
        <p:blipFill rotWithShape="1">
          <a:blip r:embed="rId7">
            <a:duotone>
              <a:schemeClr val="bg2">
                <a:shade val="45000"/>
                <a:satMod val="135000"/>
              </a:schemeClr>
              <a:prstClr val="white"/>
            </a:duotone>
            <a:extLst>
              <a:ext uri="{BEBA8EAE-BF5A-486C-A8C5-ECC9F3942E4B}">
                <a14:imgProps xmlns:a14="http://schemas.microsoft.com/office/drawing/2010/main">
                  <a14:imgLayer r:embed="rId8">
                    <a14:imgEffect>
                      <a14:colorTemperature colorTemp="4700"/>
                    </a14:imgEffect>
                    <a14:imgEffect>
                      <a14:saturation sat="0"/>
                    </a14:imgEffect>
                  </a14:imgLayer>
                </a14:imgProps>
              </a:ext>
            </a:extLst>
          </a:blip>
          <a:srcRect b="786"/>
          <a:stretch/>
        </p:blipFill>
        <p:spPr>
          <a:xfrm>
            <a:off x="7943853" y="-94915"/>
            <a:ext cx="2204045" cy="6089483"/>
          </a:xfrm>
          <a:prstGeom prst="rect">
            <a:avLst/>
          </a:prstGeom>
        </p:spPr>
      </p:pic>
      <p:pic>
        <p:nvPicPr>
          <p:cNvPr id="52" name="Picture 51">
            <a:extLst>
              <a:ext uri="{FF2B5EF4-FFF2-40B4-BE49-F238E27FC236}">
                <a16:creationId xmlns:a16="http://schemas.microsoft.com/office/drawing/2014/main" id="{E30AA01F-7D98-4B7F-8497-B52AA12EA7BE}"/>
              </a:ext>
            </a:extLst>
          </p:cNvPr>
          <p:cNvPicPr>
            <a:picLocks noChangeAspect="1"/>
          </p:cNvPicPr>
          <p:nvPr/>
        </p:nvPicPr>
        <p:blipFill rotWithShape="1">
          <a:blip r:embed="rId9">
            <a:duotone>
              <a:schemeClr val="bg2">
                <a:shade val="45000"/>
                <a:satMod val="135000"/>
              </a:schemeClr>
              <a:prstClr val="white"/>
            </a:duotone>
            <a:extLst>
              <a:ext uri="{BEBA8EAE-BF5A-486C-A8C5-ECC9F3942E4B}">
                <a14:imgProps xmlns:a14="http://schemas.microsoft.com/office/drawing/2010/main">
                  <a14:imgLayer r:embed="rId10">
                    <a14:imgEffect>
                      <a14:colorTemperature colorTemp="4700"/>
                    </a14:imgEffect>
                    <a14:imgEffect>
                      <a14:saturation sat="0"/>
                    </a14:imgEffect>
                  </a14:imgLayer>
                </a14:imgProps>
              </a:ext>
            </a:extLst>
          </a:blip>
          <a:srcRect l="4141" t="929" r="4169" b="265"/>
          <a:stretch/>
        </p:blipFill>
        <p:spPr>
          <a:xfrm>
            <a:off x="3753602" y="-85030"/>
            <a:ext cx="2186319" cy="6070335"/>
          </a:xfrm>
          <a:prstGeom prst="rect">
            <a:avLst/>
          </a:prstGeom>
        </p:spPr>
      </p:pic>
      <p:pic>
        <p:nvPicPr>
          <p:cNvPr id="53" name="Picture 52">
            <a:extLst>
              <a:ext uri="{FF2B5EF4-FFF2-40B4-BE49-F238E27FC236}">
                <a16:creationId xmlns:a16="http://schemas.microsoft.com/office/drawing/2014/main" id="{3AEE0DD8-BC42-4470-BCE9-AD8125067812}"/>
              </a:ext>
            </a:extLst>
          </p:cNvPr>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colorTemperature colorTemp="4700"/>
                    </a14:imgEffect>
                    <a14:imgEffect>
                      <a14:saturation sat="0"/>
                    </a14:imgEffect>
                  </a14:imgLayer>
                </a14:imgProps>
              </a:ext>
            </a:extLst>
          </a:blip>
          <a:srcRect l="3113" t="862" r="3347"/>
          <a:stretch/>
        </p:blipFill>
        <p:spPr>
          <a:xfrm>
            <a:off x="1801859" y="-85030"/>
            <a:ext cx="2073477" cy="6070335"/>
          </a:xfrm>
          <a:prstGeom prst="rect">
            <a:avLst/>
          </a:prstGeom>
        </p:spPr>
      </p:pic>
      <p:pic>
        <p:nvPicPr>
          <p:cNvPr id="54" name="Picture 53">
            <a:extLst>
              <a:ext uri="{FF2B5EF4-FFF2-40B4-BE49-F238E27FC236}">
                <a16:creationId xmlns:a16="http://schemas.microsoft.com/office/drawing/2014/main" id="{2D6AB114-18DF-42F3-BF9A-727AA3827477}"/>
              </a:ext>
            </a:extLst>
          </p:cNvPr>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colorTemperature colorTemp="4700"/>
                    </a14:imgEffect>
                    <a14:imgEffect>
                      <a14:saturation sat="0"/>
                    </a14:imgEffect>
                  </a14:imgLayer>
                </a14:imgProps>
              </a:ext>
            </a:extLst>
          </a:blip>
          <a:srcRect l="5495" r="6759"/>
          <a:stretch/>
        </p:blipFill>
        <p:spPr>
          <a:xfrm>
            <a:off x="10056288" y="-85403"/>
            <a:ext cx="2235133" cy="6081780"/>
          </a:xfrm>
          <a:prstGeom prst="rect">
            <a:avLst/>
          </a:prstGeom>
        </p:spPr>
      </p:pic>
      <p:pic>
        <p:nvPicPr>
          <p:cNvPr id="55" name="Picture 54">
            <a:extLst>
              <a:ext uri="{FF2B5EF4-FFF2-40B4-BE49-F238E27FC236}">
                <a16:creationId xmlns:a16="http://schemas.microsoft.com/office/drawing/2014/main" id="{F3AB8C9B-8229-4A4B-B364-A72F3B5A90CA}"/>
              </a:ext>
            </a:extLst>
          </p:cNvPr>
          <p:cNvPicPr>
            <a:picLocks noChangeAspect="1"/>
          </p:cNvPicPr>
          <p:nvPr/>
        </p:nvPicPr>
        <p:blipFill rotWithShape="1">
          <a:blip r:embed="rId15"/>
          <a:srcRect t="1149"/>
          <a:stretch/>
        </p:blipFill>
        <p:spPr>
          <a:xfrm>
            <a:off x="5827552" y="-85030"/>
            <a:ext cx="2225814" cy="6070335"/>
          </a:xfrm>
          <a:prstGeom prst="rect">
            <a:avLst/>
          </a:prstGeom>
        </p:spPr>
      </p:pic>
    </p:spTree>
    <p:extLst>
      <p:ext uri="{BB962C8B-B14F-4D97-AF65-F5344CB8AC3E}">
        <p14:creationId xmlns:p14="http://schemas.microsoft.com/office/powerpoint/2010/main" val="3624798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Solidarity and Peace</a:t>
            </a:r>
          </a:p>
        </p:txBody>
      </p:sp>
      <p:sp>
        <p:nvSpPr>
          <p:cNvPr id="21" name="Rectangle 20">
            <a:extLst>
              <a:ext uri="{FF2B5EF4-FFF2-40B4-BE49-F238E27FC236}">
                <a16:creationId xmlns:a16="http://schemas.microsoft.com/office/drawing/2014/main" id="{DF515817-E6D6-4551-B403-8EE20EF27B3F}"/>
              </a:ext>
            </a:extLst>
          </p:cNvPr>
          <p:cNvSpPr/>
          <p:nvPr/>
        </p:nvSpPr>
        <p:spPr>
          <a:xfrm>
            <a:off x="575396" y="1913430"/>
            <a:ext cx="7483642" cy="3539430"/>
          </a:xfrm>
          <a:prstGeom prst="rect">
            <a:avLst/>
          </a:prstGeom>
        </p:spPr>
        <p:txBody>
          <a:bodyPr wrap="square">
            <a:spAutoFit/>
          </a:bodyPr>
          <a:lstStyle/>
          <a:p>
            <a:pPr algn="ctr"/>
            <a:r>
              <a:rPr lang="en-GB" sz="3200" dirty="0">
                <a:latin typeface="Gill Sans MT" panose="020B0502020104020203" pitchFamily="34" charset="0"/>
              </a:rPr>
              <a:t>God has created us to live peacefully with one another. Sadly, this is often not the case and many people live lives that are not peaceful, due to the actions of others.</a:t>
            </a:r>
          </a:p>
          <a:p>
            <a:pPr algn="ctr"/>
            <a:r>
              <a:rPr lang="en-GB" sz="3200" dirty="0">
                <a:latin typeface="Gill Sans MT" panose="020B0502020104020203" pitchFamily="34" charset="0"/>
              </a:rPr>
              <a:t>God calls us to be </a:t>
            </a:r>
            <a:r>
              <a:rPr lang="en-GB" sz="3200" b="1" dirty="0">
                <a:latin typeface="Gill Sans MT" panose="020B0502020104020203" pitchFamily="34" charset="0"/>
              </a:rPr>
              <a:t>peacemakers</a:t>
            </a:r>
            <a:r>
              <a:rPr lang="en-GB" sz="3200" dirty="0">
                <a:latin typeface="Gill Sans MT" panose="020B0502020104020203" pitchFamily="34" charset="0"/>
              </a:rPr>
              <a:t> in the world – to stand in </a:t>
            </a:r>
            <a:r>
              <a:rPr lang="en-GB" sz="3200" b="1" dirty="0">
                <a:latin typeface="Gill Sans MT" panose="020B0502020104020203" pitchFamily="34" charset="0"/>
              </a:rPr>
              <a:t>solidarity</a:t>
            </a:r>
            <a:r>
              <a:rPr lang="en-GB" sz="3200" dirty="0">
                <a:latin typeface="Gill Sans MT" panose="020B0502020104020203" pitchFamily="34" charset="0"/>
              </a:rPr>
              <a:t> with those in need.</a:t>
            </a:r>
          </a:p>
        </p:txBody>
      </p:sp>
      <p:pic>
        <p:nvPicPr>
          <p:cNvPr id="22" name="Picture 2" descr="St. George's Catholic Primary School - Love in Action Project">
            <a:extLst>
              <a:ext uri="{FF2B5EF4-FFF2-40B4-BE49-F238E27FC236}">
                <a16:creationId xmlns:a16="http://schemas.microsoft.com/office/drawing/2014/main" id="{B82E2156-B11B-4EB5-9F4D-40307B05F7F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68593" y="1554822"/>
            <a:ext cx="3823407" cy="5303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68533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Solidarity and Peace</a:t>
            </a:r>
          </a:p>
        </p:txBody>
      </p:sp>
      <p:pic>
        <p:nvPicPr>
          <p:cNvPr id="8" name="Picture 2" descr="General Audience with Pope Francis | © Mazur/catholicnews.or… | Flickr">
            <a:extLst>
              <a:ext uri="{FF2B5EF4-FFF2-40B4-BE49-F238E27FC236}">
                <a16:creationId xmlns:a16="http://schemas.microsoft.com/office/drawing/2014/main" id="{FF54677E-D70D-45AB-B8DA-3A8A5DBEA7B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8273" r="10101"/>
          <a:stretch/>
        </p:blipFill>
        <p:spPr bwMode="auto">
          <a:xfrm>
            <a:off x="8323206" y="1595930"/>
            <a:ext cx="3832045" cy="5232201"/>
          </a:xfrm>
          <a:prstGeom prst="rect">
            <a:avLst/>
          </a:prstGeom>
          <a:noFill/>
          <a:ln w="25400">
            <a:noFill/>
          </a:ln>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AC9A0163-7D57-4BE4-90EF-ABDF90B05547}"/>
              </a:ext>
            </a:extLst>
          </p:cNvPr>
          <p:cNvSpPr/>
          <p:nvPr/>
        </p:nvSpPr>
        <p:spPr>
          <a:xfrm>
            <a:off x="520193" y="1595930"/>
            <a:ext cx="7483642" cy="4216539"/>
          </a:xfrm>
          <a:prstGeom prst="rect">
            <a:avLst/>
          </a:prstGeom>
        </p:spPr>
        <p:txBody>
          <a:bodyPr wrap="square">
            <a:spAutoFit/>
          </a:bodyPr>
          <a:lstStyle/>
          <a:p>
            <a:pPr algn="ctr"/>
            <a:r>
              <a:rPr lang="en-GB" sz="4000" dirty="0">
                <a:latin typeface="Gill Sans MT" panose="020B0502020104020203" pitchFamily="34" charset="0"/>
              </a:rPr>
              <a:t>‘The paths of peace are paths of solidarity, for no one can be saved alone. We live in a world so interconnected that, in the end, the actions of each person affect everyone.’</a:t>
            </a:r>
          </a:p>
          <a:p>
            <a:pPr algn="ctr"/>
            <a:r>
              <a:rPr lang="en-GB" sz="2800" b="1" dirty="0">
                <a:solidFill>
                  <a:srgbClr val="C00000"/>
                </a:solidFill>
                <a:latin typeface="Gill Sans MT" panose="020B0502020104020203" pitchFamily="34" charset="0"/>
              </a:rPr>
              <a:t>Pope Francis</a:t>
            </a:r>
          </a:p>
        </p:txBody>
      </p:sp>
    </p:spTree>
    <p:extLst>
      <p:ext uri="{BB962C8B-B14F-4D97-AF65-F5344CB8AC3E}">
        <p14:creationId xmlns:p14="http://schemas.microsoft.com/office/powerpoint/2010/main" val="602440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Solidarity and Peace</a:t>
            </a:r>
          </a:p>
        </p:txBody>
      </p:sp>
      <p:sp>
        <p:nvSpPr>
          <p:cNvPr id="16" name="Rectangle 15">
            <a:extLst>
              <a:ext uri="{FF2B5EF4-FFF2-40B4-BE49-F238E27FC236}">
                <a16:creationId xmlns:a16="http://schemas.microsoft.com/office/drawing/2014/main" id="{5F3F2B99-4AA4-4807-8953-7C9573D1EEA1}"/>
              </a:ext>
            </a:extLst>
          </p:cNvPr>
          <p:cNvSpPr/>
          <p:nvPr/>
        </p:nvSpPr>
        <p:spPr>
          <a:xfrm>
            <a:off x="557709" y="2146952"/>
            <a:ext cx="7483642" cy="2862322"/>
          </a:xfrm>
          <a:prstGeom prst="rect">
            <a:avLst/>
          </a:prstGeom>
        </p:spPr>
        <p:txBody>
          <a:bodyPr wrap="square">
            <a:spAutoFit/>
          </a:bodyPr>
          <a:lstStyle/>
          <a:p>
            <a:pPr algn="ctr"/>
            <a:r>
              <a:rPr lang="en-GB" sz="3600" b="1" dirty="0">
                <a:solidFill>
                  <a:srgbClr val="C00000"/>
                </a:solidFill>
                <a:latin typeface="Gill Sans MT" panose="020B0502020104020203" pitchFamily="34" charset="0"/>
              </a:rPr>
              <a:t>Think of a time when someone helped you feel at peace.</a:t>
            </a:r>
          </a:p>
          <a:p>
            <a:pPr algn="ctr"/>
            <a:r>
              <a:rPr kumimoji="0" lang="en-GB" sz="3600" b="1" i="0" u="none" strike="noStrike" kern="1200" cap="none" spc="0" normalizeH="0" baseline="0" noProof="0" dirty="0">
                <a:ln>
                  <a:noFill/>
                </a:ln>
                <a:solidFill>
                  <a:srgbClr val="C00000"/>
                </a:solidFill>
                <a:effectLst/>
                <a:uLnTx/>
                <a:uFillTx/>
                <a:latin typeface="Gill Sans MT" panose="020B0502020104020203" pitchFamily="34" charset="0"/>
              </a:rPr>
              <a:t>How did that feel?</a:t>
            </a:r>
            <a:endParaRPr lang="en-GB" sz="3600" b="1" dirty="0">
              <a:solidFill>
                <a:srgbClr val="C00000"/>
              </a:solidFill>
              <a:latin typeface="Gill Sans MT" panose="020B0502020104020203" pitchFamily="34" charset="0"/>
            </a:endParaRPr>
          </a:p>
          <a:p>
            <a:pPr algn="ctr"/>
            <a:r>
              <a:rPr kumimoji="0" lang="en-GB" sz="3600" b="1" i="0" u="none" strike="noStrike" kern="1200" cap="none" spc="0" normalizeH="0" baseline="0" noProof="0" dirty="0">
                <a:ln>
                  <a:noFill/>
                </a:ln>
                <a:solidFill>
                  <a:srgbClr val="C00000"/>
                </a:solidFill>
                <a:effectLst/>
                <a:uLnTx/>
                <a:uFillTx/>
                <a:latin typeface="Gill Sans MT" panose="020B0502020104020203" pitchFamily="34" charset="0"/>
              </a:rPr>
              <a:t>What could you do to promote peace in your school?</a:t>
            </a:r>
          </a:p>
        </p:txBody>
      </p:sp>
      <p:pic>
        <p:nvPicPr>
          <p:cNvPr id="17" name="Picture 2" descr="St. George's Catholic Primary School - Love in Action Project">
            <a:extLst>
              <a:ext uri="{FF2B5EF4-FFF2-40B4-BE49-F238E27FC236}">
                <a16:creationId xmlns:a16="http://schemas.microsoft.com/office/drawing/2014/main" id="{E0017F6E-084E-4CF2-8CAC-6452297378D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40967" y="1554822"/>
            <a:ext cx="3823407" cy="5303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91817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Solidarity and Peace</a:t>
            </a:r>
          </a:p>
        </p:txBody>
      </p:sp>
      <p:sp>
        <p:nvSpPr>
          <p:cNvPr id="5" name="Title 1">
            <a:extLst>
              <a:ext uri="{FF2B5EF4-FFF2-40B4-BE49-F238E27FC236}">
                <a16:creationId xmlns:a16="http://schemas.microsoft.com/office/drawing/2014/main" id="{303E3BCD-9614-4FE2-B2D0-524686D53990}"/>
              </a:ext>
            </a:extLst>
          </p:cNvPr>
          <p:cNvSpPr txBox="1">
            <a:spLocks/>
          </p:cNvSpPr>
          <p:nvPr/>
        </p:nvSpPr>
        <p:spPr>
          <a:xfrm>
            <a:off x="1158240" y="3036216"/>
            <a:ext cx="5836465" cy="785568"/>
          </a:xfrm>
          <a:prstGeom prst="rect">
            <a:avLst/>
          </a:prstGeom>
        </p:spPr>
        <p:txBody>
          <a:bodyPr>
            <a:no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377" rtl="0" eaLnBrk="1" fontAlgn="auto" latinLnBrk="0" hangingPunct="1">
              <a:lnSpc>
                <a:spcPct val="90000"/>
              </a:lnSpc>
              <a:spcBef>
                <a:spcPct val="0"/>
              </a:spcBef>
              <a:spcAft>
                <a:spcPts val="0"/>
              </a:spcAft>
              <a:buClrTx/>
              <a:buSzTx/>
              <a:buFontTx/>
              <a:buNone/>
              <a:tabLst/>
              <a:defRPr/>
            </a:pPr>
            <a:r>
              <a:rPr kumimoji="0" lang="en-GB" b="0" i="0" u="none" strike="noStrike" kern="1200" cap="none" spc="0" normalizeH="0" baseline="0" noProof="0" dirty="0">
                <a:ln>
                  <a:noFill/>
                </a:ln>
                <a:effectLst/>
                <a:uLnTx/>
                <a:uFillTx/>
                <a:latin typeface="Gill Sans MT" panose="020B0502020104020203" pitchFamily="34" charset="0"/>
              </a:rPr>
              <a:t>Let us now listen to the Word of God.</a:t>
            </a:r>
            <a:endParaRPr kumimoji="0" lang="en-GB" sz="2400" b="0" i="0" u="none" strike="noStrike" kern="1200" cap="none" spc="0" normalizeH="0" baseline="0" noProof="0" dirty="0">
              <a:ln>
                <a:noFill/>
              </a:ln>
              <a:effectLst/>
              <a:uLnTx/>
              <a:uFillTx/>
              <a:latin typeface="Gill Sans MT" panose="020B0502020104020203" pitchFamily="34" charset="0"/>
            </a:endParaRPr>
          </a:p>
        </p:txBody>
      </p:sp>
      <p:pic>
        <p:nvPicPr>
          <p:cNvPr id="8" name="Picture 2" descr="Book, Education, School, Literature, Knowledge, Reading">
            <a:extLst>
              <a:ext uri="{FF2B5EF4-FFF2-40B4-BE49-F238E27FC236}">
                <a16:creationId xmlns:a16="http://schemas.microsoft.com/office/drawing/2014/main" id="{DF397AD9-6AA9-4939-ADB0-9FC39688CF5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8586" t="6517" r="17211" b="7051"/>
          <a:stretch/>
        </p:blipFill>
        <p:spPr bwMode="auto">
          <a:xfrm>
            <a:off x="7176052" y="1619751"/>
            <a:ext cx="4750905" cy="4263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19493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Solidarity and Peace</a:t>
            </a:r>
          </a:p>
        </p:txBody>
      </p:sp>
      <p:sp>
        <p:nvSpPr>
          <p:cNvPr id="5" name="Rectangle 4">
            <a:extLst>
              <a:ext uri="{FF2B5EF4-FFF2-40B4-BE49-F238E27FC236}">
                <a16:creationId xmlns:a16="http://schemas.microsoft.com/office/drawing/2014/main" id="{86F8ECD5-C955-4220-8294-D0512C80F856}"/>
              </a:ext>
            </a:extLst>
          </p:cNvPr>
          <p:cNvSpPr/>
          <p:nvPr/>
        </p:nvSpPr>
        <p:spPr>
          <a:xfrm>
            <a:off x="127482" y="1692590"/>
            <a:ext cx="7101110" cy="3539430"/>
          </a:xfrm>
          <a:prstGeom prst="rect">
            <a:avLst/>
          </a:prstGeom>
        </p:spPr>
        <p:txBody>
          <a:bodyPr wrap="square">
            <a:spAutoFit/>
          </a:bodyPr>
          <a:lstStyle/>
          <a:p>
            <a:pPr lvl="0" algn="ctr" fontAlgn="base">
              <a:defRPr/>
            </a:pPr>
            <a:r>
              <a:rPr lang="en-GB" sz="3600" dirty="0">
                <a:solidFill>
                  <a:srgbClr val="000000"/>
                </a:solidFill>
                <a:latin typeface="Gill Sans MT" panose="020B0502020104020203" pitchFamily="34" charset="0"/>
              </a:rPr>
              <a:t>Read through one of more of the bible passages on the next few slides.</a:t>
            </a:r>
          </a:p>
          <a:p>
            <a:pPr lvl="0" algn="ctr" fontAlgn="base">
              <a:defRPr/>
            </a:pPr>
            <a:r>
              <a:rPr lang="en-GB" sz="3600" dirty="0">
                <a:solidFill>
                  <a:srgbClr val="000000"/>
                </a:solidFill>
                <a:latin typeface="Gill Sans MT" panose="020B0502020104020203" pitchFamily="34" charset="0"/>
              </a:rPr>
              <a:t>As a class, think about and discuss the meaning of each.</a:t>
            </a:r>
            <a:r>
              <a:rPr lang="en-GB" sz="2400" dirty="0">
                <a:solidFill>
                  <a:srgbClr val="000000"/>
                </a:solidFill>
                <a:latin typeface="Candara" panose="020E0502030303020204" pitchFamily="34" charset="0"/>
              </a:rPr>
              <a:t>​</a:t>
            </a:r>
          </a:p>
          <a:p>
            <a:pPr lvl="0" algn="ctr" fontAlgn="base">
              <a:defRPr/>
            </a:pPr>
            <a:r>
              <a:rPr lang="en-GB" sz="4000" b="1" dirty="0">
                <a:solidFill>
                  <a:srgbClr val="C00000"/>
                </a:solidFill>
                <a:latin typeface="Gill Sans MT" panose="020B0502020104020203" pitchFamily="34" charset="0"/>
              </a:rPr>
              <a:t>How do the passages relate to Solidarity and Peace?</a:t>
            </a:r>
          </a:p>
        </p:txBody>
      </p:sp>
      <p:pic>
        <p:nvPicPr>
          <p:cNvPr id="8" name="Picture 2" descr="Book, Education, School, Literature, Knowledge, Reading">
            <a:extLst>
              <a:ext uri="{FF2B5EF4-FFF2-40B4-BE49-F238E27FC236}">
                <a16:creationId xmlns:a16="http://schemas.microsoft.com/office/drawing/2014/main" id="{16E368A6-B5B2-4110-8C7E-34B781936C6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8586" t="6517" r="17211" b="7051"/>
          <a:stretch/>
        </p:blipFill>
        <p:spPr bwMode="auto">
          <a:xfrm>
            <a:off x="7176052" y="1619751"/>
            <a:ext cx="4750905" cy="4263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82411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Solidarity and Peace</a:t>
            </a:r>
          </a:p>
        </p:txBody>
      </p:sp>
      <p:pic>
        <p:nvPicPr>
          <p:cNvPr id="5" name="Picture 2" descr="Book, Education, School, Literature, Knowledge, Reading">
            <a:extLst>
              <a:ext uri="{FF2B5EF4-FFF2-40B4-BE49-F238E27FC236}">
                <a16:creationId xmlns:a16="http://schemas.microsoft.com/office/drawing/2014/main" id="{6E2196CD-F6D8-4A7B-B6F3-9D64CB30414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8586" t="6517" r="17211" b="7051"/>
          <a:stretch/>
        </p:blipFill>
        <p:spPr bwMode="auto">
          <a:xfrm>
            <a:off x="7176052" y="1619751"/>
            <a:ext cx="4750905" cy="4263887"/>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8260EA3A-FAF0-43BB-9779-49BDBD1F4543}"/>
              </a:ext>
            </a:extLst>
          </p:cNvPr>
          <p:cNvSpPr/>
          <p:nvPr/>
        </p:nvSpPr>
        <p:spPr>
          <a:xfrm>
            <a:off x="462100" y="2342541"/>
            <a:ext cx="6431875" cy="2185214"/>
          </a:xfrm>
          <a:prstGeom prst="rect">
            <a:avLst/>
          </a:prstGeom>
        </p:spPr>
        <p:txBody>
          <a:bodyPr wrap="square">
            <a:spAutoFit/>
          </a:bodyPr>
          <a:lstStyle/>
          <a:p>
            <a:pPr algn="ctr"/>
            <a:r>
              <a:rPr lang="en-GB" sz="3600" dirty="0">
                <a:latin typeface="Gill Sans MT" panose="020B0502020104020203" pitchFamily="34" charset="0"/>
              </a:rPr>
              <a:t>‘Live in harmony with one another. Do not be proud, but associate with those in need.’</a:t>
            </a:r>
          </a:p>
          <a:p>
            <a:pPr algn="ctr"/>
            <a:r>
              <a:rPr lang="en-GB" sz="2800" b="1" dirty="0">
                <a:solidFill>
                  <a:srgbClr val="C00000"/>
                </a:solidFill>
                <a:latin typeface="Gill Sans MT" panose="020B0502020104020203" pitchFamily="34" charset="0"/>
              </a:rPr>
              <a:t>Romans 12:16</a:t>
            </a:r>
          </a:p>
        </p:txBody>
      </p:sp>
    </p:spTree>
    <p:extLst>
      <p:ext uri="{BB962C8B-B14F-4D97-AF65-F5344CB8AC3E}">
        <p14:creationId xmlns:p14="http://schemas.microsoft.com/office/powerpoint/2010/main" val="3530609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2000" fill="hold"/>
                                        <p:tgtEl>
                                          <p:spTgt spid="13"/>
                                        </p:tgtEl>
                                        <p:attrNameLst>
                                          <p:attrName>ppt_w</p:attrName>
                                        </p:attrNameLst>
                                      </p:cBhvr>
                                      <p:tavLst>
                                        <p:tav tm="0">
                                          <p:val>
                                            <p:fltVal val="0"/>
                                          </p:val>
                                        </p:tav>
                                        <p:tav tm="100000">
                                          <p:val>
                                            <p:strVal val="#ppt_w"/>
                                          </p:val>
                                        </p:tav>
                                      </p:tavLst>
                                    </p:anim>
                                    <p:anim calcmode="lin" valueType="num">
                                      <p:cBhvr>
                                        <p:cTn id="8" dur="2000" fill="hold"/>
                                        <p:tgtEl>
                                          <p:spTgt spid="13"/>
                                        </p:tgtEl>
                                        <p:attrNameLst>
                                          <p:attrName>ppt_h</p:attrName>
                                        </p:attrNameLst>
                                      </p:cBhvr>
                                      <p:tavLst>
                                        <p:tav tm="0">
                                          <p:val>
                                            <p:fltVal val="0"/>
                                          </p:val>
                                        </p:tav>
                                        <p:tav tm="100000">
                                          <p:val>
                                            <p:strVal val="#ppt_h"/>
                                          </p:val>
                                        </p:tav>
                                      </p:tavLst>
                                    </p:anim>
                                    <p:animEffect transition="in" filter="fade">
                                      <p:cBhvr>
                                        <p:cTn id="9"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10142</TotalTime>
  <Words>677</Words>
  <Application>Microsoft Office PowerPoint</Application>
  <PresentationFormat>Widescreen</PresentationFormat>
  <Paragraphs>92</Paragraphs>
  <Slides>24</Slides>
  <Notes>24</Notes>
  <HiddenSlides>0</HiddenSlides>
  <MMClips>2</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Calibri</vt:lpstr>
      <vt:lpstr>Calibri Light</vt:lpstr>
      <vt:lpstr>Candara</vt:lpstr>
      <vt:lpstr>Century Gothic</vt:lpstr>
      <vt:lpstr>Gill Sans MT</vt:lpstr>
      <vt:lpstr>Segoe UI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RCDOW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Verity Sykes</dc:creator>
  <cp:lastModifiedBy>Frances Moore</cp:lastModifiedBy>
  <cp:revision>141</cp:revision>
  <dcterms:created xsi:type="dcterms:W3CDTF">2018-05-21T15:55:21Z</dcterms:created>
  <dcterms:modified xsi:type="dcterms:W3CDTF">2023-04-28T09:02:13Z</dcterms:modified>
</cp:coreProperties>
</file>