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21"/>
  </p:notesMasterIdLst>
  <p:sldIdLst>
    <p:sldId id="279" r:id="rId6"/>
    <p:sldId id="266" r:id="rId7"/>
    <p:sldId id="256" r:id="rId8"/>
    <p:sldId id="268" r:id="rId9"/>
    <p:sldId id="270" r:id="rId10"/>
    <p:sldId id="265" r:id="rId11"/>
    <p:sldId id="273" r:id="rId12"/>
    <p:sldId id="275" r:id="rId13"/>
    <p:sldId id="274" r:id="rId14"/>
    <p:sldId id="272" r:id="rId15"/>
    <p:sldId id="277" r:id="rId16"/>
    <p:sldId id="282" r:id="rId17"/>
    <p:sldId id="263" r:id="rId18"/>
    <p:sldId id="25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91"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O'Neill" userId="69e15da6-52c4-49e3-8e26-c9cc2bc5742b" providerId="ADAL" clId="{1A8C0D5F-187B-43F3-B145-EE66DC6A33F4}"/>
    <pc:docChg chg="custSel modSld">
      <pc:chgData name="Claire O'Neill" userId="69e15da6-52c4-49e3-8e26-c9cc2bc5742b" providerId="ADAL" clId="{1A8C0D5F-187B-43F3-B145-EE66DC6A33F4}" dt="2021-01-05T23:07:34.543" v="42" actId="1076"/>
      <pc:docMkLst>
        <pc:docMk/>
      </pc:docMkLst>
      <pc:sldChg chg="modSp">
        <pc:chgData name="Claire O'Neill" userId="69e15da6-52c4-49e3-8e26-c9cc2bc5742b" providerId="ADAL" clId="{1A8C0D5F-187B-43F3-B145-EE66DC6A33F4}" dt="2021-01-05T23:07:34.543" v="42" actId="1076"/>
        <pc:sldMkLst>
          <pc:docMk/>
          <pc:sldMk cId="1782337186" sldId="281"/>
        </pc:sldMkLst>
        <pc:spChg chg="mod">
          <ac:chgData name="Claire O'Neill" userId="69e15da6-52c4-49e3-8e26-c9cc2bc5742b" providerId="ADAL" clId="{1A8C0D5F-187B-43F3-B145-EE66DC6A33F4}" dt="2021-01-05T23:07:34.543" v="42" actId="1076"/>
          <ac:spMkLst>
            <pc:docMk/>
            <pc:sldMk cId="1782337186" sldId="281"/>
            <ac:spMk id="14" creationId="{231134A0-895D-4222-BBD3-08E21A4323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5C1C7-0C21-7E41-996C-AE2976222AC3}" type="datetimeFigureOut">
              <a:rPr lang="en-US" smtClean="0"/>
              <a:t>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1B339-84BC-F349-91EA-E71C832FB82E}" type="slidenum">
              <a:rPr lang="en-US" smtClean="0"/>
              <a:t>‹#›</a:t>
            </a:fld>
            <a:endParaRPr lang="en-US"/>
          </a:p>
        </p:txBody>
      </p:sp>
    </p:spTree>
    <p:extLst>
      <p:ext uri="{BB962C8B-B14F-4D97-AF65-F5344CB8AC3E}">
        <p14:creationId xmlns:p14="http://schemas.microsoft.com/office/powerpoint/2010/main" val="234203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1</a:t>
            </a:fld>
            <a:endParaRPr lang="en-US"/>
          </a:p>
        </p:txBody>
      </p:sp>
    </p:spTree>
    <p:extLst>
      <p:ext uri="{BB962C8B-B14F-4D97-AF65-F5344CB8AC3E}">
        <p14:creationId xmlns:p14="http://schemas.microsoft.com/office/powerpoint/2010/main" val="293475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11</a:t>
            </a:fld>
            <a:endParaRPr lang="en-US"/>
          </a:p>
        </p:txBody>
      </p:sp>
    </p:spTree>
    <p:extLst>
      <p:ext uri="{BB962C8B-B14F-4D97-AF65-F5344CB8AC3E}">
        <p14:creationId xmlns:p14="http://schemas.microsoft.com/office/powerpoint/2010/main" val="207877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15</a:t>
            </a:fld>
            <a:endParaRPr lang="en-US"/>
          </a:p>
        </p:txBody>
      </p:sp>
    </p:spTree>
    <p:extLst>
      <p:ext uri="{BB962C8B-B14F-4D97-AF65-F5344CB8AC3E}">
        <p14:creationId xmlns:p14="http://schemas.microsoft.com/office/powerpoint/2010/main" val="222440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2</a:t>
            </a:fld>
            <a:endParaRPr lang="en-US"/>
          </a:p>
        </p:txBody>
      </p:sp>
    </p:spTree>
    <p:extLst>
      <p:ext uri="{BB962C8B-B14F-4D97-AF65-F5344CB8AC3E}">
        <p14:creationId xmlns:p14="http://schemas.microsoft.com/office/powerpoint/2010/main" val="3822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3</a:t>
            </a:fld>
            <a:endParaRPr lang="en-US"/>
          </a:p>
        </p:txBody>
      </p:sp>
    </p:spTree>
    <p:extLst>
      <p:ext uri="{BB962C8B-B14F-4D97-AF65-F5344CB8AC3E}">
        <p14:creationId xmlns:p14="http://schemas.microsoft.com/office/powerpoint/2010/main" val="201971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4</a:t>
            </a:fld>
            <a:endParaRPr lang="en-US"/>
          </a:p>
        </p:txBody>
      </p:sp>
    </p:spTree>
    <p:extLst>
      <p:ext uri="{BB962C8B-B14F-4D97-AF65-F5344CB8AC3E}">
        <p14:creationId xmlns:p14="http://schemas.microsoft.com/office/powerpoint/2010/main" val="250843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5</a:t>
            </a:fld>
            <a:endParaRPr lang="en-US"/>
          </a:p>
        </p:txBody>
      </p:sp>
    </p:spTree>
    <p:extLst>
      <p:ext uri="{BB962C8B-B14F-4D97-AF65-F5344CB8AC3E}">
        <p14:creationId xmlns:p14="http://schemas.microsoft.com/office/powerpoint/2010/main" val="174955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7</a:t>
            </a:fld>
            <a:endParaRPr lang="en-US"/>
          </a:p>
        </p:txBody>
      </p:sp>
    </p:spTree>
    <p:extLst>
      <p:ext uri="{BB962C8B-B14F-4D97-AF65-F5344CB8AC3E}">
        <p14:creationId xmlns:p14="http://schemas.microsoft.com/office/powerpoint/2010/main" val="359323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https://www.youtube.com/watch?v=9tVkWYv484Y – Will Smith, what is love?</a:t>
            </a:r>
          </a:p>
          <a:p>
            <a:r>
              <a:rPr lang="en-US" dirty="0"/>
              <a:t>Students to brainstorm why humans love – this is to start a discussion and feed into what is love. The lesson deliberately does not start with ‘what is love’ because the aim is to highlight the range of ‘love’ young people are open to in today’s world.  </a:t>
            </a:r>
          </a:p>
        </p:txBody>
      </p:sp>
      <p:sp>
        <p:nvSpPr>
          <p:cNvPr id="4" name="Slide Number Placeholder 3"/>
          <p:cNvSpPr>
            <a:spLocks noGrp="1"/>
          </p:cNvSpPr>
          <p:nvPr>
            <p:ph type="sldNum" sz="quarter" idx="5"/>
          </p:nvPr>
        </p:nvSpPr>
        <p:spPr/>
        <p:txBody>
          <a:bodyPr/>
          <a:lstStyle/>
          <a:p>
            <a:fld id="{3D51B339-84BC-F349-91EA-E71C832FB82E}" type="slidenum">
              <a:rPr lang="en-US" smtClean="0"/>
              <a:t>8</a:t>
            </a:fld>
            <a:endParaRPr lang="en-US"/>
          </a:p>
        </p:txBody>
      </p:sp>
    </p:spTree>
    <p:extLst>
      <p:ext uri="{BB962C8B-B14F-4D97-AF65-F5344CB8AC3E}">
        <p14:creationId xmlns:p14="http://schemas.microsoft.com/office/powerpoint/2010/main" val="66111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9</a:t>
            </a:fld>
            <a:endParaRPr lang="en-US"/>
          </a:p>
        </p:txBody>
      </p:sp>
    </p:spTree>
    <p:extLst>
      <p:ext uri="{BB962C8B-B14F-4D97-AF65-F5344CB8AC3E}">
        <p14:creationId xmlns:p14="http://schemas.microsoft.com/office/powerpoint/2010/main" val="19915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1B339-84BC-F349-91EA-E71C832FB82E}" type="slidenum">
              <a:rPr lang="en-US" smtClean="0"/>
              <a:t>10</a:t>
            </a:fld>
            <a:endParaRPr lang="en-US"/>
          </a:p>
        </p:txBody>
      </p:sp>
    </p:spTree>
    <p:extLst>
      <p:ext uri="{BB962C8B-B14F-4D97-AF65-F5344CB8AC3E}">
        <p14:creationId xmlns:p14="http://schemas.microsoft.com/office/powerpoint/2010/main" val="324495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64A4-DBFF-4C41-BBB0-06E9B07B4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D95A27-ECE4-F549-817E-E6400B041D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1656C-4641-4249-86A8-DE6890D89464}"/>
              </a:ext>
            </a:extLst>
          </p:cNvPr>
          <p:cNvSpPr>
            <a:spLocks noGrp="1"/>
          </p:cNvSpPr>
          <p:nvPr>
            <p:ph type="dt" sz="half" idx="10"/>
          </p:nvPr>
        </p:nvSpPr>
        <p:spPr/>
        <p:txBody>
          <a:bodyPr/>
          <a:lstStyle/>
          <a:p>
            <a:fld id="{C0326581-C315-A942-B51C-B4BC177CC6D0}" type="datetime1">
              <a:rPr lang="en-GB" smtClean="0"/>
              <a:t>01/01/2021</a:t>
            </a:fld>
            <a:endParaRPr lang="en-US"/>
          </a:p>
        </p:txBody>
      </p:sp>
      <p:sp>
        <p:nvSpPr>
          <p:cNvPr id="5" name="Footer Placeholder 4">
            <a:extLst>
              <a:ext uri="{FF2B5EF4-FFF2-40B4-BE49-F238E27FC236}">
                <a16:creationId xmlns:a16="http://schemas.microsoft.com/office/drawing/2014/main" id="{B2DC15E9-8B9C-DB49-AF73-79DE3B309502}"/>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ED83E470-5A9A-9746-87ED-5C7675AEE20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46061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8AAE-60D2-FE40-A38A-EF27C37603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F4BE3-2BEA-4744-9807-BF563DB399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511A6-7BF9-FB4F-903D-B13426968CF5}"/>
              </a:ext>
            </a:extLst>
          </p:cNvPr>
          <p:cNvSpPr>
            <a:spLocks noGrp="1"/>
          </p:cNvSpPr>
          <p:nvPr>
            <p:ph type="dt" sz="half" idx="10"/>
          </p:nvPr>
        </p:nvSpPr>
        <p:spPr/>
        <p:txBody>
          <a:bodyPr/>
          <a:lstStyle/>
          <a:p>
            <a:fld id="{60133825-5447-BA4B-AC53-CDAB8513CA80}" type="datetime1">
              <a:rPr lang="en-GB" smtClean="0"/>
              <a:t>01/01/2021</a:t>
            </a:fld>
            <a:endParaRPr lang="en-US"/>
          </a:p>
        </p:txBody>
      </p:sp>
      <p:sp>
        <p:nvSpPr>
          <p:cNvPr id="5" name="Footer Placeholder 4">
            <a:extLst>
              <a:ext uri="{FF2B5EF4-FFF2-40B4-BE49-F238E27FC236}">
                <a16:creationId xmlns:a16="http://schemas.microsoft.com/office/drawing/2014/main" id="{7FD14078-0213-B148-BB85-636D8EB28AFD}"/>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B64DB11F-16FD-0A4E-AE75-9FB4430CCDFF}"/>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11702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17249-D675-3947-A104-83426E6164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50881-87E9-E143-B492-CC8B7673B4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C717D-F718-5F4C-9529-019987F19A65}"/>
              </a:ext>
            </a:extLst>
          </p:cNvPr>
          <p:cNvSpPr>
            <a:spLocks noGrp="1"/>
          </p:cNvSpPr>
          <p:nvPr>
            <p:ph type="dt" sz="half" idx="10"/>
          </p:nvPr>
        </p:nvSpPr>
        <p:spPr/>
        <p:txBody>
          <a:bodyPr/>
          <a:lstStyle/>
          <a:p>
            <a:fld id="{9B88C777-4F96-B94E-B46B-7B43E749D89A}" type="datetime1">
              <a:rPr lang="en-GB" smtClean="0"/>
              <a:t>01/01/2021</a:t>
            </a:fld>
            <a:endParaRPr lang="en-US"/>
          </a:p>
        </p:txBody>
      </p:sp>
      <p:sp>
        <p:nvSpPr>
          <p:cNvPr id="5" name="Footer Placeholder 4">
            <a:extLst>
              <a:ext uri="{FF2B5EF4-FFF2-40B4-BE49-F238E27FC236}">
                <a16:creationId xmlns:a16="http://schemas.microsoft.com/office/drawing/2014/main" id="{E08B1868-22FD-C940-9E7F-EAE9C39039FA}"/>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796D2943-AF53-2542-8CD5-C558903145E8}"/>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04831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5521-C6FA-694C-877B-3C323AFE7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1F39E2-6F1B-9649-8464-AF647D89A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A9D1FB-B5E6-9040-A050-86D65F50E8A3}"/>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5" name="Footer Placeholder 4">
            <a:extLst>
              <a:ext uri="{FF2B5EF4-FFF2-40B4-BE49-F238E27FC236}">
                <a16:creationId xmlns:a16="http://schemas.microsoft.com/office/drawing/2014/main" id="{584AA369-13AA-434E-967A-756989668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EF9F6-454C-654F-BFC0-5AB5E1AC916C}"/>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282262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78E8-44C9-2A45-A9F8-3CCAF0A6F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9B468-9870-9E4A-B265-C55BD0EF4A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9AF73-C825-4040-B9C7-E0D0C8B831DF}"/>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5" name="Footer Placeholder 4">
            <a:extLst>
              <a:ext uri="{FF2B5EF4-FFF2-40B4-BE49-F238E27FC236}">
                <a16:creationId xmlns:a16="http://schemas.microsoft.com/office/drawing/2014/main" id="{71D0B98E-56E4-1C4D-BD40-92C630FC1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192DA-E341-B84E-8854-62F724C3C013}"/>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160549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585D-97EA-5D43-BA92-DB712F293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394E2B-F8BE-614B-A0FF-5CEED3DD2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1896BE-346E-E74A-A4BB-D1357F07C5CE}"/>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5" name="Footer Placeholder 4">
            <a:extLst>
              <a:ext uri="{FF2B5EF4-FFF2-40B4-BE49-F238E27FC236}">
                <a16:creationId xmlns:a16="http://schemas.microsoft.com/office/drawing/2014/main" id="{96259761-F0B4-3847-8758-055E4E9C0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03224-96EC-D940-84D6-0386EDB3D239}"/>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990656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2EB7-E311-AE40-B3F2-DEDE33AAA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4B82D-0FEE-DE47-A95A-28A348F0AF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4C7DB0-906A-154C-92C6-BACA625B16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5BAAD-20C9-FC4A-BFD4-5CA9E9644363}"/>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6" name="Footer Placeholder 5">
            <a:extLst>
              <a:ext uri="{FF2B5EF4-FFF2-40B4-BE49-F238E27FC236}">
                <a16:creationId xmlns:a16="http://schemas.microsoft.com/office/drawing/2014/main" id="{58C48E89-BC58-1244-9E1D-6F56A566D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80D1C-A7E7-124D-9BEF-8FA9500398D0}"/>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122625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EBD6-2B34-A64A-B87C-323BB4A497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FF961B-BC03-DC4B-9323-CD773E1F2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044E55-C35C-DE46-AF4E-64C78C37E4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34F3F-710D-F540-B67B-DE90C3D90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75922B-7BB1-4D48-986A-3FC36FD38A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609737-71E5-0547-A634-137537C2AF85}"/>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8" name="Footer Placeholder 7">
            <a:extLst>
              <a:ext uri="{FF2B5EF4-FFF2-40B4-BE49-F238E27FC236}">
                <a16:creationId xmlns:a16="http://schemas.microsoft.com/office/drawing/2014/main" id="{AB5C384B-8138-AA42-92E1-48B3AE909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10C392-FDE4-6943-9008-AA61210D3D88}"/>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1390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6A91-F454-2047-952C-0925564B9A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FE2FD-F713-5546-B6DA-D079D78C3F24}"/>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4" name="Footer Placeholder 3">
            <a:extLst>
              <a:ext uri="{FF2B5EF4-FFF2-40B4-BE49-F238E27FC236}">
                <a16:creationId xmlns:a16="http://schemas.microsoft.com/office/drawing/2014/main" id="{4F60DA97-CE3C-9B46-AA10-6CA8810275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D5D3A3-6278-B844-BA59-59780BAB6331}"/>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300304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3F0A9-CDD0-764E-8ECF-B829C9CD4DDA}"/>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3" name="Footer Placeholder 2">
            <a:extLst>
              <a:ext uri="{FF2B5EF4-FFF2-40B4-BE49-F238E27FC236}">
                <a16:creationId xmlns:a16="http://schemas.microsoft.com/office/drawing/2014/main" id="{21EFA46F-49FB-8845-AC9F-9E69AC27F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9237FF-602D-294A-A388-606BB3578008}"/>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202854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DB4F-C22F-E347-975D-D5B4062CF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6E5F2-9200-CE41-9058-7E597CF879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12D6A4-53CB-3F4F-86E7-73E988C88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1A2BD9-27FF-2244-AE37-54FEC7529C83}"/>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6" name="Footer Placeholder 5">
            <a:extLst>
              <a:ext uri="{FF2B5EF4-FFF2-40B4-BE49-F238E27FC236}">
                <a16:creationId xmlns:a16="http://schemas.microsoft.com/office/drawing/2014/main" id="{E1917E3A-7D78-5F44-8261-72E057028E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C75C4-7B10-964A-AD63-7B46B142F00C}"/>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90567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C381-A21F-314F-A6B6-CD8F49F72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7D250-4B96-2748-8570-A11BE7DF1D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E0E10-AE19-8B45-9AD9-AE7E97CBFF44}"/>
              </a:ext>
            </a:extLst>
          </p:cNvPr>
          <p:cNvSpPr>
            <a:spLocks noGrp="1"/>
          </p:cNvSpPr>
          <p:nvPr>
            <p:ph type="dt" sz="half" idx="10"/>
          </p:nvPr>
        </p:nvSpPr>
        <p:spPr/>
        <p:txBody>
          <a:bodyPr/>
          <a:lstStyle/>
          <a:p>
            <a:fld id="{1EE3B8B4-88C2-5F46-A678-DB005E251C80}" type="datetime1">
              <a:rPr lang="en-GB" smtClean="0"/>
              <a:t>01/01/2021</a:t>
            </a:fld>
            <a:endParaRPr lang="en-US"/>
          </a:p>
        </p:txBody>
      </p:sp>
      <p:sp>
        <p:nvSpPr>
          <p:cNvPr id="5" name="Footer Placeholder 4">
            <a:extLst>
              <a:ext uri="{FF2B5EF4-FFF2-40B4-BE49-F238E27FC236}">
                <a16:creationId xmlns:a16="http://schemas.microsoft.com/office/drawing/2014/main" id="{C3D7DADD-8A05-B446-B711-42FFC91D7BFE}"/>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00D14840-53DB-A74A-91C1-67929EFFED3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83801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4A77-CE98-6E4B-89A8-8DC15B683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7FE85D-9631-C640-9913-D1C5E329C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3A6D95-E3A3-9142-AB2F-9475B252D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1615E3-C4C7-7F4B-8544-AC4F0D2DADE6}"/>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6" name="Footer Placeholder 5">
            <a:extLst>
              <a:ext uri="{FF2B5EF4-FFF2-40B4-BE49-F238E27FC236}">
                <a16:creationId xmlns:a16="http://schemas.microsoft.com/office/drawing/2014/main" id="{52767F19-7A5F-B448-ABEB-5B3B9AE00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6274A-CBC2-FA46-BA93-2D3599783BC2}"/>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67590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E376-48F7-C349-8717-95D2402B8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6A2AD3-0765-7C4F-AF09-79118A01F2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0256F-29F2-5846-8036-31F032637B44}"/>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5" name="Footer Placeholder 4">
            <a:extLst>
              <a:ext uri="{FF2B5EF4-FFF2-40B4-BE49-F238E27FC236}">
                <a16:creationId xmlns:a16="http://schemas.microsoft.com/office/drawing/2014/main" id="{50F3CFCB-0F02-CB49-8D13-0EF2F36EF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4A04A-CDDC-2A46-989A-CFA441E57F4C}"/>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4086956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3D647-079B-3A47-9DCD-0F741972D7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9BDF0-94B9-184C-8BF9-4E44E7733E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F47B4-F446-774C-B51D-A7084A187D7A}"/>
              </a:ext>
            </a:extLst>
          </p:cNvPr>
          <p:cNvSpPr>
            <a:spLocks noGrp="1"/>
          </p:cNvSpPr>
          <p:nvPr>
            <p:ph type="dt" sz="half" idx="10"/>
          </p:nvPr>
        </p:nvSpPr>
        <p:spPr/>
        <p:txBody>
          <a:bodyPr/>
          <a:lstStyle/>
          <a:p>
            <a:fld id="{F2E32830-61C4-8F49-ADB0-DCD39397B92A}" type="datetimeFigureOut">
              <a:rPr lang="en-US" smtClean="0"/>
              <a:t>1/1/2021</a:t>
            </a:fld>
            <a:endParaRPr lang="en-US"/>
          </a:p>
        </p:txBody>
      </p:sp>
      <p:sp>
        <p:nvSpPr>
          <p:cNvPr id="5" name="Footer Placeholder 4">
            <a:extLst>
              <a:ext uri="{FF2B5EF4-FFF2-40B4-BE49-F238E27FC236}">
                <a16:creationId xmlns:a16="http://schemas.microsoft.com/office/drawing/2014/main" id="{68BAE57A-67FB-1C46-AFBC-FF4B06900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4174D-F085-6548-902F-B5A8E18C81D7}"/>
              </a:ext>
            </a:extLst>
          </p:cNvPr>
          <p:cNvSpPr>
            <a:spLocks noGrp="1"/>
          </p:cNvSpPr>
          <p:nvPr>
            <p:ph type="sldNum" sz="quarter" idx="12"/>
          </p:nvPr>
        </p:nvSpPr>
        <p:spPr/>
        <p:txBody>
          <a:bodyPr/>
          <a:lstStyle/>
          <a:p>
            <a:fld id="{ADC17F3C-C42E-5045-86ED-A8DEFEDD862E}" type="slidenum">
              <a:rPr lang="en-US" smtClean="0"/>
              <a:t>‹#›</a:t>
            </a:fld>
            <a:endParaRPr lang="en-US"/>
          </a:p>
        </p:txBody>
      </p:sp>
    </p:spTree>
    <p:extLst>
      <p:ext uri="{BB962C8B-B14F-4D97-AF65-F5344CB8AC3E}">
        <p14:creationId xmlns:p14="http://schemas.microsoft.com/office/powerpoint/2010/main" val="254984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DB5F-68AE-7A41-9681-42E7DC4F6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D6C42-4F6A-3D4B-9483-A0D33754F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9E807E-3B54-B641-8438-AEDC353A2024}"/>
              </a:ext>
            </a:extLst>
          </p:cNvPr>
          <p:cNvSpPr>
            <a:spLocks noGrp="1"/>
          </p:cNvSpPr>
          <p:nvPr>
            <p:ph type="dt" sz="half" idx="10"/>
          </p:nvPr>
        </p:nvSpPr>
        <p:spPr/>
        <p:txBody>
          <a:bodyPr/>
          <a:lstStyle/>
          <a:p>
            <a:fld id="{E4E420FB-1935-EA48-B985-55919C3F1457}" type="datetime1">
              <a:rPr lang="en-GB" smtClean="0"/>
              <a:t>01/01/2021</a:t>
            </a:fld>
            <a:endParaRPr lang="en-US"/>
          </a:p>
        </p:txBody>
      </p:sp>
      <p:sp>
        <p:nvSpPr>
          <p:cNvPr id="5" name="Footer Placeholder 4">
            <a:extLst>
              <a:ext uri="{FF2B5EF4-FFF2-40B4-BE49-F238E27FC236}">
                <a16:creationId xmlns:a16="http://schemas.microsoft.com/office/drawing/2014/main" id="{46AA3983-1E42-824F-957D-8A834ADBBD11}"/>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C37703D7-BF46-154F-8441-0AA375CDB021}"/>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32745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D1BD-C2F3-0046-84E4-DC591F1AB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6780F-D56D-C44E-9887-81022AA410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3B193-0836-124F-9337-66D2E2496C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B5BC8E-CE90-3C48-A8F3-2EACC93F6B7A}"/>
              </a:ext>
            </a:extLst>
          </p:cNvPr>
          <p:cNvSpPr>
            <a:spLocks noGrp="1"/>
          </p:cNvSpPr>
          <p:nvPr>
            <p:ph type="dt" sz="half" idx="10"/>
          </p:nvPr>
        </p:nvSpPr>
        <p:spPr/>
        <p:txBody>
          <a:bodyPr/>
          <a:lstStyle/>
          <a:p>
            <a:fld id="{C802CE0B-DD61-D04B-809B-46B9AFAAB9F5}" type="datetime1">
              <a:rPr lang="en-GB" smtClean="0"/>
              <a:t>01/01/2021</a:t>
            </a:fld>
            <a:endParaRPr lang="en-US"/>
          </a:p>
        </p:txBody>
      </p:sp>
      <p:sp>
        <p:nvSpPr>
          <p:cNvPr id="6" name="Footer Placeholder 5">
            <a:extLst>
              <a:ext uri="{FF2B5EF4-FFF2-40B4-BE49-F238E27FC236}">
                <a16:creationId xmlns:a16="http://schemas.microsoft.com/office/drawing/2014/main" id="{1D77F029-3DDC-FE4F-A740-47512EC9EEF9}"/>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3EA17DED-EFB2-F64F-BB02-99900B6F6025}"/>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7581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8381-9D40-5546-A048-4CDA432A0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1FA4A-B925-8240-8DBD-87F8AB106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C434FE-7E50-E843-AEAC-23FBD64161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A18E92-8CB6-CB4B-B082-99C3F2F88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648C26-0DA3-1945-B623-7C3AFA4430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CC8A5-04E5-384F-925C-4AB5AC5C7AE0}"/>
              </a:ext>
            </a:extLst>
          </p:cNvPr>
          <p:cNvSpPr>
            <a:spLocks noGrp="1"/>
          </p:cNvSpPr>
          <p:nvPr>
            <p:ph type="dt" sz="half" idx="10"/>
          </p:nvPr>
        </p:nvSpPr>
        <p:spPr/>
        <p:txBody>
          <a:bodyPr/>
          <a:lstStyle/>
          <a:p>
            <a:fld id="{99FF9A0B-FC07-1848-8B46-CEBA979128FC}" type="datetime1">
              <a:rPr lang="en-GB" smtClean="0"/>
              <a:t>01/01/2021</a:t>
            </a:fld>
            <a:endParaRPr lang="en-US"/>
          </a:p>
        </p:txBody>
      </p:sp>
      <p:sp>
        <p:nvSpPr>
          <p:cNvPr id="8" name="Footer Placeholder 7">
            <a:extLst>
              <a:ext uri="{FF2B5EF4-FFF2-40B4-BE49-F238E27FC236}">
                <a16:creationId xmlns:a16="http://schemas.microsoft.com/office/drawing/2014/main" id="{C134AF0D-199B-634E-B9B6-4CFBFF330117}"/>
              </a:ext>
            </a:extLst>
          </p:cNvPr>
          <p:cNvSpPr>
            <a:spLocks noGrp="1"/>
          </p:cNvSpPr>
          <p:nvPr>
            <p:ph type="ftr" sz="quarter" idx="11"/>
          </p:nvPr>
        </p:nvSpPr>
        <p:spPr/>
        <p:txBody>
          <a:bodyPr/>
          <a:lstStyle/>
          <a:p>
            <a:r>
              <a:rPr lang="en-US"/>
              <a:t>#Made4Love</a:t>
            </a:r>
          </a:p>
        </p:txBody>
      </p:sp>
      <p:sp>
        <p:nvSpPr>
          <p:cNvPr id="9" name="Slide Number Placeholder 8">
            <a:extLst>
              <a:ext uri="{FF2B5EF4-FFF2-40B4-BE49-F238E27FC236}">
                <a16:creationId xmlns:a16="http://schemas.microsoft.com/office/drawing/2014/main" id="{D77469DB-D92E-A849-8054-98B577A3E31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46658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31B-1DE1-2643-A650-CB3E7FE5F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02CCF-6A6A-154B-AD2F-48042D673BE3}"/>
              </a:ext>
            </a:extLst>
          </p:cNvPr>
          <p:cNvSpPr>
            <a:spLocks noGrp="1"/>
          </p:cNvSpPr>
          <p:nvPr>
            <p:ph type="dt" sz="half" idx="10"/>
          </p:nvPr>
        </p:nvSpPr>
        <p:spPr/>
        <p:txBody>
          <a:bodyPr/>
          <a:lstStyle/>
          <a:p>
            <a:fld id="{688F2201-09E6-7442-A1C6-36C8958125B6}" type="datetime1">
              <a:rPr lang="en-GB" smtClean="0"/>
              <a:t>01/01/2021</a:t>
            </a:fld>
            <a:endParaRPr lang="en-US"/>
          </a:p>
        </p:txBody>
      </p:sp>
      <p:sp>
        <p:nvSpPr>
          <p:cNvPr id="4" name="Footer Placeholder 3">
            <a:extLst>
              <a:ext uri="{FF2B5EF4-FFF2-40B4-BE49-F238E27FC236}">
                <a16:creationId xmlns:a16="http://schemas.microsoft.com/office/drawing/2014/main" id="{978EEB06-36F9-FC48-BCAA-4A18B1C03A0B}"/>
              </a:ext>
            </a:extLst>
          </p:cNvPr>
          <p:cNvSpPr>
            <a:spLocks noGrp="1"/>
          </p:cNvSpPr>
          <p:nvPr>
            <p:ph type="ftr" sz="quarter" idx="11"/>
          </p:nvPr>
        </p:nvSpPr>
        <p:spPr/>
        <p:txBody>
          <a:bodyPr/>
          <a:lstStyle/>
          <a:p>
            <a:r>
              <a:rPr lang="en-US"/>
              <a:t>#Made4Love</a:t>
            </a:r>
          </a:p>
        </p:txBody>
      </p:sp>
      <p:sp>
        <p:nvSpPr>
          <p:cNvPr id="5" name="Slide Number Placeholder 4">
            <a:extLst>
              <a:ext uri="{FF2B5EF4-FFF2-40B4-BE49-F238E27FC236}">
                <a16:creationId xmlns:a16="http://schemas.microsoft.com/office/drawing/2014/main" id="{C81B0358-271E-AB48-AAD3-C9C29375E044}"/>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28848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40F60-D1DC-C341-931F-CBCD4B125D6C}"/>
              </a:ext>
            </a:extLst>
          </p:cNvPr>
          <p:cNvSpPr>
            <a:spLocks noGrp="1"/>
          </p:cNvSpPr>
          <p:nvPr>
            <p:ph type="dt" sz="half" idx="10"/>
          </p:nvPr>
        </p:nvSpPr>
        <p:spPr/>
        <p:txBody>
          <a:bodyPr/>
          <a:lstStyle/>
          <a:p>
            <a:fld id="{3B3EB443-2899-EB4B-B9C5-07E7FFA6D51C}" type="datetime1">
              <a:rPr lang="en-GB" smtClean="0"/>
              <a:t>01/01/2021</a:t>
            </a:fld>
            <a:endParaRPr lang="en-US"/>
          </a:p>
        </p:txBody>
      </p:sp>
      <p:sp>
        <p:nvSpPr>
          <p:cNvPr id="3" name="Footer Placeholder 2">
            <a:extLst>
              <a:ext uri="{FF2B5EF4-FFF2-40B4-BE49-F238E27FC236}">
                <a16:creationId xmlns:a16="http://schemas.microsoft.com/office/drawing/2014/main" id="{F00D003A-2080-FD4E-988C-4CA29AC3BF0A}"/>
              </a:ext>
            </a:extLst>
          </p:cNvPr>
          <p:cNvSpPr>
            <a:spLocks noGrp="1"/>
          </p:cNvSpPr>
          <p:nvPr>
            <p:ph type="ftr" sz="quarter" idx="11"/>
          </p:nvPr>
        </p:nvSpPr>
        <p:spPr/>
        <p:txBody>
          <a:bodyPr/>
          <a:lstStyle/>
          <a:p>
            <a:r>
              <a:rPr lang="en-US"/>
              <a:t>#Made4Love</a:t>
            </a:r>
          </a:p>
        </p:txBody>
      </p:sp>
      <p:sp>
        <p:nvSpPr>
          <p:cNvPr id="4" name="Slide Number Placeholder 3">
            <a:extLst>
              <a:ext uri="{FF2B5EF4-FFF2-40B4-BE49-F238E27FC236}">
                <a16:creationId xmlns:a16="http://schemas.microsoft.com/office/drawing/2014/main" id="{5DA5F442-144F-4049-9B99-E58C5E1D2882}"/>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47954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2212-4B23-2742-B734-75D6791E5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57F65D-6DE9-6641-9731-2916163AE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36124-7DF7-314F-B352-CB0F61033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29E358-19E4-B846-99A9-A1CEA01FC5B9}"/>
              </a:ext>
            </a:extLst>
          </p:cNvPr>
          <p:cNvSpPr>
            <a:spLocks noGrp="1"/>
          </p:cNvSpPr>
          <p:nvPr>
            <p:ph type="dt" sz="half" idx="10"/>
          </p:nvPr>
        </p:nvSpPr>
        <p:spPr/>
        <p:txBody>
          <a:bodyPr/>
          <a:lstStyle/>
          <a:p>
            <a:fld id="{3AA48CAD-49B0-DA46-B41C-9DF0707DAEDB}" type="datetime1">
              <a:rPr lang="en-GB" smtClean="0"/>
              <a:t>01/01/2021</a:t>
            </a:fld>
            <a:endParaRPr lang="en-US"/>
          </a:p>
        </p:txBody>
      </p:sp>
      <p:sp>
        <p:nvSpPr>
          <p:cNvPr id="6" name="Footer Placeholder 5">
            <a:extLst>
              <a:ext uri="{FF2B5EF4-FFF2-40B4-BE49-F238E27FC236}">
                <a16:creationId xmlns:a16="http://schemas.microsoft.com/office/drawing/2014/main" id="{9F081FB3-C133-344E-9E8E-10E2E88258CD}"/>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7EDC6733-B243-1543-8402-FAB44F12982E}"/>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5874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4354-ED06-7F43-A05D-021FAB61E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902F1-1C0E-1844-9FB5-949631F98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612E1-DD0E-6441-A4BA-9E0A8AC60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F1443-877F-9948-8FF3-B2F18957AC7A}"/>
              </a:ext>
            </a:extLst>
          </p:cNvPr>
          <p:cNvSpPr>
            <a:spLocks noGrp="1"/>
          </p:cNvSpPr>
          <p:nvPr>
            <p:ph type="dt" sz="half" idx="10"/>
          </p:nvPr>
        </p:nvSpPr>
        <p:spPr/>
        <p:txBody>
          <a:bodyPr/>
          <a:lstStyle/>
          <a:p>
            <a:fld id="{37B2EFF3-7F0F-4144-B7B2-3780ABA65EF2}" type="datetime1">
              <a:rPr lang="en-GB" smtClean="0"/>
              <a:t>01/01/2021</a:t>
            </a:fld>
            <a:endParaRPr lang="en-US"/>
          </a:p>
        </p:txBody>
      </p:sp>
      <p:sp>
        <p:nvSpPr>
          <p:cNvPr id="6" name="Footer Placeholder 5">
            <a:extLst>
              <a:ext uri="{FF2B5EF4-FFF2-40B4-BE49-F238E27FC236}">
                <a16:creationId xmlns:a16="http://schemas.microsoft.com/office/drawing/2014/main" id="{B37FB977-7285-E54A-9CE2-4194388EBA2A}"/>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1390FF0D-BBFC-3845-A58E-A7D888EA8C8C}"/>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413585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758CE-F32C-4242-9540-70F802261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59B31-CED2-E845-BFFB-51F87FC01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8C3BA-7AE7-8143-AE92-5BA6A2A4F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92E31-C56D-1543-B89C-0E135361433B}" type="datetime1">
              <a:rPr lang="en-GB" smtClean="0"/>
              <a:t>01/01/2021</a:t>
            </a:fld>
            <a:endParaRPr lang="en-US"/>
          </a:p>
        </p:txBody>
      </p:sp>
      <p:sp>
        <p:nvSpPr>
          <p:cNvPr id="5" name="Footer Placeholder 4">
            <a:extLst>
              <a:ext uri="{FF2B5EF4-FFF2-40B4-BE49-F238E27FC236}">
                <a16:creationId xmlns:a16="http://schemas.microsoft.com/office/drawing/2014/main" id="{6989C454-8ED9-E645-9A62-47B3EA402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#Made4Love</a:t>
            </a:r>
          </a:p>
        </p:txBody>
      </p:sp>
      <p:sp>
        <p:nvSpPr>
          <p:cNvPr id="6" name="Slide Number Placeholder 5">
            <a:extLst>
              <a:ext uri="{FF2B5EF4-FFF2-40B4-BE49-F238E27FC236}">
                <a16:creationId xmlns:a16="http://schemas.microsoft.com/office/drawing/2014/main" id="{A4AABB2C-A485-0849-A4D1-550864C7B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C1BB9-53DE-FA40-9637-7549FEB9A84F}" type="slidenum">
              <a:rPr lang="en-US" smtClean="0"/>
              <a:t>‹#›</a:t>
            </a:fld>
            <a:endParaRPr lang="en-US"/>
          </a:p>
        </p:txBody>
      </p:sp>
    </p:spTree>
    <p:extLst>
      <p:ext uri="{BB962C8B-B14F-4D97-AF65-F5344CB8AC3E}">
        <p14:creationId xmlns:p14="http://schemas.microsoft.com/office/powerpoint/2010/main" val="929490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D86A7-8116-864D-B133-27D834B48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A1580-ED41-E443-8DBD-246F43B60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5C3CA-30C2-7D4B-BF5C-1AD3B068D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32830-61C4-8F49-ADB0-DCD39397B92A}" type="datetimeFigureOut">
              <a:rPr lang="en-US" smtClean="0"/>
              <a:t>1/1/2021</a:t>
            </a:fld>
            <a:endParaRPr lang="en-US"/>
          </a:p>
        </p:txBody>
      </p:sp>
      <p:sp>
        <p:nvSpPr>
          <p:cNvPr id="5" name="Footer Placeholder 4">
            <a:extLst>
              <a:ext uri="{FF2B5EF4-FFF2-40B4-BE49-F238E27FC236}">
                <a16:creationId xmlns:a16="http://schemas.microsoft.com/office/drawing/2014/main" id="{D1F90E67-817F-6A49-A5FD-9F8FD4FE4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C99B3C-54A4-2F48-B126-F97340D32D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17F3C-C42E-5045-86ED-A8DEFEDD862E}" type="slidenum">
              <a:rPr lang="en-US" smtClean="0"/>
              <a:t>‹#›</a:t>
            </a:fld>
            <a:endParaRPr lang="en-US"/>
          </a:p>
        </p:txBody>
      </p:sp>
    </p:spTree>
    <p:extLst>
      <p:ext uri="{BB962C8B-B14F-4D97-AF65-F5344CB8AC3E}">
        <p14:creationId xmlns:p14="http://schemas.microsoft.com/office/powerpoint/2010/main" val="165067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tVkWYv484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8" name="Rectangle 57">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61" name="Freeform: Shape 60">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5564562" y="6346129"/>
            <a:ext cx="1052187" cy="375563"/>
          </a:xfrm>
        </p:spPr>
        <p:txBody>
          <a:bodyPr>
            <a:normAutofit/>
          </a:bodyPr>
          <a:lstStyle/>
          <a:p>
            <a:pPr algn="l">
              <a:spcAft>
                <a:spcPts val="600"/>
              </a:spcAft>
            </a:pPr>
            <a:r>
              <a:rPr lang="en-US"/>
              <a:t>#Made4Love</a:t>
            </a:r>
          </a:p>
        </p:txBody>
      </p:sp>
      <p:grpSp>
        <p:nvGrpSpPr>
          <p:cNvPr id="66" name="Group 65">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67" name="Freeform: Shape 66">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0" name="Freeform: Shape 69">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1565F94D-5C5F-4145-B817-9D61C0C76D07}"/>
              </a:ext>
            </a:extLst>
          </p:cNvPr>
          <p:cNvSpPr>
            <a:spLocks noGrp="1"/>
          </p:cNvSpPr>
          <p:nvPr>
            <p:ph type="ctrTitle"/>
          </p:nvPr>
        </p:nvSpPr>
        <p:spPr>
          <a:xfrm>
            <a:off x="4316555" y="527377"/>
            <a:ext cx="6064685" cy="5299899"/>
          </a:xfrm>
        </p:spPr>
        <p:txBody>
          <a:bodyPr>
            <a:normAutofit fontScale="90000"/>
          </a:bodyPr>
          <a:lstStyle/>
          <a:p>
            <a:r>
              <a:rPr lang="en-US" sz="3200" dirty="0">
                <a:solidFill>
                  <a:schemeClr val="accent1">
                    <a:lumMod val="50000"/>
                  </a:schemeClr>
                </a:solidFill>
                <a:latin typeface="Calibri"/>
                <a:ea typeface="+mj-lt"/>
                <a:cs typeface="+mj-lt"/>
              </a:rPr>
              <a:t>Dear Lord, </a:t>
            </a:r>
            <a:endParaRPr lang="en-US" sz="3200" dirty="0">
              <a:solidFill>
                <a:schemeClr val="accent1">
                  <a:lumMod val="50000"/>
                </a:schemeClr>
              </a:solidFill>
              <a:latin typeface="Calibri"/>
              <a:cs typeface="Calibri Light"/>
            </a:endParaRPr>
          </a:p>
          <a:p>
            <a:r>
              <a:rPr lang="en-US" sz="3200" dirty="0">
                <a:solidFill>
                  <a:schemeClr val="accent1">
                    <a:lumMod val="50000"/>
                  </a:schemeClr>
                </a:solidFill>
                <a:latin typeface="Calibri"/>
                <a:ea typeface="+mj-lt"/>
                <a:cs typeface="+mj-lt"/>
              </a:rPr>
              <a:t>As we start this topic, learning about love, and how it can flourish and sustains relationships, calling couples to come together as one in marriage  - give us the gift of understanding and wisdom so we can learn and grow together.   </a:t>
            </a:r>
            <a:endParaRPr lang="en-US" sz="3200" dirty="0">
              <a:solidFill>
                <a:schemeClr val="accent1">
                  <a:lumMod val="50000"/>
                </a:schemeClr>
              </a:solidFill>
              <a:latin typeface="Calibri"/>
              <a:cs typeface="Calibri Light"/>
            </a:endParaRPr>
          </a:p>
          <a:p>
            <a:r>
              <a:rPr lang="en-US" sz="3200" dirty="0">
                <a:solidFill>
                  <a:schemeClr val="accent1">
                    <a:lumMod val="50000"/>
                  </a:schemeClr>
                </a:solidFill>
                <a:latin typeface="Calibri"/>
                <a:ea typeface="+mj-lt"/>
                <a:cs typeface="+mj-lt"/>
              </a:rPr>
              <a:t>We thank God for the beauty of love and the ability to love that God has provided us with. </a:t>
            </a:r>
            <a:endParaRPr lang="en-US" sz="3200" dirty="0">
              <a:solidFill>
                <a:schemeClr val="accent1">
                  <a:lumMod val="50000"/>
                </a:schemeClr>
              </a:solidFill>
              <a:latin typeface="Calibri"/>
              <a:cs typeface="Calibri Light"/>
            </a:endParaRPr>
          </a:p>
          <a:p>
            <a:r>
              <a:rPr lang="en-US" sz="3200" dirty="0">
                <a:solidFill>
                  <a:schemeClr val="accent1">
                    <a:lumMod val="50000"/>
                  </a:schemeClr>
                </a:solidFill>
                <a:latin typeface="Calibri"/>
                <a:ea typeface="+mj-lt"/>
                <a:cs typeface="+mj-lt"/>
              </a:rPr>
              <a:t>Amen </a:t>
            </a:r>
            <a:endParaRPr lang="en-US" sz="3200" dirty="0">
              <a:solidFill>
                <a:schemeClr val="accent1">
                  <a:lumMod val="50000"/>
                </a:schemeClr>
              </a:solidFill>
              <a:latin typeface="Calibri"/>
            </a:endParaRPr>
          </a:p>
        </p:txBody>
      </p:sp>
    </p:spTree>
    <p:extLst>
      <p:ext uri="{BB962C8B-B14F-4D97-AF65-F5344CB8AC3E}">
        <p14:creationId xmlns:p14="http://schemas.microsoft.com/office/powerpoint/2010/main" val="223523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8" name="Freeform: Shape 57">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61" name="Freeform: Shape 60">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2" name="Title 1">
            <a:extLst>
              <a:ext uri="{FF2B5EF4-FFF2-40B4-BE49-F238E27FC236}">
                <a16:creationId xmlns:a16="http://schemas.microsoft.com/office/drawing/2014/main" id="{5DA67DA4-3123-1B49-98D0-69C6012F3955}"/>
              </a:ext>
            </a:extLst>
          </p:cNvPr>
          <p:cNvSpPr>
            <a:spLocks noGrp="1"/>
          </p:cNvSpPr>
          <p:nvPr>
            <p:ph type="ctrTitle"/>
          </p:nvPr>
        </p:nvSpPr>
        <p:spPr>
          <a:xfrm>
            <a:off x="3371787" y="2273693"/>
            <a:ext cx="5448730" cy="2304411"/>
          </a:xfrm>
        </p:spPr>
        <p:txBody>
          <a:bodyPr anchor="b">
            <a:normAutofit/>
          </a:bodyPr>
          <a:lstStyle/>
          <a:p>
            <a:r>
              <a:rPr lang="en-US" sz="5200" dirty="0">
                <a:solidFill>
                  <a:schemeClr val="accent1">
                    <a:lumMod val="50000"/>
                  </a:schemeClr>
                </a:solidFill>
                <a:latin typeface="Calibri"/>
                <a:ea typeface="+mj-lt"/>
                <a:cs typeface="+mj-lt"/>
              </a:rPr>
              <a:t>Where do we find </a:t>
            </a:r>
            <a:r>
              <a:rPr lang="en-US" sz="5200" b="1" dirty="0">
                <a:solidFill>
                  <a:schemeClr val="accent1">
                    <a:lumMod val="50000"/>
                  </a:schemeClr>
                </a:solidFill>
                <a:latin typeface="Calibri"/>
                <a:ea typeface="+mj-lt"/>
                <a:cs typeface="+mj-lt"/>
              </a:rPr>
              <a:t>love</a:t>
            </a:r>
            <a:r>
              <a:rPr lang="en-US" sz="5200" dirty="0">
                <a:solidFill>
                  <a:schemeClr val="accent1">
                    <a:lumMod val="50000"/>
                  </a:schemeClr>
                </a:solidFill>
                <a:latin typeface="Calibri"/>
                <a:ea typeface="+mj-lt"/>
                <a:cs typeface="+mj-lt"/>
              </a:rPr>
              <a:t> like this in the world?</a:t>
            </a:r>
          </a:p>
        </p:txBody>
      </p:sp>
      <p:grpSp>
        <p:nvGrpSpPr>
          <p:cNvPr id="69" name="Group 68">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70" name="Freeform: Shape 69">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3" name="Freeform: Shape 72">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5689823" y="6356567"/>
            <a:ext cx="999995" cy="417316"/>
          </a:xfrm>
        </p:spPr>
        <p:txBody>
          <a:bodyPr>
            <a:normAutofit/>
          </a:bodyPr>
          <a:lstStyle/>
          <a:p>
            <a:pPr algn="l">
              <a:spcAft>
                <a:spcPts val="600"/>
              </a:spcAft>
            </a:pPr>
            <a:r>
              <a:rPr lang="en-US"/>
              <a:t>#Made4Love</a:t>
            </a:r>
          </a:p>
        </p:txBody>
      </p:sp>
      <p:grpSp>
        <p:nvGrpSpPr>
          <p:cNvPr id="75" name="Group 74">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76" name="Freeform: Shape 75">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9" name="Freeform: Shape 78">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76FCE7C-B2C6-4F42-A4B0-53E1C4BADE7F}"/>
              </a:ext>
            </a:extLst>
          </p:cNvPr>
          <p:cNvSpPr/>
          <p:nvPr/>
        </p:nvSpPr>
        <p:spPr>
          <a:xfrm>
            <a:off x="62808" y="6405845"/>
            <a:ext cx="2865913" cy="369332"/>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solidFill>
                  <a:schemeClr val="accent1">
                    <a:lumMod val="50000"/>
                  </a:schemeClr>
                </a:solidFill>
              </a:rPr>
              <a:t>LO: Understand what love is.</a:t>
            </a:r>
            <a:endParaRPr lang="en-GB">
              <a:solidFill>
                <a:schemeClr val="accent1">
                  <a:lumMod val="50000"/>
                </a:schemeClr>
              </a:solidFill>
              <a:cs typeface="Calibri"/>
            </a:endParaRPr>
          </a:p>
        </p:txBody>
      </p:sp>
    </p:spTree>
    <p:extLst>
      <p:ext uri="{BB962C8B-B14F-4D97-AF65-F5344CB8AC3E}">
        <p14:creationId xmlns:p14="http://schemas.microsoft.com/office/powerpoint/2010/main" val="13591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6">
                    <a:lumMod val="50000"/>
                  </a:schemeClr>
                </a:solidFill>
              </a:rPr>
              <a:t>Consider &amp; </a:t>
            </a:r>
            <a:endParaRPr lang="en-US" b="1" dirty="0">
              <a:solidFill>
                <a:schemeClr val="accent6">
                  <a:lumMod val="50000"/>
                </a:schemeClr>
              </a:solidFill>
              <a:cs typeface="Calibri"/>
            </a:endParaRPr>
          </a:p>
          <a:p>
            <a:r>
              <a:rPr lang="en-US" sz="2400" b="1" dirty="0">
                <a:solidFill>
                  <a:schemeClr val="accent6">
                    <a:lumMod val="50000"/>
                  </a:schemeClr>
                </a:solidFill>
              </a:rPr>
              <a:t>Answer</a:t>
            </a:r>
            <a:endParaRPr lang="en-US" b="1" dirty="0">
              <a:solidFill>
                <a:schemeClr val="accent6">
                  <a:lumMod val="50000"/>
                </a:schemeClr>
              </a:solidFill>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accent1">
                    <a:lumMod val="50000"/>
                  </a:schemeClr>
                </a:solidFill>
                <a:cs typeface="Calibri"/>
              </a:rPr>
              <a:t>Scripture​</a:t>
            </a:r>
          </a:p>
        </p:txBody>
      </p:sp>
      <p:sp>
        <p:nvSpPr>
          <p:cNvPr id="23" name="TextBox 1">
            <a:extLst>
              <a:ext uri="{FF2B5EF4-FFF2-40B4-BE49-F238E27FC236}">
                <a16:creationId xmlns:a16="http://schemas.microsoft.com/office/drawing/2014/main" id="{25C72E62-1585-4602-89FF-3F4A50E6FF0F}"/>
              </a:ext>
            </a:extLst>
          </p:cNvPr>
          <p:cNvSpPr txBox="1"/>
          <p:nvPr/>
        </p:nvSpPr>
        <p:spPr>
          <a:xfrm>
            <a:off x="302921" y="3734610"/>
            <a:ext cx="4666398"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dirty="0">
              <a:solidFill>
                <a:schemeClr val="accent1">
                  <a:lumMod val="50000"/>
                </a:schemeClr>
              </a:solidFill>
              <a:cs typeface="Calibri"/>
            </a:endParaRPr>
          </a:p>
        </p:txBody>
      </p:sp>
      <p:sp>
        <p:nvSpPr>
          <p:cNvPr id="6" name="Rectangle 5">
            <a:extLst>
              <a:ext uri="{FF2B5EF4-FFF2-40B4-BE49-F238E27FC236}">
                <a16:creationId xmlns:a16="http://schemas.microsoft.com/office/drawing/2014/main" id="{2C212D9F-722E-492C-B539-BE7117C6C883}"/>
              </a:ext>
            </a:extLst>
          </p:cNvPr>
          <p:cNvSpPr/>
          <p:nvPr/>
        </p:nvSpPr>
        <p:spPr>
          <a:xfrm>
            <a:off x="8603691" y="6472458"/>
            <a:ext cx="3776803" cy="369332"/>
          </a:xfrm>
          <a:prstGeom prst="rect">
            <a:avLst/>
          </a:prstGeom>
        </p:spPr>
        <p:txBody>
          <a:bodyPr wrap="none" lIns="91440" tIns="45720" rIns="91440" bIns="45720" anchor="t">
            <a:spAutoFit/>
          </a:bodyPr>
          <a:lstStyle/>
          <a:p>
            <a:r>
              <a:rPr lang="en-GB" dirty="0">
                <a:solidFill>
                  <a:schemeClr val="accent1">
                    <a:lumMod val="50000"/>
                  </a:schemeClr>
                </a:solidFill>
              </a:rPr>
              <a:t>LO: Know how we are made to love. </a:t>
            </a:r>
            <a:r>
              <a:rPr lang="en-GB" dirty="0"/>
              <a:t> </a:t>
            </a:r>
          </a:p>
        </p:txBody>
      </p:sp>
      <p:sp>
        <p:nvSpPr>
          <p:cNvPr id="4" name="TextBox 3">
            <a:extLst>
              <a:ext uri="{FF2B5EF4-FFF2-40B4-BE49-F238E27FC236}">
                <a16:creationId xmlns:a16="http://schemas.microsoft.com/office/drawing/2014/main" id="{3484D52A-0F1B-41D2-8521-D308647D153E}"/>
              </a:ext>
            </a:extLst>
          </p:cNvPr>
          <p:cNvSpPr txBox="1"/>
          <p:nvPr/>
        </p:nvSpPr>
        <p:spPr>
          <a:xfrm>
            <a:off x="394233" y="2936666"/>
            <a:ext cx="11296049" cy="3785652"/>
          </a:xfrm>
          <a:prstGeom prst="rect">
            <a:avLst/>
          </a:prstGeom>
          <a:noFill/>
        </p:spPr>
        <p:txBody>
          <a:bodyPr wrap="square" lIns="91440" tIns="45720" rIns="91440" bIns="45720" rtlCol="0" anchor="t">
            <a:spAutoFit/>
          </a:bodyPr>
          <a:lstStyle/>
          <a:p>
            <a:r>
              <a:rPr lang="en-US" sz="2400" dirty="0">
                <a:solidFill>
                  <a:schemeClr val="accent1">
                    <a:lumMod val="50000"/>
                  </a:schemeClr>
                </a:solidFill>
              </a:rPr>
              <a:t>1. What could the word ‘love’ be changed to in </a:t>
            </a:r>
          </a:p>
          <a:p>
            <a:r>
              <a:rPr lang="en-US" sz="2400" dirty="0">
                <a:solidFill>
                  <a:schemeClr val="accent1">
                    <a:lumMod val="50000"/>
                  </a:schemeClr>
                </a:solidFill>
              </a:rPr>
              <a:t>this passage?</a:t>
            </a:r>
            <a:endParaRPr lang="en-US" sz="2400" dirty="0">
              <a:solidFill>
                <a:schemeClr val="accent1">
                  <a:lumMod val="50000"/>
                </a:schemeClr>
              </a:solidFill>
              <a:cs typeface="Calibri"/>
            </a:endParaRPr>
          </a:p>
          <a:p>
            <a:endParaRPr lang="en-US" sz="2400" dirty="0">
              <a:solidFill>
                <a:schemeClr val="accent1">
                  <a:lumMod val="50000"/>
                </a:schemeClr>
              </a:solidFill>
              <a:cs typeface="Calibri"/>
            </a:endParaRPr>
          </a:p>
          <a:p>
            <a:r>
              <a:rPr lang="en-US" sz="2400" dirty="0">
                <a:solidFill>
                  <a:schemeClr val="accent1">
                    <a:lumMod val="50000"/>
                  </a:schemeClr>
                </a:solidFill>
              </a:rPr>
              <a:t>2. Give examples of people who are like St Paul’s </a:t>
            </a:r>
            <a:endParaRPr lang="en-US" sz="2400" dirty="0">
              <a:solidFill>
                <a:schemeClr val="accent1">
                  <a:lumMod val="50000"/>
                </a:schemeClr>
              </a:solidFill>
              <a:cs typeface="Calibri"/>
            </a:endParaRPr>
          </a:p>
          <a:p>
            <a:r>
              <a:rPr lang="en-US" sz="2400" dirty="0">
                <a:solidFill>
                  <a:schemeClr val="accent1">
                    <a:lumMod val="50000"/>
                  </a:schemeClr>
                </a:solidFill>
              </a:rPr>
              <a:t>description of love. </a:t>
            </a:r>
            <a:endParaRPr lang="en-US" sz="2400" dirty="0">
              <a:solidFill>
                <a:schemeClr val="accent1">
                  <a:lumMod val="50000"/>
                </a:schemeClr>
              </a:solidFill>
              <a:cs typeface="Calibri"/>
            </a:endParaRPr>
          </a:p>
          <a:p>
            <a:endParaRPr lang="en-US" sz="2400" dirty="0">
              <a:solidFill>
                <a:schemeClr val="accent1">
                  <a:lumMod val="50000"/>
                </a:schemeClr>
              </a:solidFill>
              <a:cs typeface="Calibri"/>
            </a:endParaRPr>
          </a:p>
          <a:p>
            <a:r>
              <a:rPr lang="en-US" sz="2400" dirty="0">
                <a:solidFill>
                  <a:schemeClr val="accent1">
                    <a:lumMod val="50000"/>
                  </a:schemeClr>
                </a:solidFill>
              </a:rPr>
              <a:t>3. Give examples of ways in which the opposites of love are open to young people today.</a:t>
            </a:r>
            <a:endParaRPr lang="en-US" sz="2400" dirty="0">
              <a:solidFill>
                <a:schemeClr val="accent1">
                  <a:lumMod val="50000"/>
                </a:schemeClr>
              </a:solidFill>
              <a:cs typeface="Calibri"/>
            </a:endParaRPr>
          </a:p>
          <a:p>
            <a:endParaRPr lang="en-US" sz="2400" dirty="0">
              <a:solidFill>
                <a:schemeClr val="accent1">
                  <a:lumMod val="50000"/>
                </a:schemeClr>
              </a:solidFill>
              <a:cs typeface="Calibri"/>
            </a:endParaRPr>
          </a:p>
          <a:p>
            <a:r>
              <a:rPr lang="en-US" sz="2400" dirty="0">
                <a:solidFill>
                  <a:schemeClr val="accent1">
                    <a:lumMod val="50000"/>
                  </a:schemeClr>
                </a:solidFill>
              </a:rPr>
              <a:t>4. What challenges might young people have when it comes to patience, kindness, truth and hope?</a:t>
            </a:r>
            <a:endParaRPr lang="en-US" sz="2400" dirty="0">
              <a:solidFill>
                <a:schemeClr val="accent1">
                  <a:lumMod val="50000"/>
                </a:schemeClr>
              </a:solidFill>
              <a:cs typeface="Calibri"/>
            </a:endParaRPr>
          </a:p>
        </p:txBody>
      </p:sp>
      <p:sp>
        <p:nvSpPr>
          <p:cNvPr id="2" name="Rectangle 1">
            <a:extLst>
              <a:ext uri="{FF2B5EF4-FFF2-40B4-BE49-F238E27FC236}">
                <a16:creationId xmlns:a16="http://schemas.microsoft.com/office/drawing/2014/main" id="{DC370AF1-FEE8-4E02-9618-22AC9B175271}"/>
              </a:ext>
            </a:extLst>
          </p:cNvPr>
          <p:cNvSpPr/>
          <p:nvPr/>
        </p:nvSpPr>
        <p:spPr>
          <a:xfrm>
            <a:off x="7115856" y="396184"/>
            <a:ext cx="4666397" cy="4339650"/>
          </a:xfrm>
          <a:prstGeom prst="rect">
            <a:avLst/>
          </a:prstGeom>
          <a:ln>
            <a:solidFill>
              <a:schemeClr val="tx1"/>
            </a:solidFill>
          </a:ln>
        </p:spPr>
        <p:txBody>
          <a:bodyPr wrap="square" lIns="91440" tIns="45720" rIns="91440" bIns="45720" anchor="t">
            <a:spAutoFit/>
          </a:bodyPr>
          <a:lstStyle/>
          <a:p>
            <a:r>
              <a:rPr lang="en-GB" sz="3600" b="1" baseline="30000" dirty="0">
                <a:ea typeface="+mn-lt"/>
                <a:cs typeface="+mn-lt"/>
              </a:rPr>
              <a:t>1  Corinthians 13: 4-7</a:t>
            </a:r>
            <a:endParaRPr lang="en-GB" b="1" dirty="0">
              <a:cs typeface="Calibri"/>
            </a:endParaRPr>
          </a:p>
          <a:p>
            <a:r>
              <a:rPr lang="en-GB" sz="2400" b="1" baseline="30000" dirty="0">
                <a:solidFill>
                  <a:srgbClr val="000000"/>
                </a:solidFill>
                <a:latin typeface="Calibri"/>
                <a:cs typeface="Calibri"/>
              </a:rPr>
              <a:t>4 </a:t>
            </a:r>
            <a:r>
              <a:rPr lang="en-GB" sz="2400" dirty="0">
                <a:solidFill>
                  <a:srgbClr val="00B050"/>
                </a:solidFill>
                <a:latin typeface="Calibri"/>
                <a:cs typeface="Calibri"/>
              </a:rPr>
              <a:t>Love</a:t>
            </a:r>
            <a:r>
              <a:rPr lang="en-GB" sz="2400" dirty="0">
                <a:solidFill>
                  <a:srgbClr val="000000"/>
                </a:solidFill>
                <a:latin typeface="Calibri"/>
                <a:cs typeface="Calibri"/>
              </a:rPr>
              <a:t> is patient and kind; it is not jealous or conceited or proud; </a:t>
            </a:r>
            <a:r>
              <a:rPr lang="en-GB" sz="2400" b="1" baseline="30000" dirty="0">
                <a:solidFill>
                  <a:srgbClr val="000000"/>
                </a:solidFill>
                <a:latin typeface="Calibri"/>
                <a:cs typeface="Calibri"/>
              </a:rPr>
              <a:t>5 </a:t>
            </a:r>
            <a:r>
              <a:rPr lang="en-GB" sz="2400" dirty="0">
                <a:solidFill>
                  <a:srgbClr val="00B050"/>
                </a:solidFill>
                <a:latin typeface="Calibri"/>
                <a:cs typeface="Calibri"/>
              </a:rPr>
              <a:t>love</a:t>
            </a:r>
            <a:r>
              <a:rPr lang="en-GB" sz="2400" dirty="0">
                <a:solidFill>
                  <a:srgbClr val="000000"/>
                </a:solidFill>
                <a:latin typeface="Calibri"/>
                <a:cs typeface="Calibri"/>
              </a:rPr>
              <a:t> is not ill-mannered or selfish or irritable; </a:t>
            </a:r>
          </a:p>
          <a:p>
            <a:r>
              <a:rPr lang="en-GB" sz="2400" dirty="0">
                <a:solidFill>
                  <a:srgbClr val="00B050"/>
                </a:solidFill>
                <a:latin typeface="Calibri"/>
                <a:cs typeface="Calibri"/>
              </a:rPr>
              <a:t>love</a:t>
            </a:r>
            <a:r>
              <a:rPr lang="en-GB" sz="2400" dirty="0">
                <a:solidFill>
                  <a:srgbClr val="000000"/>
                </a:solidFill>
                <a:latin typeface="Calibri"/>
                <a:cs typeface="Calibri"/>
              </a:rPr>
              <a:t> does not keep a record of wrongs; </a:t>
            </a:r>
          </a:p>
          <a:p>
            <a:r>
              <a:rPr lang="en-GB" sz="2400" b="1" baseline="30000" dirty="0">
                <a:solidFill>
                  <a:srgbClr val="000000"/>
                </a:solidFill>
                <a:latin typeface="Calibri"/>
                <a:cs typeface="Calibri"/>
              </a:rPr>
              <a:t>6 </a:t>
            </a:r>
            <a:r>
              <a:rPr lang="en-GB" sz="2400" dirty="0">
                <a:solidFill>
                  <a:srgbClr val="00B050"/>
                </a:solidFill>
                <a:latin typeface="Calibri"/>
                <a:cs typeface="Calibri"/>
              </a:rPr>
              <a:t>love</a:t>
            </a:r>
            <a:r>
              <a:rPr lang="en-GB" sz="2400" dirty="0">
                <a:solidFill>
                  <a:srgbClr val="000000"/>
                </a:solidFill>
                <a:latin typeface="Calibri"/>
                <a:cs typeface="Calibri"/>
              </a:rPr>
              <a:t> is not happy with evil, but is happy with the truth. </a:t>
            </a:r>
            <a:r>
              <a:rPr lang="en-GB" sz="2400" b="1" baseline="30000" dirty="0">
                <a:solidFill>
                  <a:srgbClr val="000000"/>
                </a:solidFill>
                <a:latin typeface="Calibri"/>
                <a:cs typeface="Calibri"/>
              </a:rPr>
              <a:t>7 </a:t>
            </a:r>
            <a:r>
              <a:rPr lang="en-GB" sz="2400" dirty="0">
                <a:solidFill>
                  <a:srgbClr val="00B050"/>
                </a:solidFill>
                <a:latin typeface="Calibri"/>
                <a:cs typeface="Calibri"/>
              </a:rPr>
              <a:t>Love</a:t>
            </a:r>
            <a:r>
              <a:rPr lang="en-GB" sz="2400" dirty="0">
                <a:solidFill>
                  <a:srgbClr val="000000"/>
                </a:solidFill>
                <a:latin typeface="Calibri"/>
                <a:cs typeface="Calibri"/>
              </a:rPr>
              <a:t> never gives up; and its faith, hope, and patience never fail.</a:t>
            </a:r>
          </a:p>
        </p:txBody>
      </p:sp>
    </p:spTree>
    <p:extLst>
      <p:ext uri="{BB962C8B-B14F-4D97-AF65-F5344CB8AC3E}">
        <p14:creationId xmlns:p14="http://schemas.microsoft.com/office/powerpoint/2010/main" val="136082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4" name="Freeform: Shape 3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p:cNvSpPr txBox="1"/>
          <p:nvPr/>
        </p:nvSpPr>
        <p:spPr>
          <a:xfrm>
            <a:off x="7295590" y="-247366"/>
            <a:ext cx="4745867" cy="68579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Calibri"/>
            </a:endParaRPr>
          </a:p>
          <a:p>
            <a:pPr algn="ctr">
              <a:lnSpc>
                <a:spcPct val="90000"/>
              </a:lnSpc>
              <a:spcBef>
                <a:spcPts val="1000"/>
              </a:spcBef>
            </a:pPr>
            <a:r>
              <a:rPr lang="en-GB" sz="3600" dirty="0">
                <a:solidFill>
                  <a:schemeClr val="accent1">
                    <a:lumMod val="50000"/>
                  </a:schemeClr>
                </a:solidFill>
              </a:rPr>
              <a:t>Discuss how the different descriptions of love in 1 Corinthians 13 fit in with modern day society. </a:t>
            </a:r>
          </a:p>
          <a:p>
            <a:pPr algn="ctr">
              <a:lnSpc>
                <a:spcPct val="90000"/>
              </a:lnSpc>
              <a:spcBef>
                <a:spcPts val="1000"/>
              </a:spcBef>
            </a:pPr>
            <a:r>
              <a:rPr lang="en-GB" sz="1200" dirty="0">
                <a:solidFill>
                  <a:schemeClr val="accent1">
                    <a:lumMod val="50000"/>
                  </a:schemeClr>
                </a:solidFill>
              </a:rPr>
              <a:t> </a:t>
            </a:r>
          </a:p>
          <a:p>
            <a:pPr algn="ctr">
              <a:lnSpc>
                <a:spcPct val="90000"/>
              </a:lnSpc>
              <a:spcBef>
                <a:spcPts val="1000"/>
              </a:spcBef>
            </a:pPr>
            <a:r>
              <a:rPr lang="en-GB" sz="3600" dirty="0">
                <a:solidFill>
                  <a:schemeClr val="accent1">
                    <a:lumMod val="50000"/>
                  </a:schemeClr>
                </a:solidFill>
              </a:rPr>
              <a:t>Give examples of how every day actions can show the different descriptions of love using the table in your booklet</a:t>
            </a:r>
            <a:r>
              <a:rPr lang="en-GB" sz="3600" dirty="0"/>
              <a:t>.  </a:t>
            </a:r>
          </a:p>
        </p:txBody>
      </p:sp>
      <p:sp>
        <p:nvSpPr>
          <p:cNvPr id="4" name="Footer Placeholder 3"/>
          <p:cNvSpPr>
            <a:spLocks noGrp="1"/>
          </p:cNvSpPr>
          <p:nvPr>
            <p:ph type="ftr" sz="quarter" idx="11"/>
          </p:nvPr>
        </p:nvSpPr>
        <p:spPr>
          <a:xfrm>
            <a:off x="3631504" y="641898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Tree>
    <p:extLst>
      <p:ext uri="{BB962C8B-B14F-4D97-AF65-F5344CB8AC3E}">
        <p14:creationId xmlns:p14="http://schemas.microsoft.com/office/powerpoint/2010/main" val="289284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8" name="Freeform: Shape 17">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6BE94D6-E428-2445-A950-D3D8F2A8874F}"/>
              </a:ext>
            </a:extLst>
          </p:cNvPr>
          <p:cNvSpPr txBox="1"/>
          <p:nvPr/>
        </p:nvSpPr>
        <p:spPr>
          <a:xfrm>
            <a:off x="5855609" y="532198"/>
            <a:ext cx="5532944" cy="5881049"/>
          </a:xfrm>
          <a:prstGeom prst="rect">
            <a:avLst/>
          </a:prstGeom>
        </p:spPr>
        <p:txBody>
          <a:bodyPr vert="horz" lIns="91440" tIns="45720" rIns="91440" bIns="45720" rtlCol="0" anchor="t">
            <a:noAutofit/>
          </a:bodyPr>
          <a:lstStyle/>
          <a:p>
            <a:pPr>
              <a:lnSpc>
                <a:spcPct val="90000"/>
              </a:lnSpc>
              <a:spcAft>
                <a:spcPts val="600"/>
              </a:spcAft>
            </a:pPr>
            <a:r>
              <a:rPr lang="en-US" sz="2800" dirty="0">
                <a:solidFill>
                  <a:schemeClr val="accent1">
                    <a:lumMod val="50000"/>
                  </a:schemeClr>
                </a:solidFill>
              </a:rPr>
              <a:t>The ultimate act of love, as shown by Jesus at the crucifixion, is the sacrifice of one’s life.  </a:t>
            </a:r>
            <a:endParaRPr lang="en-US" sz="2800" dirty="0">
              <a:solidFill>
                <a:schemeClr val="accent1">
                  <a:lumMod val="50000"/>
                </a:schemeClr>
              </a:solidFill>
              <a:cs typeface="Calibri"/>
            </a:endParaRPr>
          </a:p>
          <a:p>
            <a:pPr>
              <a:lnSpc>
                <a:spcPct val="90000"/>
              </a:lnSpc>
              <a:spcAft>
                <a:spcPts val="600"/>
              </a:spcAft>
            </a:pPr>
            <a:endParaRPr lang="en-US" sz="2800" dirty="0">
              <a:solidFill>
                <a:schemeClr val="accent1">
                  <a:lumMod val="50000"/>
                </a:schemeClr>
              </a:solidFill>
              <a:cs typeface="Calibri"/>
            </a:endParaRPr>
          </a:p>
          <a:p>
            <a:pPr>
              <a:lnSpc>
                <a:spcPct val="90000"/>
              </a:lnSpc>
              <a:spcAft>
                <a:spcPts val="600"/>
              </a:spcAft>
            </a:pPr>
            <a:r>
              <a:rPr lang="en-US" sz="2800" dirty="0">
                <a:solidFill>
                  <a:schemeClr val="accent1">
                    <a:lumMod val="50000"/>
                  </a:schemeClr>
                </a:solidFill>
              </a:rPr>
              <a:t>When analyzing different loving relationships, sacrifice takes place in different way. </a:t>
            </a:r>
            <a:endParaRPr lang="en-US" sz="2800" dirty="0">
              <a:solidFill>
                <a:schemeClr val="accent1">
                  <a:lumMod val="50000"/>
                </a:schemeClr>
              </a:solidFill>
              <a:cs typeface="Calibri"/>
            </a:endParaRPr>
          </a:p>
          <a:p>
            <a:pPr indent="-228600">
              <a:lnSpc>
                <a:spcPct val="90000"/>
              </a:lnSpc>
              <a:spcAft>
                <a:spcPts val="600"/>
              </a:spcAft>
              <a:buFont typeface="Arial" panose="020B0604020202020204" pitchFamily="34" charset="0"/>
              <a:buChar char="•"/>
            </a:pPr>
            <a:endParaRPr lang="en-US" sz="2800" dirty="0">
              <a:solidFill>
                <a:schemeClr val="accent1">
                  <a:lumMod val="50000"/>
                </a:schemeClr>
              </a:solidFill>
              <a:cs typeface="Calibri"/>
            </a:endParaRPr>
          </a:p>
          <a:p>
            <a:pPr>
              <a:lnSpc>
                <a:spcPct val="90000"/>
              </a:lnSpc>
              <a:spcAft>
                <a:spcPts val="600"/>
              </a:spcAft>
            </a:pPr>
            <a:r>
              <a:rPr lang="en-US" sz="2800" dirty="0">
                <a:solidFill>
                  <a:schemeClr val="accent1">
                    <a:lumMod val="50000"/>
                  </a:schemeClr>
                </a:solidFill>
              </a:rPr>
              <a:t>Think about the relationships </a:t>
            </a:r>
          </a:p>
          <a:p>
            <a:pPr>
              <a:lnSpc>
                <a:spcPct val="90000"/>
              </a:lnSpc>
              <a:spcAft>
                <a:spcPts val="600"/>
              </a:spcAft>
            </a:pPr>
            <a:r>
              <a:rPr lang="en-US" sz="2800" dirty="0">
                <a:solidFill>
                  <a:schemeClr val="accent1">
                    <a:lumMod val="50000"/>
                  </a:schemeClr>
                </a:solidFill>
              </a:rPr>
              <a:t>you and those </a:t>
            </a:r>
            <a:endParaRPr lang="en-US" sz="2800" dirty="0">
              <a:solidFill>
                <a:schemeClr val="accent1">
                  <a:lumMod val="50000"/>
                </a:schemeClr>
              </a:solidFill>
              <a:cs typeface="Calibri"/>
            </a:endParaRPr>
          </a:p>
          <a:p>
            <a:pPr>
              <a:lnSpc>
                <a:spcPct val="90000"/>
              </a:lnSpc>
              <a:spcAft>
                <a:spcPts val="600"/>
              </a:spcAft>
            </a:pPr>
            <a:r>
              <a:rPr lang="en-US" sz="2800" dirty="0">
                <a:solidFill>
                  <a:schemeClr val="accent1">
                    <a:lumMod val="50000"/>
                  </a:schemeClr>
                </a:solidFill>
              </a:rPr>
              <a:t>around you are a part of.  </a:t>
            </a:r>
            <a:endParaRPr lang="en-US" dirty="0">
              <a:solidFill>
                <a:schemeClr val="accent1">
                  <a:lumMod val="50000"/>
                </a:schemeClr>
              </a:solidFill>
            </a:endParaRPr>
          </a:p>
          <a:p>
            <a:pPr>
              <a:lnSpc>
                <a:spcPct val="90000"/>
              </a:lnSpc>
              <a:spcAft>
                <a:spcPts val="600"/>
              </a:spcAft>
            </a:pPr>
            <a:endParaRPr lang="en-US" sz="2800" b="1" dirty="0">
              <a:solidFill>
                <a:schemeClr val="accent1">
                  <a:lumMod val="50000"/>
                </a:schemeClr>
              </a:solidFill>
            </a:endParaRPr>
          </a:p>
          <a:p>
            <a:pPr>
              <a:lnSpc>
                <a:spcPct val="90000"/>
              </a:lnSpc>
              <a:spcAft>
                <a:spcPts val="600"/>
              </a:spcAft>
            </a:pPr>
            <a:r>
              <a:rPr lang="en-US" sz="2800" b="1" dirty="0">
                <a:solidFill>
                  <a:schemeClr val="accent1">
                    <a:lumMod val="50000"/>
                  </a:schemeClr>
                </a:solidFill>
              </a:rPr>
              <a:t>What sacrifices are made? </a:t>
            </a:r>
            <a:endParaRPr lang="en-US" sz="2800" b="1" dirty="0">
              <a:solidFill>
                <a:schemeClr val="accent1">
                  <a:lumMod val="50000"/>
                </a:schemeClr>
              </a:solidFill>
              <a:cs typeface="Calibri"/>
            </a:endParaRPr>
          </a:p>
        </p:txBody>
      </p:sp>
      <p:sp>
        <p:nvSpPr>
          <p:cNvPr id="5" name="Footer Placeholder 4">
            <a:extLst>
              <a:ext uri="{FF2B5EF4-FFF2-40B4-BE49-F238E27FC236}">
                <a16:creationId xmlns:a16="http://schemas.microsoft.com/office/drawing/2014/main" id="{6A8E7637-CDB6-D846-BD65-794EB85589FA}"/>
              </a:ext>
            </a:extLst>
          </p:cNvPr>
          <p:cNvSpPr>
            <a:spLocks noGrp="1"/>
          </p:cNvSpPr>
          <p:nvPr>
            <p:ph type="ftr" sz="quarter" idx="11"/>
          </p:nvPr>
        </p:nvSpPr>
        <p:spPr>
          <a:xfrm>
            <a:off x="4038600" y="6408542"/>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grpSp>
        <p:nvGrpSpPr>
          <p:cNvPr id="23" name="Group 22">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4" name="Freeform: Shape 23">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A picture containing building, front, metal, standing&#10;&#10;Description automatically generated">
            <a:extLst>
              <a:ext uri="{FF2B5EF4-FFF2-40B4-BE49-F238E27FC236}">
                <a16:creationId xmlns:a16="http://schemas.microsoft.com/office/drawing/2014/main" id="{52020FCF-2E76-4C24-90DC-5416D011D9E8}"/>
              </a:ext>
            </a:extLst>
          </p:cNvPr>
          <p:cNvPicPr>
            <a:picLocks noChangeAspect="1"/>
          </p:cNvPicPr>
          <p:nvPr/>
        </p:nvPicPr>
        <p:blipFill>
          <a:blip r:embed="rId2"/>
          <a:stretch>
            <a:fillRect/>
          </a:stretch>
        </p:blipFill>
        <p:spPr>
          <a:xfrm>
            <a:off x="-4175" y="-267222"/>
            <a:ext cx="5457171" cy="7402807"/>
          </a:xfrm>
          <a:prstGeom prst="rect">
            <a:avLst/>
          </a:prstGeom>
        </p:spPr>
      </p:pic>
      <p:sp>
        <p:nvSpPr>
          <p:cNvPr id="4" name="Rectangle 3">
            <a:extLst>
              <a:ext uri="{FF2B5EF4-FFF2-40B4-BE49-F238E27FC236}">
                <a16:creationId xmlns:a16="http://schemas.microsoft.com/office/drawing/2014/main" id="{7DCD83E4-BF91-C442-B96F-D6F64D4D1A78}"/>
              </a:ext>
            </a:extLst>
          </p:cNvPr>
          <p:cNvSpPr/>
          <p:nvPr/>
        </p:nvSpPr>
        <p:spPr>
          <a:xfrm>
            <a:off x="73245" y="6405845"/>
            <a:ext cx="2865913" cy="369332"/>
          </a:xfrm>
          <a:prstGeom prst="rect">
            <a:avLst/>
          </a:prstGeom>
        </p:spPr>
        <p:txBody>
          <a:bodyPr wrap="none" lIns="91440" tIns="45720" rIns="91440" bIns="45720" anchor="t">
            <a:spAutoFit/>
          </a:bodyPr>
          <a:lstStyle/>
          <a:p>
            <a:pPr>
              <a:spcAft>
                <a:spcPts val="600"/>
              </a:spcAft>
            </a:pPr>
            <a:r>
              <a:rPr lang="en-GB" dirty="0">
                <a:solidFill>
                  <a:schemeClr val="bg1"/>
                </a:solidFill>
              </a:rPr>
              <a:t>LO: Understand what love is</a:t>
            </a:r>
            <a:r>
              <a:rPr lang="en-GB" dirty="0">
                <a:solidFill>
                  <a:schemeClr val="accent1">
                    <a:lumMod val="50000"/>
                  </a:schemeClr>
                </a:solidFill>
              </a:rPr>
              <a:t>.</a:t>
            </a:r>
            <a:endParaRPr lang="en-GB">
              <a:solidFill>
                <a:schemeClr val="accent1">
                  <a:lumMod val="50000"/>
                </a:schemeClr>
              </a:solidFill>
              <a:cs typeface="Calibri"/>
            </a:endParaRPr>
          </a:p>
        </p:txBody>
      </p:sp>
    </p:spTree>
    <p:extLst>
      <p:ext uri="{BB962C8B-B14F-4D97-AF65-F5344CB8AC3E}">
        <p14:creationId xmlns:p14="http://schemas.microsoft.com/office/powerpoint/2010/main" val="324175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5" name="Freeform: Shape 24">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extBox 10">
            <a:extLst>
              <a:ext uri="{FF2B5EF4-FFF2-40B4-BE49-F238E27FC236}">
                <a16:creationId xmlns:a16="http://schemas.microsoft.com/office/drawing/2014/main" id="{F2517C7C-BE4B-C249-8768-A1DB6F6E5932}"/>
              </a:ext>
            </a:extLst>
          </p:cNvPr>
          <p:cNvSpPr txBox="1"/>
          <p:nvPr/>
        </p:nvSpPr>
        <p:spPr>
          <a:xfrm>
            <a:off x="710727" y="1771805"/>
            <a:ext cx="3512586" cy="2760098"/>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4800" kern="1200" dirty="0">
                <a:solidFill>
                  <a:schemeClr val="accent1">
                    <a:lumMod val="50000"/>
                  </a:schemeClr>
                </a:solidFill>
                <a:latin typeface="Calibri"/>
                <a:ea typeface="+mj-ea"/>
                <a:cs typeface="Calibri"/>
              </a:rPr>
              <a:t>If we understand love</a:t>
            </a:r>
            <a:r>
              <a:rPr lang="en-US" sz="4800" dirty="0">
                <a:solidFill>
                  <a:schemeClr val="accent1">
                    <a:lumMod val="50000"/>
                  </a:schemeClr>
                </a:solidFill>
                <a:latin typeface="Calibri"/>
                <a:ea typeface="+mj-ea"/>
                <a:cs typeface="Calibri"/>
              </a:rPr>
              <a:t> as </a:t>
            </a:r>
            <a:endParaRPr lang="en-US" dirty="0">
              <a:solidFill>
                <a:schemeClr val="accent1">
                  <a:lumMod val="50000"/>
                </a:schemeClr>
              </a:solidFill>
              <a:latin typeface="Calibri"/>
              <a:ea typeface="+mj-ea"/>
              <a:cs typeface="Calibri"/>
            </a:endParaRPr>
          </a:p>
          <a:p>
            <a:pPr algn="ctr">
              <a:lnSpc>
                <a:spcPct val="90000"/>
              </a:lnSpc>
              <a:spcBef>
                <a:spcPct val="0"/>
              </a:spcBef>
              <a:spcAft>
                <a:spcPts val="600"/>
              </a:spcAft>
            </a:pPr>
            <a:r>
              <a:rPr lang="en-US" sz="4800" dirty="0">
                <a:solidFill>
                  <a:schemeClr val="accent1">
                    <a:lumMod val="50000"/>
                  </a:schemeClr>
                </a:solidFill>
                <a:latin typeface="Calibri"/>
                <a:ea typeface="+mj-ea"/>
                <a:cs typeface="Calibri"/>
              </a:rPr>
              <a:t>sacrifice...</a:t>
            </a:r>
            <a:r>
              <a:rPr lang="en-US" sz="4800" dirty="0">
                <a:solidFill>
                  <a:schemeClr val="tx2"/>
                </a:solidFill>
                <a:latin typeface="Calibri"/>
                <a:ea typeface="+mj-ea"/>
                <a:cs typeface="Calibri"/>
              </a:rPr>
              <a:t> </a:t>
            </a:r>
            <a:r>
              <a:rPr lang="en-US" sz="3700" dirty="0">
                <a:solidFill>
                  <a:schemeClr val="tx2"/>
                </a:solidFill>
                <a:latin typeface="Calibri"/>
                <a:ea typeface="+mj-ea"/>
                <a:cs typeface="Calibri"/>
              </a:rPr>
              <a:t> </a:t>
            </a:r>
            <a:endParaRPr lang="en-US" dirty="0">
              <a:solidFill>
                <a:schemeClr val="tx2"/>
              </a:solidFill>
              <a:ea typeface="+mj-ea"/>
              <a:cs typeface="Calibri"/>
            </a:endParaRPr>
          </a:p>
        </p:txBody>
      </p:sp>
      <p:sp>
        <p:nvSpPr>
          <p:cNvPr id="12" name="TextBox 11">
            <a:extLst>
              <a:ext uri="{FF2B5EF4-FFF2-40B4-BE49-F238E27FC236}">
                <a16:creationId xmlns:a16="http://schemas.microsoft.com/office/drawing/2014/main" id="{551B7E94-2528-C74A-B057-F034A947D795}"/>
              </a:ext>
            </a:extLst>
          </p:cNvPr>
          <p:cNvSpPr txBox="1"/>
          <p:nvPr/>
        </p:nvSpPr>
        <p:spPr>
          <a:xfrm>
            <a:off x="6175262" y="448735"/>
            <a:ext cx="5306084" cy="5950880"/>
          </a:xfrm>
          <a:prstGeom prst="rect">
            <a:avLst/>
          </a:prstGeom>
          <a:noFill/>
          <a:ln>
            <a:noFill/>
          </a:ln>
        </p:spPr>
        <p:txBody>
          <a:bodyPr vert="horz" lIns="91440" tIns="45720" rIns="91440" bIns="45720" rtlCol="0" anchor="ctr">
            <a:noAutofit/>
          </a:bodyPr>
          <a:lstStyle/>
          <a:p>
            <a:pPr>
              <a:lnSpc>
                <a:spcPct val="90000"/>
              </a:lnSpc>
              <a:spcAft>
                <a:spcPts val="600"/>
              </a:spcAft>
            </a:pPr>
            <a:r>
              <a:rPr lang="en-US" sz="2800" dirty="0">
                <a:solidFill>
                  <a:schemeClr val="accent1">
                    <a:lumMod val="50000"/>
                  </a:schemeClr>
                </a:solidFill>
                <a:cs typeface="Calibri"/>
              </a:rPr>
              <a:t>1. How can you make a sacrifice for others in today’s world? </a:t>
            </a:r>
          </a:p>
          <a:p>
            <a:pPr>
              <a:lnSpc>
                <a:spcPct val="90000"/>
              </a:lnSpc>
              <a:spcAft>
                <a:spcPts val="600"/>
              </a:spcAft>
            </a:pPr>
            <a:endParaRPr lang="en-US" sz="2800" dirty="0">
              <a:solidFill>
                <a:schemeClr val="accent1">
                  <a:lumMod val="50000"/>
                </a:schemeClr>
              </a:solidFill>
              <a:cs typeface="Calibri"/>
            </a:endParaRPr>
          </a:p>
          <a:p>
            <a:pPr>
              <a:lnSpc>
                <a:spcPct val="90000"/>
              </a:lnSpc>
              <a:spcAft>
                <a:spcPts val="600"/>
              </a:spcAft>
            </a:pPr>
            <a:r>
              <a:rPr lang="en-US" sz="2800" dirty="0">
                <a:solidFill>
                  <a:schemeClr val="accent1">
                    <a:lumMod val="50000"/>
                  </a:schemeClr>
                </a:solidFill>
                <a:cs typeface="Calibri"/>
              </a:rPr>
              <a:t>Opportunities -</a:t>
            </a:r>
          </a:p>
          <a:p>
            <a:pPr>
              <a:lnSpc>
                <a:spcPct val="90000"/>
              </a:lnSpc>
              <a:spcAft>
                <a:spcPts val="600"/>
              </a:spcAft>
            </a:pPr>
            <a:endParaRPr lang="en-US" sz="2800" dirty="0">
              <a:solidFill>
                <a:schemeClr val="accent1">
                  <a:lumMod val="50000"/>
                </a:schemeClr>
              </a:solidFill>
              <a:cs typeface="Calibri"/>
            </a:endParaRPr>
          </a:p>
          <a:p>
            <a:pPr>
              <a:lnSpc>
                <a:spcPct val="90000"/>
              </a:lnSpc>
              <a:spcAft>
                <a:spcPts val="600"/>
              </a:spcAft>
            </a:pPr>
            <a:r>
              <a:rPr lang="en-US" sz="2800" dirty="0">
                <a:solidFill>
                  <a:schemeClr val="accent1">
                    <a:lumMod val="50000"/>
                  </a:schemeClr>
                </a:solidFill>
              </a:rPr>
              <a:t>2. What stops humans being able to sacrifice for others?</a:t>
            </a:r>
            <a:endParaRPr lang="en-US" sz="2800" dirty="0">
              <a:solidFill>
                <a:schemeClr val="accent1">
                  <a:lumMod val="50000"/>
                </a:schemeClr>
              </a:solidFill>
              <a:cs typeface="Calibri"/>
            </a:endParaRPr>
          </a:p>
          <a:p>
            <a:pPr>
              <a:lnSpc>
                <a:spcPct val="90000"/>
              </a:lnSpc>
              <a:spcAft>
                <a:spcPts val="600"/>
              </a:spcAft>
            </a:pPr>
            <a:endParaRPr lang="en-US" sz="2800" dirty="0">
              <a:solidFill>
                <a:schemeClr val="accent1">
                  <a:lumMod val="50000"/>
                </a:schemeClr>
              </a:solidFill>
              <a:cs typeface="Calibri"/>
            </a:endParaRPr>
          </a:p>
          <a:p>
            <a:pPr>
              <a:lnSpc>
                <a:spcPct val="90000"/>
              </a:lnSpc>
              <a:spcAft>
                <a:spcPts val="600"/>
              </a:spcAft>
            </a:pPr>
            <a:r>
              <a:rPr lang="en-US" sz="2800" dirty="0">
                <a:solidFill>
                  <a:schemeClr val="accent1">
                    <a:lumMod val="50000"/>
                  </a:schemeClr>
                </a:solidFill>
                <a:ea typeface="+mn-lt"/>
                <a:cs typeface="+mn-lt"/>
              </a:rPr>
              <a:t>Challenges - </a:t>
            </a:r>
            <a:endParaRPr lang="en-US" dirty="0">
              <a:solidFill>
                <a:schemeClr val="accent1">
                  <a:lumMod val="50000"/>
                </a:schemeClr>
              </a:solidFill>
              <a:ea typeface="+mn-lt"/>
              <a:cs typeface="+mn-lt"/>
            </a:endParaRPr>
          </a:p>
          <a:p>
            <a:pPr>
              <a:lnSpc>
                <a:spcPct val="90000"/>
              </a:lnSpc>
              <a:spcAft>
                <a:spcPts val="600"/>
              </a:spcAft>
            </a:pPr>
            <a:endParaRPr lang="en-US" sz="2800" dirty="0">
              <a:solidFill>
                <a:schemeClr val="accent1">
                  <a:lumMod val="50000"/>
                </a:schemeClr>
              </a:solidFill>
              <a:cs typeface="Calibri"/>
            </a:endParaRPr>
          </a:p>
          <a:p>
            <a:pPr>
              <a:lnSpc>
                <a:spcPct val="90000"/>
              </a:lnSpc>
              <a:spcAft>
                <a:spcPts val="600"/>
              </a:spcAft>
            </a:pPr>
            <a:r>
              <a:rPr lang="en-US" sz="2800" dirty="0">
                <a:solidFill>
                  <a:schemeClr val="accent1">
                    <a:lumMod val="50000"/>
                  </a:schemeClr>
                </a:solidFill>
                <a:cs typeface="Calibri"/>
              </a:rPr>
              <a:t>3. Do you think it is reasonable to truly sacrifice oneself for another in the busy, modern world?</a:t>
            </a:r>
          </a:p>
        </p:txBody>
      </p:sp>
      <p:sp>
        <p:nvSpPr>
          <p:cNvPr id="5" name="Footer Placeholder 4">
            <a:extLst>
              <a:ext uri="{FF2B5EF4-FFF2-40B4-BE49-F238E27FC236}">
                <a16:creationId xmlns:a16="http://schemas.microsoft.com/office/drawing/2014/main" id="{F34A5203-7AFA-314A-B2BD-06EBC1AB7FA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sp>
        <p:nvSpPr>
          <p:cNvPr id="4" name="Rectangle 3">
            <a:extLst>
              <a:ext uri="{FF2B5EF4-FFF2-40B4-BE49-F238E27FC236}">
                <a16:creationId xmlns:a16="http://schemas.microsoft.com/office/drawing/2014/main" id="{196D9459-737F-504C-9876-141946FE643F}"/>
              </a:ext>
            </a:extLst>
          </p:cNvPr>
          <p:cNvSpPr/>
          <p:nvPr/>
        </p:nvSpPr>
        <p:spPr>
          <a:xfrm>
            <a:off x="85011" y="6405845"/>
            <a:ext cx="5464701" cy="369332"/>
          </a:xfrm>
          <a:prstGeom prst="rect">
            <a:avLst/>
          </a:prstGeom>
        </p:spPr>
        <p:txBody>
          <a:bodyPr wrap="none" lIns="91440" tIns="45720" rIns="91440" bIns="45720" anchor="t">
            <a:spAutoFit/>
          </a:bodyPr>
          <a:lstStyle/>
          <a:p>
            <a:pPr>
              <a:spcAft>
                <a:spcPts val="600"/>
              </a:spcAft>
            </a:pPr>
            <a:r>
              <a:rPr lang="en-US" dirty="0">
                <a:solidFill>
                  <a:schemeClr val="accent1">
                    <a:lumMod val="50000"/>
                  </a:schemeClr>
                </a:solidFill>
              </a:rPr>
              <a:t>LO: Evaluate how reasonable love is in the modern day. </a:t>
            </a:r>
            <a:endParaRPr lang="en-US" dirty="0">
              <a:solidFill>
                <a:schemeClr val="accent1">
                  <a:lumMod val="50000"/>
                </a:schemeClr>
              </a:solidFill>
              <a:cs typeface="Calibri"/>
            </a:endParaRPr>
          </a:p>
        </p:txBody>
      </p:sp>
    </p:spTree>
    <p:extLst>
      <p:ext uri="{BB962C8B-B14F-4D97-AF65-F5344CB8AC3E}">
        <p14:creationId xmlns:p14="http://schemas.microsoft.com/office/powerpoint/2010/main" val="22770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sp>
        <p:nvSpPr>
          <p:cNvPr id="33" name="TextBox 32">
            <a:extLst>
              <a:ext uri="{FF2B5EF4-FFF2-40B4-BE49-F238E27FC236}">
                <a16:creationId xmlns:a16="http://schemas.microsoft.com/office/drawing/2014/main" id="{CAAA34E2-5C1F-4AC7-A45F-60FD8F1A4D1F}"/>
              </a:ext>
            </a:extLst>
          </p:cNvPr>
          <p:cNvSpPr txBox="1"/>
          <p:nvPr/>
        </p:nvSpPr>
        <p:spPr>
          <a:xfrm>
            <a:off x="139205" y="340686"/>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accent1">
                    <a:lumMod val="50000"/>
                  </a:schemeClr>
                </a:solidFill>
                <a:cs typeface="Calibri"/>
              </a:rPr>
              <a:t>Plenary​</a:t>
            </a:r>
          </a:p>
        </p:txBody>
      </p:sp>
      <p:sp>
        <p:nvSpPr>
          <p:cNvPr id="14" name="Subtitle 2">
            <a:extLst>
              <a:ext uri="{FF2B5EF4-FFF2-40B4-BE49-F238E27FC236}">
                <a16:creationId xmlns:a16="http://schemas.microsoft.com/office/drawing/2014/main" id="{231134A0-895D-4222-BBD3-08E21A432373}"/>
              </a:ext>
            </a:extLst>
          </p:cNvPr>
          <p:cNvSpPr>
            <a:spLocks noGrp="1"/>
          </p:cNvSpPr>
          <p:nvPr/>
        </p:nvSpPr>
        <p:spPr>
          <a:xfrm>
            <a:off x="4381748" y="1131125"/>
            <a:ext cx="6326528" cy="4595750"/>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chemeClr val="accent1">
                    <a:lumMod val="50000"/>
                  </a:schemeClr>
                </a:solidFill>
              </a:rPr>
              <a:t>Discuss these questions:</a:t>
            </a:r>
            <a:endParaRPr lang="en-US" sz="3600" b="1" dirty="0">
              <a:solidFill>
                <a:schemeClr val="accent1">
                  <a:lumMod val="50000"/>
                </a:schemeClr>
              </a:solidFill>
              <a:cs typeface="Calibri"/>
            </a:endParaRPr>
          </a:p>
          <a:p>
            <a:pPr marL="342900" indent="-342900" algn="l">
              <a:buChar char="•"/>
            </a:pPr>
            <a:r>
              <a:rPr lang="en-GB" sz="3600" dirty="0">
                <a:solidFill>
                  <a:schemeClr val="accent1">
                    <a:lumMod val="50000"/>
                  </a:schemeClr>
                </a:solidFill>
              </a:rPr>
              <a:t>How are we created to love?  </a:t>
            </a:r>
            <a:endParaRPr lang="en-GB" sz="3600" dirty="0">
              <a:solidFill>
                <a:schemeClr val="accent1">
                  <a:lumMod val="50000"/>
                </a:schemeClr>
              </a:solidFill>
              <a:cs typeface="Calibri"/>
            </a:endParaRPr>
          </a:p>
          <a:p>
            <a:pPr marL="342900" indent="-342900" algn="l">
              <a:buChar char="•"/>
            </a:pPr>
            <a:r>
              <a:rPr lang="en-GB" sz="3600" dirty="0">
                <a:solidFill>
                  <a:schemeClr val="accent1">
                    <a:lumMod val="50000"/>
                  </a:schemeClr>
                </a:solidFill>
              </a:rPr>
              <a:t>What is love?</a:t>
            </a:r>
            <a:endParaRPr lang="en-GB" sz="3600" dirty="0">
              <a:solidFill>
                <a:schemeClr val="accent1">
                  <a:lumMod val="50000"/>
                </a:schemeClr>
              </a:solidFill>
              <a:cs typeface="Calibri"/>
            </a:endParaRPr>
          </a:p>
          <a:p>
            <a:pPr marL="342900" indent="-342900" algn="l">
              <a:buChar char="•"/>
            </a:pPr>
            <a:r>
              <a:rPr lang="en-US" sz="3600" dirty="0">
                <a:solidFill>
                  <a:schemeClr val="accent1">
                    <a:lumMod val="50000"/>
                  </a:schemeClr>
                </a:solidFill>
              </a:rPr>
              <a:t>What are the opportunities and challenges of love in the modern world?</a:t>
            </a:r>
          </a:p>
          <a:p>
            <a:pPr marL="342900" indent="-342900" algn="l">
              <a:buChar char="•"/>
            </a:pPr>
            <a:r>
              <a:rPr lang="en-US" sz="3600" dirty="0">
                <a:solidFill>
                  <a:schemeClr val="accent1">
                    <a:lumMod val="50000"/>
                  </a:schemeClr>
                </a:solidFill>
                <a:cs typeface="Calibri"/>
              </a:rPr>
              <a:t>Why was this lesson called ‘The Call?’</a:t>
            </a:r>
          </a:p>
        </p:txBody>
      </p:sp>
    </p:spTree>
    <p:extLst>
      <p:ext uri="{BB962C8B-B14F-4D97-AF65-F5344CB8AC3E}">
        <p14:creationId xmlns:p14="http://schemas.microsoft.com/office/powerpoint/2010/main" val="178233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FD4A2AD-E2FD-4CAD-8DEF-75993D7E4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E65E5-31AD-4B0E-8D4C-6526CAAE2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B65B678-A993-4BFF-AE12-E1A2FC66BB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21" y="0"/>
            <a:ext cx="5646974" cy="6483075"/>
            <a:chOff x="-19221" y="0"/>
            <a:chExt cx="5646974" cy="6483075"/>
          </a:xfrm>
        </p:grpSpPr>
        <p:sp>
          <p:nvSpPr>
            <p:cNvPr id="27" name="Freeform: Shape 26">
              <a:extLst>
                <a:ext uri="{FF2B5EF4-FFF2-40B4-BE49-F238E27FC236}">
                  <a16:creationId xmlns:a16="http://schemas.microsoft.com/office/drawing/2014/main" id="{265A95B7-D327-4B86-92B5-EC4B891D5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1E75360-B005-450D-92A5-52D302149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B0436CEA-83DB-4E89-8B52-8D9168AD5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00AFA37-9373-4E36-8BDE-B16B248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DA67DA4-3123-1B49-98D0-69C6012F3955}"/>
              </a:ext>
            </a:extLst>
          </p:cNvPr>
          <p:cNvSpPr>
            <a:spLocks noGrp="1"/>
          </p:cNvSpPr>
          <p:nvPr>
            <p:ph type="ctrTitle"/>
          </p:nvPr>
        </p:nvSpPr>
        <p:spPr>
          <a:xfrm>
            <a:off x="1013439" y="2714605"/>
            <a:ext cx="2979560" cy="1043258"/>
          </a:xfrm>
        </p:spPr>
        <p:txBody>
          <a:bodyPr anchor="t">
            <a:normAutofit/>
          </a:bodyPr>
          <a:lstStyle/>
          <a:p>
            <a:pPr algn="l"/>
            <a:r>
              <a:rPr lang="en-US" sz="6600" b="1" dirty="0">
                <a:solidFill>
                  <a:schemeClr val="accent1">
                    <a:lumMod val="50000"/>
                  </a:schemeClr>
                </a:solidFill>
                <a:latin typeface="Calibri"/>
                <a:cs typeface="Calibri"/>
              </a:rPr>
              <a:t>The Call</a:t>
            </a:r>
            <a:endParaRPr lang="en-US" sz="6600" b="1" u="sng" dirty="0">
              <a:solidFill>
                <a:schemeClr val="accent1">
                  <a:lumMod val="50000"/>
                </a:schemeClr>
              </a:solidFill>
              <a:latin typeface="Calibri"/>
              <a:cs typeface="Calibri"/>
            </a:endParaRPr>
          </a:p>
        </p:txBody>
      </p:sp>
      <p:sp>
        <p:nvSpPr>
          <p:cNvPr id="3" name="Subtitle 2">
            <a:extLst>
              <a:ext uri="{FF2B5EF4-FFF2-40B4-BE49-F238E27FC236}">
                <a16:creationId xmlns:a16="http://schemas.microsoft.com/office/drawing/2014/main" id="{6A97CDC7-F2D8-E944-A459-2D6EB3CFDC00}"/>
              </a:ext>
            </a:extLst>
          </p:cNvPr>
          <p:cNvSpPr>
            <a:spLocks noGrp="1"/>
          </p:cNvSpPr>
          <p:nvPr>
            <p:ph type="subTitle" idx="1"/>
          </p:nvPr>
        </p:nvSpPr>
        <p:spPr>
          <a:xfrm>
            <a:off x="6510119" y="869357"/>
            <a:ext cx="4788939" cy="3950919"/>
          </a:xfrm>
        </p:spPr>
        <p:txBody>
          <a:bodyPr vert="horz" lIns="91440" tIns="45720" rIns="91440" bIns="45720" rtlCol="0" anchor="b">
            <a:noAutofit/>
          </a:bodyPr>
          <a:lstStyle/>
          <a:p>
            <a:pPr algn="l"/>
            <a:r>
              <a:rPr lang="en-US" sz="2800" b="1" dirty="0">
                <a:solidFill>
                  <a:schemeClr val="accent1">
                    <a:lumMod val="50000"/>
                  </a:schemeClr>
                </a:solidFill>
              </a:rPr>
              <a:t>Learning Objectives:</a:t>
            </a:r>
          </a:p>
          <a:p>
            <a:pPr marL="342900" indent="-342900" algn="l">
              <a:buChar char="•"/>
            </a:pPr>
            <a:r>
              <a:rPr lang="en-GB" sz="2800" dirty="0">
                <a:solidFill>
                  <a:schemeClr val="accent1">
                    <a:lumMod val="50000"/>
                  </a:schemeClr>
                </a:solidFill>
              </a:rPr>
              <a:t>Know how we are made to love.  </a:t>
            </a:r>
            <a:endParaRPr lang="en-GB" sz="2800" dirty="0">
              <a:solidFill>
                <a:schemeClr val="accent1">
                  <a:lumMod val="50000"/>
                </a:schemeClr>
              </a:solidFill>
              <a:cs typeface="Calibri"/>
            </a:endParaRPr>
          </a:p>
          <a:p>
            <a:pPr marL="342900" indent="-342900" algn="l">
              <a:buChar char="•"/>
            </a:pPr>
            <a:r>
              <a:rPr lang="en-GB" sz="2800" dirty="0">
                <a:solidFill>
                  <a:schemeClr val="accent1">
                    <a:lumMod val="50000"/>
                  </a:schemeClr>
                </a:solidFill>
              </a:rPr>
              <a:t>Understand what love is.</a:t>
            </a:r>
            <a:endParaRPr lang="en-GB" sz="2800" dirty="0">
              <a:solidFill>
                <a:schemeClr val="accent1">
                  <a:lumMod val="50000"/>
                </a:schemeClr>
              </a:solidFill>
              <a:cs typeface="Calibri"/>
            </a:endParaRPr>
          </a:p>
          <a:p>
            <a:pPr marL="342900" indent="-342900" algn="l">
              <a:buChar char="•"/>
            </a:pPr>
            <a:r>
              <a:rPr lang="en-US" sz="2800" dirty="0">
                <a:solidFill>
                  <a:schemeClr val="accent1">
                    <a:lumMod val="50000"/>
                  </a:schemeClr>
                </a:solidFill>
              </a:rPr>
              <a:t>Investigate the opportunities and challenges of love in the modern world.</a:t>
            </a:r>
            <a:endParaRPr lang="en-US" sz="2800" dirty="0">
              <a:solidFill>
                <a:schemeClr val="accent1">
                  <a:lumMod val="50000"/>
                </a:schemeClr>
              </a:solidFill>
              <a:cs typeface="Calibri"/>
            </a:endParaRPr>
          </a:p>
        </p:txBody>
      </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#Made4Love</a:t>
            </a:r>
          </a:p>
        </p:txBody>
      </p:sp>
    </p:spTree>
    <p:extLst>
      <p:ext uri="{BB962C8B-B14F-4D97-AF65-F5344CB8AC3E}">
        <p14:creationId xmlns:p14="http://schemas.microsoft.com/office/powerpoint/2010/main" val="325145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sp>
        <p:nvSpPr>
          <p:cNvPr id="8" name="TextBox 7">
            <a:extLst>
              <a:ext uri="{FF2B5EF4-FFF2-40B4-BE49-F238E27FC236}">
                <a16:creationId xmlns:a16="http://schemas.microsoft.com/office/drawing/2014/main" id="{8905316F-4CAD-414E-A79D-2F58B026ECB6}"/>
              </a:ext>
            </a:extLst>
          </p:cNvPr>
          <p:cNvSpPr txBox="1"/>
          <p:nvPr/>
        </p:nvSpPr>
        <p:spPr>
          <a:xfrm>
            <a:off x="4259314" y="618479"/>
            <a:ext cx="3404349" cy="1077218"/>
          </a:xfrm>
          <a:prstGeom prst="rect">
            <a:avLst/>
          </a:prstGeom>
          <a:noFill/>
        </p:spPr>
        <p:txBody>
          <a:bodyPr wrap="square" lIns="91440" tIns="45720" rIns="91440" bIns="45720" rtlCol="0" anchor="t">
            <a:spAutoFit/>
          </a:bodyPr>
          <a:lstStyle/>
          <a:p>
            <a:pPr algn="ctr">
              <a:spcAft>
                <a:spcPts val="600"/>
              </a:spcAft>
            </a:pPr>
            <a:r>
              <a:rPr lang="en-US" sz="3200" dirty="0">
                <a:solidFill>
                  <a:schemeClr val="accent1">
                    <a:lumMod val="50000"/>
                  </a:schemeClr>
                </a:solidFill>
              </a:rPr>
              <a:t>Learned </a:t>
            </a:r>
            <a:r>
              <a:rPr lang="en-US" sz="3200" dirty="0" err="1">
                <a:solidFill>
                  <a:schemeClr val="accent1">
                    <a:lumMod val="50000"/>
                  </a:schemeClr>
                </a:solidFill>
              </a:rPr>
              <a:t>behaviour</a:t>
            </a:r>
            <a:r>
              <a:rPr lang="en-US" sz="3200" dirty="0">
                <a:solidFill>
                  <a:schemeClr val="accent1">
                    <a:lumMod val="50000"/>
                  </a:schemeClr>
                </a:solidFill>
              </a:rPr>
              <a:t>?</a:t>
            </a:r>
          </a:p>
        </p:txBody>
      </p:sp>
      <p:sp>
        <p:nvSpPr>
          <p:cNvPr id="4" name="TextBox 3">
            <a:extLst>
              <a:ext uri="{FF2B5EF4-FFF2-40B4-BE49-F238E27FC236}">
                <a16:creationId xmlns:a16="http://schemas.microsoft.com/office/drawing/2014/main" id="{D3F90F44-4251-EF4E-9367-2F7847CD2252}"/>
              </a:ext>
            </a:extLst>
          </p:cNvPr>
          <p:cNvSpPr txBox="1"/>
          <p:nvPr/>
        </p:nvSpPr>
        <p:spPr>
          <a:xfrm>
            <a:off x="4428071" y="1998443"/>
            <a:ext cx="4302048" cy="2662267"/>
          </a:xfrm>
          <a:prstGeom prst="rect">
            <a:avLst/>
          </a:prstGeom>
          <a:noFill/>
          <a:ln>
            <a:noFill/>
          </a:ln>
        </p:spPr>
        <p:txBody>
          <a:bodyPr wrap="square" lIns="91440" tIns="45720" rIns="91440" bIns="45720" rtlCol="0" anchor="t">
            <a:spAutoFit/>
          </a:bodyPr>
          <a:lstStyle/>
          <a:p>
            <a:pPr algn="ctr">
              <a:spcAft>
                <a:spcPts val="600"/>
              </a:spcAft>
            </a:pPr>
            <a:r>
              <a:rPr lang="en-US" sz="5400" b="1">
                <a:solidFill>
                  <a:schemeClr val="accent1">
                    <a:lumMod val="50000"/>
                  </a:schemeClr>
                </a:solidFill>
              </a:rPr>
              <a:t>Why</a:t>
            </a:r>
            <a:r>
              <a:rPr lang="en-US" sz="5400">
                <a:solidFill>
                  <a:schemeClr val="accent1">
                    <a:lumMod val="50000"/>
                  </a:schemeClr>
                </a:solidFill>
              </a:rPr>
              <a:t> do humans </a:t>
            </a:r>
          </a:p>
          <a:p>
            <a:pPr algn="ctr">
              <a:spcAft>
                <a:spcPts val="600"/>
              </a:spcAft>
            </a:pPr>
            <a:r>
              <a:rPr lang="en-US" sz="5400">
                <a:solidFill>
                  <a:schemeClr val="accent1">
                    <a:lumMod val="50000"/>
                  </a:schemeClr>
                </a:solidFill>
              </a:rPr>
              <a:t>love?</a:t>
            </a:r>
            <a:endParaRPr lang="en-US" sz="5400">
              <a:solidFill>
                <a:schemeClr val="accent1">
                  <a:lumMod val="50000"/>
                </a:schemeClr>
              </a:solidFill>
              <a:cs typeface="Calibri"/>
            </a:endParaRP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1008346"/>
            <a:ext cx="29310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50000"/>
                  </a:schemeClr>
                </a:solidFill>
              </a:rPr>
              <a:t>Think-Pair-Share</a:t>
            </a:r>
            <a:r>
              <a:rPr lang="en-US" sz="2400" b="1">
                <a:solidFill>
                  <a:schemeClr val="accent6">
                    <a:lumMod val="50000"/>
                  </a:schemeClr>
                </a:solidFill>
                <a:cs typeface="Calibri"/>
              </a:rPr>
              <a:t>​</a:t>
            </a: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accent1">
                    <a:lumMod val="50000"/>
                  </a:schemeClr>
                </a:solidFill>
              </a:rPr>
              <a:t>Starter</a:t>
            </a:r>
            <a:r>
              <a:rPr lang="en-US" sz="6000" b="1">
                <a:solidFill>
                  <a:schemeClr val="accent1">
                    <a:lumMod val="50000"/>
                  </a:schemeClr>
                </a:solidFill>
                <a:cs typeface="Calibri"/>
              </a:rPr>
              <a:t>​</a:t>
            </a:r>
          </a:p>
        </p:txBody>
      </p:sp>
      <p:sp>
        <p:nvSpPr>
          <p:cNvPr id="35" name="TextBox 34">
            <a:extLst>
              <a:ext uri="{FF2B5EF4-FFF2-40B4-BE49-F238E27FC236}">
                <a16:creationId xmlns:a16="http://schemas.microsoft.com/office/drawing/2014/main" id="{30D5AFE3-6CF7-4024-B1BF-9E4567ADED9C}"/>
              </a:ext>
            </a:extLst>
          </p:cNvPr>
          <p:cNvSpPr txBox="1"/>
          <p:nvPr/>
        </p:nvSpPr>
        <p:spPr>
          <a:xfrm>
            <a:off x="1779620" y="2830600"/>
            <a:ext cx="2740951" cy="584775"/>
          </a:xfrm>
          <a:prstGeom prst="rect">
            <a:avLst/>
          </a:prstGeom>
          <a:noFill/>
        </p:spPr>
        <p:txBody>
          <a:bodyPr wrap="square" lIns="91440" tIns="45720" rIns="91440" bIns="45720" rtlCol="0" anchor="t">
            <a:spAutoFit/>
          </a:bodyPr>
          <a:lstStyle/>
          <a:p>
            <a:r>
              <a:rPr lang="en-US" sz="3200" dirty="0">
                <a:solidFill>
                  <a:schemeClr val="accent1">
                    <a:lumMod val="50000"/>
                  </a:schemeClr>
                </a:solidFill>
              </a:rPr>
              <a:t>Sexual desire?</a:t>
            </a:r>
            <a:endParaRPr lang="en-US" sz="3200" dirty="0">
              <a:solidFill>
                <a:schemeClr val="accent1">
                  <a:lumMod val="50000"/>
                </a:schemeClr>
              </a:solidFill>
              <a:cs typeface="Calibri"/>
            </a:endParaRPr>
          </a:p>
        </p:txBody>
      </p:sp>
      <p:sp>
        <p:nvSpPr>
          <p:cNvPr id="41" name="TextBox 40">
            <a:extLst>
              <a:ext uri="{FF2B5EF4-FFF2-40B4-BE49-F238E27FC236}">
                <a16:creationId xmlns:a16="http://schemas.microsoft.com/office/drawing/2014/main" id="{C3D2A351-BD0E-40AB-84C3-BEDF095EBFB9}"/>
              </a:ext>
            </a:extLst>
          </p:cNvPr>
          <p:cNvSpPr txBox="1"/>
          <p:nvPr/>
        </p:nvSpPr>
        <p:spPr>
          <a:xfrm>
            <a:off x="8970523" y="1640629"/>
            <a:ext cx="2239108" cy="584775"/>
          </a:xfrm>
          <a:prstGeom prst="rect">
            <a:avLst/>
          </a:prstGeom>
          <a:noFill/>
        </p:spPr>
        <p:txBody>
          <a:bodyPr wrap="square" lIns="91440" tIns="45720" rIns="91440" bIns="45720" rtlCol="0" anchor="t">
            <a:spAutoFit/>
          </a:bodyPr>
          <a:lstStyle/>
          <a:p>
            <a:r>
              <a:rPr lang="en-US" sz="3200">
                <a:solidFill>
                  <a:schemeClr val="accent1">
                    <a:lumMod val="50000"/>
                  </a:schemeClr>
                </a:solidFill>
                <a:cs typeface="Calibri"/>
              </a:rPr>
              <a:t>God-given?</a:t>
            </a:r>
          </a:p>
        </p:txBody>
      </p:sp>
      <p:sp>
        <p:nvSpPr>
          <p:cNvPr id="43" name="TextBox 42">
            <a:extLst>
              <a:ext uri="{FF2B5EF4-FFF2-40B4-BE49-F238E27FC236}">
                <a16:creationId xmlns:a16="http://schemas.microsoft.com/office/drawing/2014/main" id="{5E59F479-28B7-490E-983C-D413FD23B0EF}"/>
              </a:ext>
            </a:extLst>
          </p:cNvPr>
          <p:cNvSpPr txBox="1"/>
          <p:nvPr/>
        </p:nvSpPr>
        <p:spPr>
          <a:xfrm>
            <a:off x="9343613" y="3235987"/>
            <a:ext cx="1864692" cy="584775"/>
          </a:xfrm>
          <a:prstGeom prst="rect">
            <a:avLst/>
          </a:prstGeom>
          <a:noFill/>
        </p:spPr>
        <p:txBody>
          <a:bodyPr wrap="square" lIns="91440" tIns="45720" rIns="91440" bIns="45720" rtlCol="0" anchor="t">
            <a:spAutoFit/>
          </a:bodyPr>
          <a:lstStyle/>
          <a:p>
            <a:r>
              <a:rPr lang="en-US" sz="3200">
                <a:solidFill>
                  <a:schemeClr val="accent1">
                    <a:lumMod val="50000"/>
                  </a:schemeClr>
                </a:solidFill>
              </a:rPr>
              <a:t>Tradition?</a:t>
            </a:r>
            <a:endParaRPr lang="en-US" sz="3200">
              <a:solidFill>
                <a:schemeClr val="accent1">
                  <a:lumMod val="50000"/>
                </a:schemeClr>
              </a:solidFill>
              <a:cs typeface="Calibri"/>
            </a:endParaRPr>
          </a:p>
        </p:txBody>
      </p:sp>
      <p:sp>
        <p:nvSpPr>
          <p:cNvPr id="45" name="TextBox 44">
            <a:extLst>
              <a:ext uri="{FF2B5EF4-FFF2-40B4-BE49-F238E27FC236}">
                <a16:creationId xmlns:a16="http://schemas.microsoft.com/office/drawing/2014/main" id="{4706B1E1-FC90-49C4-A44A-C897EC2F5CEE}"/>
              </a:ext>
            </a:extLst>
          </p:cNvPr>
          <p:cNvSpPr txBox="1"/>
          <p:nvPr/>
        </p:nvSpPr>
        <p:spPr>
          <a:xfrm>
            <a:off x="8428893" y="4414322"/>
            <a:ext cx="2969792" cy="1569660"/>
          </a:xfrm>
          <a:prstGeom prst="rect">
            <a:avLst/>
          </a:prstGeom>
          <a:noFill/>
        </p:spPr>
        <p:txBody>
          <a:bodyPr wrap="square" lIns="91440" tIns="45720" rIns="91440" bIns="45720" rtlCol="0" anchor="t">
            <a:spAutoFit/>
          </a:bodyPr>
          <a:lstStyle/>
          <a:p>
            <a:pPr algn="ctr"/>
            <a:r>
              <a:rPr lang="en-US" sz="3200">
                <a:solidFill>
                  <a:schemeClr val="accent1">
                    <a:lumMod val="50000"/>
                  </a:schemeClr>
                </a:solidFill>
              </a:rPr>
              <a:t>Natural?  The heart wants what it wants?</a:t>
            </a:r>
            <a:endParaRPr lang="en-US" sz="3200">
              <a:solidFill>
                <a:schemeClr val="accent1">
                  <a:lumMod val="50000"/>
                </a:schemeClr>
              </a:solidFill>
              <a:cs typeface="Calibri"/>
            </a:endParaRPr>
          </a:p>
        </p:txBody>
      </p:sp>
      <p:sp>
        <p:nvSpPr>
          <p:cNvPr id="47" name="TextBox 46">
            <a:extLst>
              <a:ext uri="{FF2B5EF4-FFF2-40B4-BE49-F238E27FC236}">
                <a16:creationId xmlns:a16="http://schemas.microsoft.com/office/drawing/2014/main" id="{01A972C0-D56F-4783-A662-26F130D0B4B0}"/>
              </a:ext>
            </a:extLst>
          </p:cNvPr>
          <p:cNvSpPr txBox="1"/>
          <p:nvPr/>
        </p:nvSpPr>
        <p:spPr>
          <a:xfrm>
            <a:off x="2810406" y="5458432"/>
            <a:ext cx="1664999" cy="584775"/>
          </a:xfrm>
          <a:prstGeom prst="rect">
            <a:avLst/>
          </a:prstGeom>
          <a:noFill/>
        </p:spPr>
        <p:txBody>
          <a:bodyPr wrap="square" lIns="91440" tIns="45720" rIns="91440" bIns="45720" rtlCol="0" anchor="t">
            <a:spAutoFit/>
          </a:bodyPr>
          <a:lstStyle/>
          <a:p>
            <a:r>
              <a:rPr lang="en-US" sz="3200">
                <a:solidFill>
                  <a:schemeClr val="accent1">
                    <a:lumMod val="50000"/>
                  </a:schemeClr>
                </a:solidFill>
              </a:rPr>
              <a:t>Bored?</a:t>
            </a:r>
          </a:p>
        </p:txBody>
      </p:sp>
      <p:sp>
        <p:nvSpPr>
          <p:cNvPr id="49" name="TextBox 48">
            <a:extLst>
              <a:ext uri="{FF2B5EF4-FFF2-40B4-BE49-F238E27FC236}">
                <a16:creationId xmlns:a16="http://schemas.microsoft.com/office/drawing/2014/main" id="{70456777-44A8-4B15-A511-A76270502D0B}"/>
              </a:ext>
            </a:extLst>
          </p:cNvPr>
          <p:cNvSpPr txBox="1"/>
          <p:nvPr/>
        </p:nvSpPr>
        <p:spPr>
          <a:xfrm>
            <a:off x="5539033" y="5144922"/>
            <a:ext cx="1679451" cy="1077218"/>
          </a:xfrm>
          <a:prstGeom prst="rect">
            <a:avLst/>
          </a:prstGeom>
          <a:noFill/>
        </p:spPr>
        <p:txBody>
          <a:bodyPr wrap="square" lIns="91440" tIns="45720" rIns="91440" bIns="45720" rtlCol="0" anchor="t">
            <a:spAutoFit/>
          </a:bodyPr>
          <a:lstStyle/>
          <a:p>
            <a:pPr algn="ctr"/>
            <a:r>
              <a:rPr lang="en-US" sz="3200">
                <a:solidFill>
                  <a:schemeClr val="accent1">
                    <a:lumMod val="50000"/>
                  </a:schemeClr>
                </a:solidFill>
              </a:rPr>
              <a:t>Need to fit in?</a:t>
            </a:r>
            <a:endParaRPr lang="en-US"/>
          </a:p>
        </p:txBody>
      </p:sp>
      <p:sp>
        <p:nvSpPr>
          <p:cNvPr id="51" name="TextBox 50">
            <a:extLst>
              <a:ext uri="{FF2B5EF4-FFF2-40B4-BE49-F238E27FC236}">
                <a16:creationId xmlns:a16="http://schemas.microsoft.com/office/drawing/2014/main" id="{C14CB8C4-1F04-4DEE-918C-655EB1059CE1}"/>
              </a:ext>
            </a:extLst>
          </p:cNvPr>
          <p:cNvSpPr txBox="1"/>
          <p:nvPr/>
        </p:nvSpPr>
        <p:spPr>
          <a:xfrm>
            <a:off x="517301" y="4068785"/>
            <a:ext cx="3968501" cy="1077218"/>
          </a:xfrm>
          <a:prstGeom prst="rect">
            <a:avLst/>
          </a:prstGeom>
          <a:noFill/>
        </p:spPr>
        <p:txBody>
          <a:bodyPr wrap="square" lIns="91440" tIns="45720" rIns="91440" bIns="45720" rtlCol="0" anchor="t">
            <a:spAutoFit/>
          </a:bodyPr>
          <a:lstStyle/>
          <a:p>
            <a:pPr algn="ctr"/>
            <a:r>
              <a:rPr lang="en-US" sz="3200">
                <a:solidFill>
                  <a:schemeClr val="accent1">
                    <a:lumMod val="50000"/>
                  </a:schemeClr>
                </a:solidFill>
              </a:rPr>
              <a:t>Emotional connection craving?</a:t>
            </a:r>
            <a:endParaRPr lang="en-US" sz="3200">
              <a:solidFill>
                <a:schemeClr val="accent1">
                  <a:lumMod val="50000"/>
                </a:schemeClr>
              </a:solidFill>
              <a:cs typeface="Calibri"/>
            </a:endParaRPr>
          </a:p>
        </p:txBody>
      </p:sp>
    </p:spTree>
    <p:extLst>
      <p:ext uri="{BB962C8B-B14F-4D97-AF65-F5344CB8AC3E}">
        <p14:creationId xmlns:p14="http://schemas.microsoft.com/office/powerpoint/2010/main" val="9963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 grpId="0"/>
      <p:bldP spid="43" grpId="0"/>
      <p:bldP spid="45" grpId="0"/>
      <p:bldP spid="49"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57" name="Freeform: Shape 56">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63" name="Freeform: Shape 62">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sp>
        <p:nvSpPr>
          <p:cNvPr id="33" name="TextBox 32">
            <a:extLst>
              <a:ext uri="{FF2B5EF4-FFF2-40B4-BE49-F238E27FC236}">
                <a16:creationId xmlns:a16="http://schemas.microsoft.com/office/drawing/2014/main" id="{CAAA34E2-5C1F-4AC7-A45F-60FD8F1A4D1F}"/>
              </a:ext>
            </a:extLst>
          </p:cNvPr>
          <p:cNvSpPr txBox="1"/>
          <p:nvPr/>
        </p:nvSpPr>
        <p:spPr>
          <a:xfrm>
            <a:off x="5152373" y="79333"/>
            <a:ext cx="32546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5400" b="1">
                <a:solidFill>
                  <a:schemeClr val="accent1">
                    <a:lumMod val="50000"/>
                  </a:schemeClr>
                </a:solidFill>
              </a:rPr>
              <a:t>Stretch</a:t>
            </a:r>
            <a:r>
              <a:rPr lang="en-US" sz="5400" b="1">
                <a:solidFill>
                  <a:schemeClr val="accent1">
                    <a:lumMod val="50000"/>
                  </a:schemeClr>
                </a:solidFill>
                <a:cs typeface="Calibri"/>
              </a:rPr>
              <a:t> &amp;​</a:t>
            </a:r>
          </a:p>
        </p:txBody>
      </p:sp>
      <p:sp>
        <p:nvSpPr>
          <p:cNvPr id="32" name="TextBox 31">
            <a:extLst>
              <a:ext uri="{FF2B5EF4-FFF2-40B4-BE49-F238E27FC236}">
                <a16:creationId xmlns:a16="http://schemas.microsoft.com/office/drawing/2014/main" id="{13FD77C6-E608-46E5-B03B-52EF8DA1C08D}"/>
              </a:ext>
            </a:extLst>
          </p:cNvPr>
          <p:cNvSpPr txBox="1"/>
          <p:nvPr/>
        </p:nvSpPr>
        <p:spPr>
          <a:xfrm>
            <a:off x="5225440" y="810018"/>
            <a:ext cx="30459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5400" b="1">
                <a:solidFill>
                  <a:schemeClr val="accent6">
                    <a:lumMod val="50000"/>
                  </a:schemeClr>
                </a:solidFill>
                <a:cs typeface="Calibri"/>
              </a:rPr>
              <a:t>Challenge​</a:t>
            </a:r>
          </a:p>
        </p:txBody>
      </p:sp>
      <p:sp>
        <p:nvSpPr>
          <p:cNvPr id="2" name="TextBox 1">
            <a:extLst>
              <a:ext uri="{FF2B5EF4-FFF2-40B4-BE49-F238E27FC236}">
                <a16:creationId xmlns:a16="http://schemas.microsoft.com/office/drawing/2014/main" id="{342D2452-CE50-478A-A441-A4379741787C}"/>
              </a:ext>
            </a:extLst>
          </p:cNvPr>
          <p:cNvSpPr txBox="1"/>
          <p:nvPr/>
        </p:nvSpPr>
        <p:spPr>
          <a:xfrm>
            <a:off x="7709770" y="4118975"/>
            <a:ext cx="4757802"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dirty="0">
                <a:solidFill>
                  <a:schemeClr val="accent1">
                    <a:lumMod val="50000"/>
                  </a:schemeClr>
                </a:solidFill>
              </a:rPr>
              <a:t>Out of the reasons </a:t>
            </a:r>
            <a:endParaRPr lang="en-US" sz="2700" dirty="0">
              <a:solidFill>
                <a:schemeClr val="accent1">
                  <a:lumMod val="50000"/>
                </a:schemeClr>
              </a:solidFill>
              <a:cs typeface="Calibri"/>
            </a:endParaRPr>
          </a:p>
          <a:p>
            <a:pPr algn="ctr"/>
            <a:r>
              <a:rPr lang="en-US" sz="2700" dirty="0">
                <a:solidFill>
                  <a:schemeClr val="accent1">
                    <a:lumMod val="50000"/>
                  </a:schemeClr>
                </a:solidFill>
              </a:rPr>
              <a:t>you have picked, which one would be the most ‘</a:t>
            </a:r>
            <a:r>
              <a:rPr lang="en-US" sz="2700" b="1" dirty="0">
                <a:solidFill>
                  <a:schemeClr val="accent1">
                    <a:lumMod val="50000"/>
                  </a:schemeClr>
                </a:solidFill>
              </a:rPr>
              <a:t>popular</a:t>
            </a:r>
            <a:r>
              <a:rPr lang="en-US" sz="2700" dirty="0">
                <a:solidFill>
                  <a:schemeClr val="accent1">
                    <a:lumMod val="50000"/>
                  </a:schemeClr>
                </a:solidFill>
              </a:rPr>
              <a:t>’ </a:t>
            </a:r>
            <a:endParaRPr lang="en-US" sz="2700" dirty="0">
              <a:solidFill>
                <a:schemeClr val="accent1">
                  <a:lumMod val="50000"/>
                </a:schemeClr>
              </a:solidFill>
              <a:cs typeface="Calibri"/>
            </a:endParaRPr>
          </a:p>
          <a:p>
            <a:pPr algn="ctr"/>
            <a:r>
              <a:rPr lang="en-US" sz="2700" dirty="0">
                <a:solidFill>
                  <a:schemeClr val="accent1">
                    <a:lumMod val="50000"/>
                  </a:schemeClr>
                </a:solidFill>
              </a:rPr>
              <a:t>and which would be the most ‘</a:t>
            </a:r>
            <a:r>
              <a:rPr lang="en-US" sz="2700" b="1" dirty="0">
                <a:solidFill>
                  <a:schemeClr val="accent1">
                    <a:lumMod val="50000"/>
                  </a:schemeClr>
                </a:solidFill>
              </a:rPr>
              <a:t>controversial</a:t>
            </a:r>
            <a:r>
              <a:rPr lang="en-US" sz="2700" dirty="0">
                <a:solidFill>
                  <a:schemeClr val="accent1">
                    <a:lumMod val="50000"/>
                  </a:schemeClr>
                </a:solidFill>
              </a:rPr>
              <a:t>’?</a:t>
            </a:r>
            <a:r>
              <a:rPr lang="en-US" sz="2700" dirty="0">
                <a:solidFill>
                  <a:schemeClr val="accent1">
                    <a:lumMod val="50000"/>
                  </a:schemeClr>
                </a:solidFill>
                <a:cs typeface="Calibri"/>
              </a:rPr>
              <a:t>​</a:t>
            </a:r>
          </a:p>
        </p:txBody>
      </p:sp>
    </p:spTree>
    <p:extLst>
      <p:ext uri="{BB962C8B-B14F-4D97-AF65-F5344CB8AC3E}">
        <p14:creationId xmlns:p14="http://schemas.microsoft.com/office/powerpoint/2010/main" val="375996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accent6">
                    <a:lumMod val="50000"/>
                  </a:schemeClr>
                </a:solidFill>
              </a:rPr>
              <a:t>Consider &amp; </a:t>
            </a:r>
            <a:endParaRPr lang="en-US" b="1" dirty="0">
              <a:solidFill>
                <a:schemeClr val="accent6">
                  <a:lumMod val="50000"/>
                </a:schemeClr>
              </a:solidFill>
              <a:cs typeface="Calibri"/>
            </a:endParaRPr>
          </a:p>
          <a:p>
            <a:r>
              <a:rPr lang="en-US" sz="2400" b="1" dirty="0">
                <a:solidFill>
                  <a:schemeClr val="accent6">
                    <a:lumMod val="50000"/>
                  </a:schemeClr>
                </a:solidFill>
              </a:rPr>
              <a:t>Answer</a:t>
            </a:r>
            <a:endParaRPr lang="en-US" b="1" dirty="0">
              <a:solidFill>
                <a:schemeClr val="accent6">
                  <a:lumMod val="50000"/>
                </a:schemeClr>
              </a:solidFill>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accent1">
                    <a:lumMod val="50000"/>
                  </a:schemeClr>
                </a:solidFill>
                <a:cs typeface="Calibri"/>
              </a:rPr>
              <a:t>Read​</a:t>
            </a:r>
          </a:p>
        </p:txBody>
      </p:sp>
      <p:sp>
        <p:nvSpPr>
          <p:cNvPr id="2" name="Rectangle 1">
            <a:extLst>
              <a:ext uri="{FF2B5EF4-FFF2-40B4-BE49-F238E27FC236}">
                <a16:creationId xmlns:a16="http://schemas.microsoft.com/office/drawing/2014/main" id="{DC370AF1-FEE8-4E02-9618-22AC9B175271}"/>
              </a:ext>
            </a:extLst>
          </p:cNvPr>
          <p:cNvSpPr/>
          <p:nvPr/>
        </p:nvSpPr>
        <p:spPr>
          <a:xfrm>
            <a:off x="5627098" y="496447"/>
            <a:ext cx="5202655" cy="5591274"/>
          </a:xfrm>
          <a:prstGeom prst="rect">
            <a:avLst/>
          </a:prstGeom>
          <a:ln>
            <a:solidFill>
              <a:schemeClr val="tx1"/>
            </a:solidFill>
          </a:ln>
        </p:spPr>
        <p:txBody>
          <a:bodyPr wrap="square" lIns="91440" tIns="45720" rIns="91440" bIns="45720" anchor="t">
            <a:spAutoFit/>
          </a:bodyPr>
          <a:lstStyle/>
          <a:p>
            <a:endParaRPr lang="en-GB" sz="1400" b="1" baseline="30000" dirty="0">
              <a:solidFill>
                <a:srgbClr val="000000"/>
              </a:solidFill>
              <a:latin typeface="Calibri"/>
              <a:cs typeface="Calibri"/>
            </a:endParaRPr>
          </a:p>
          <a:p>
            <a:r>
              <a:rPr lang="en-GB" sz="3600" b="1" baseline="30000" dirty="0">
                <a:solidFill>
                  <a:srgbClr val="000000"/>
                </a:solidFill>
                <a:latin typeface="Calibri"/>
                <a:cs typeface="Calibri"/>
              </a:rPr>
              <a:t>Genesis 1</a:t>
            </a:r>
            <a:endParaRPr lang="en-GB" dirty="0">
              <a:cs typeface="Calibri"/>
            </a:endParaRPr>
          </a:p>
          <a:p>
            <a:pPr algn="just"/>
            <a:r>
              <a:rPr lang="en-GB" sz="2400" b="1" i="0" baseline="30000" dirty="0">
                <a:solidFill>
                  <a:srgbClr val="000000"/>
                </a:solidFill>
                <a:effectLst/>
                <a:latin typeface="Calibri"/>
                <a:cs typeface="Calibri"/>
              </a:rPr>
              <a:t>26 </a:t>
            </a:r>
            <a:r>
              <a:rPr lang="en-GB" sz="2400" b="0" i="0" dirty="0">
                <a:solidFill>
                  <a:srgbClr val="000000"/>
                </a:solidFill>
                <a:effectLst/>
                <a:latin typeface="Calibri"/>
                <a:cs typeface="Calibri"/>
              </a:rPr>
              <a:t>Then God said, “And now we will make human beings; they will be like us and resemble us. They will have power over the fish, the birds, and all animals, domestic and wild, large and small.” </a:t>
            </a:r>
            <a:r>
              <a:rPr lang="en-GB" sz="2400" b="1" i="0" baseline="30000" dirty="0">
                <a:solidFill>
                  <a:srgbClr val="000000"/>
                </a:solidFill>
                <a:effectLst/>
                <a:latin typeface="Calibri"/>
                <a:cs typeface="Calibri"/>
              </a:rPr>
              <a:t>27 </a:t>
            </a:r>
            <a:r>
              <a:rPr lang="en-GB" sz="2400" b="0" i="0" dirty="0">
                <a:solidFill>
                  <a:srgbClr val="00B050"/>
                </a:solidFill>
                <a:effectLst/>
                <a:latin typeface="Calibri"/>
                <a:cs typeface="Calibri"/>
              </a:rPr>
              <a:t>So God created human beings, making them to be like himself</a:t>
            </a:r>
            <a:r>
              <a:rPr lang="en-GB" sz="2400" b="0" i="0" dirty="0">
                <a:solidFill>
                  <a:srgbClr val="000000"/>
                </a:solidFill>
                <a:effectLst/>
                <a:latin typeface="Calibri"/>
                <a:cs typeface="Calibri"/>
              </a:rPr>
              <a:t>. He created them male and female, </a:t>
            </a:r>
            <a:r>
              <a:rPr lang="en-GB" sz="2400" b="1" i="0" baseline="30000" dirty="0">
                <a:solidFill>
                  <a:srgbClr val="000000"/>
                </a:solidFill>
                <a:effectLst/>
                <a:latin typeface="Calibri"/>
                <a:cs typeface="Calibri"/>
              </a:rPr>
              <a:t>28 </a:t>
            </a:r>
            <a:r>
              <a:rPr lang="en-GB" sz="2400" b="0" i="0" dirty="0">
                <a:solidFill>
                  <a:srgbClr val="000000"/>
                </a:solidFill>
                <a:effectLst/>
                <a:latin typeface="Calibri"/>
                <a:cs typeface="Calibri"/>
              </a:rPr>
              <a:t>blessed them, and said, “Have many children, so that your descendants will live all over the earth and bring it under their control. </a:t>
            </a:r>
          </a:p>
          <a:p>
            <a:endParaRPr lang="en-GB" sz="2400" dirty="0">
              <a:latin typeface="Calibri"/>
              <a:cs typeface="Calibri"/>
            </a:endParaRPr>
          </a:p>
        </p:txBody>
      </p:sp>
      <p:sp>
        <p:nvSpPr>
          <p:cNvPr id="23" name="TextBox 1">
            <a:extLst>
              <a:ext uri="{FF2B5EF4-FFF2-40B4-BE49-F238E27FC236}">
                <a16:creationId xmlns:a16="http://schemas.microsoft.com/office/drawing/2014/main" id="{25C72E62-1585-4602-89FF-3F4A50E6FF0F}"/>
              </a:ext>
            </a:extLst>
          </p:cNvPr>
          <p:cNvSpPr txBox="1"/>
          <p:nvPr/>
        </p:nvSpPr>
        <p:spPr>
          <a:xfrm>
            <a:off x="446694" y="2986988"/>
            <a:ext cx="4666398"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accent1">
                    <a:lumMod val="50000"/>
                  </a:schemeClr>
                </a:solidFill>
              </a:rPr>
              <a:t>What does ’making them to be like himself’ mean? </a:t>
            </a:r>
            <a:endParaRPr lang="en-US" dirty="0">
              <a:solidFill>
                <a:schemeClr val="accent1">
                  <a:lumMod val="50000"/>
                </a:schemeClr>
              </a:solidFill>
            </a:endParaRPr>
          </a:p>
        </p:txBody>
      </p:sp>
      <p:cxnSp>
        <p:nvCxnSpPr>
          <p:cNvPr id="3" name="Straight Arrow Connector 2">
            <a:extLst>
              <a:ext uri="{FF2B5EF4-FFF2-40B4-BE49-F238E27FC236}">
                <a16:creationId xmlns:a16="http://schemas.microsoft.com/office/drawing/2014/main" id="{83A6A726-5AEF-4647-B7F9-A91A8E6B8651}"/>
              </a:ext>
            </a:extLst>
          </p:cNvPr>
          <p:cNvCxnSpPr>
            <a:cxnSpLocks/>
          </p:cNvCxnSpPr>
          <p:nvPr/>
        </p:nvCxnSpPr>
        <p:spPr>
          <a:xfrm>
            <a:off x="4845089" y="3586046"/>
            <a:ext cx="525639" cy="13511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C212D9F-722E-492C-B539-BE7117C6C883}"/>
              </a:ext>
            </a:extLst>
          </p:cNvPr>
          <p:cNvSpPr/>
          <p:nvPr/>
        </p:nvSpPr>
        <p:spPr>
          <a:xfrm>
            <a:off x="8528778" y="6352143"/>
            <a:ext cx="3776803" cy="369332"/>
          </a:xfrm>
          <a:prstGeom prst="rect">
            <a:avLst/>
          </a:prstGeom>
        </p:spPr>
        <p:txBody>
          <a:bodyPr wrap="none" lIns="91440" tIns="45720" rIns="91440" bIns="45720" anchor="t">
            <a:spAutoFit/>
          </a:bodyPr>
          <a:lstStyle/>
          <a:p>
            <a:r>
              <a:rPr lang="en-GB" dirty="0">
                <a:solidFill>
                  <a:schemeClr val="accent1">
                    <a:lumMod val="50000"/>
                  </a:schemeClr>
                </a:solidFill>
              </a:rPr>
              <a:t>LO: Know how we are made to love. </a:t>
            </a:r>
            <a:r>
              <a:rPr lang="en-GB" dirty="0"/>
              <a:t> </a:t>
            </a:r>
          </a:p>
        </p:txBody>
      </p:sp>
      <p:sp>
        <p:nvSpPr>
          <p:cNvPr id="16" name="TextBox 1">
            <a:extLst>
              <a:ext uri="{FF2B5EF4-FFF2-40B4-BE49-F238E27FC236}">
                <a16:creationId xmlns:a16="http://schemas.microsoft.com/office/drawing/2014/main" id="{BCD62D76-F17B-4A67-8816-34AFB9B464EA}"/>
              </a:ext>
            </a:extLst>
          </p:cNvPr>
          <p:cNvSpPr txBox="1"/>
          <p:nvPr/>
        </p:nvSpPr>
        <p:spPr>
          <a:xfrm>
            <a:off x="144522" y="4796483"/>
            <a:ext cx="4319392" cy="193899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accent6">
                    <a:lumMod val="50000"/>
                  </a:schemeClr>
                </a:solidFill>
                <a:cs typeface="Calibri"/>
              </a:rPr>
              <a:t>Key Vocabulary:</a:t>
            </a:r>
          </a:p>
          <a:p>
            <a:r>
              <a:rPr lang="en-US" sz="2400" b="1" dirty="0">
                <a:solidFill>
                  <a:schemeClr val="accent1">
                    <a:lumMod val="50000"/>
                  </a:schemeClr>
                </a:solidFill>
              </a:rPr>
              <a:t>Imago Dei </a:t>
            </a:r>
            <a:r>
              <a:rPr lang="en-US" sz="2400" dirty="0">
                <a:solidFill>
                  <a:schemeClr val="accent1">
                    <a:lumMod val="50000"/>
                  </a:schemeClr>
                </a:solidFill>
              </a:rPr>
              <a:t>– humans are able to know what is right and wrong and act upon this as God made humans in his image</a:t>
            </a:r>
            <a:r>
              <a:rPr lang="en-US" sz="2400" dirty="0">
                <a:solidFill>
                  <a:schemeClr val="accent1">
                    <a:lumMod val="50000"/>
                  </a:schemeClr>
                </a:solidFill>
                <a:cs typeface="Calibri"/>
              </a:rPr>
              <a:t>​</a:t>
            </a:r>
          </a:p>
        </p:txBody>
      </p:sp>
    </p:spTree>
    <p:extLst>
      <p:ext uri="{BB962C8B-B14F-4D97-AF65-F5344CB8AC3E}">
        <p14:creationId xmlns:p14="http://schemas.microsoft.com/office/powerpoint/2010/main" val="133141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3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4" name="Freeform: Shape 3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789388" y="-408"/>
            <a:ext cx="5691546" cy="6858820"/>
          </a:xfrm>
          <a:prstGeom prst="rect">
            <a:avLst/>
          </a:prstGeom>
        </p:spPr>
        <p:txBody>
          <a:bodyPr vert="horz" lIns="91440" tIns="45720" rIns="91440" bIns="45720" rtlCol="0" anchor="ctr">
            <a:noAutofit/>
          </a:bodyPr>
          <a:lstStyle/>
          <a:p>
            <a:endParaRPr lang="en-US" sz="2400" dirty="0">
              <a:cs typeface="Calibri"/>
            </a:endParaRPr>
          </a:p>
          <a:p>
            <a:endParaRPr lang="en-US" sz="2400" dirty="0">
              <a:cs typeface="Calibri"/>
            </a:endParaRPr>
          </a:p>
          <a:p>
            <a:pPr algn="ctr"/>
            <a:r>
              <a:rPr lang="en-US" sz="2800" dirty="0">
                <a:solidFill>
                  <a:schemeClr val="accent1">
                    <a:lumMod val="50000"/>
                  </a:schemeClr>
                </a:solidFill>
                <a:cs typeface="Calibri"/>
              </a:rPr>
              <a:t>   Humans do not obtain the traditional attributes of the God of classical theism.  Humans cannot be omnipotent, omniscient and omnipresent this is because they are simply not God and those words are words to describe God.  </a:t>
            </a:r>
            <a:endParaRPr lang="en-US" sz="2800" dirty="0">
              <a:solidFill>
                <a:schemeClr val="accent1">
                  <a:lumMod val="50000"/>
                </a:schemeClr>
              </a:solidFill>
              <a:ea typeface="+mn-lt"/>
              <a:cs typeface="+mn-lt"/>
            </a:endParaRPr>
          </a:p>
          <a:p>
            <a:pPr algn="ctr"/>
            <a:r>
              <a:rPr lang="en-US" sz="2800" dirty="0">
                <a:solidFill>
                  <a:schemeClr val="accent1">
                    <a:lumMod val="50000"/>
                  </a:schemeClr>
                </a:solidFill>
                <a:ea typeface="+mn-lt"/>
                <a:cs typeface="+mn-lt"/>
              </a:rPr>
              <a:t>However, we are able to do as God does when it comes to </a:t>
            </a:r>
            <a:r>
              <a:rPr lang="en-US" sz="2800" b="1" dirty="0">
                <a:solidFill>
                  <a:schemeClr val="accent1">
                    <a:lumMod val="50000"/>
                  </a:schemeClr>
                </a:solidFill>
                <a:ea typeface="+mn-lt"/>
                <a:cs typeface="+mn-lt"/>
              </a:rPr>
              <a:t>love. </a:t>
            </a:r>
            <a:r>
              <a:rPr lang="en-US" sz="2800" dirty="0">
                <a:solidFill>
                  <a:schemeClr val="accent1">
                    <a:lumMod val="50000"/>
                  </a:schemeClr>
                </a:solidFill>
                <a:ea typeface="+mn-lt"/>
                <a:cs typeface="+mn-lt"/>
              </a:rPr>
              <a:t>Humans love because they were made to and for love.</a:t>
            </a:r>
            <a:endParaRPr lang="en-US" sz="2800" dirty="0">
              <a:solidFill>
                <a:schemeClr val="accent1">
                  <a:lumMod val="50000"/>
                </a:schemeClr>
              </a:solidFill>
              <a:cs typeface="Calibri"/>
            </a:endParaRPr>
          </a:p>
          <a:p>
            <a:pPr algn="ctr"/>
            <a:endParaRPr lang="en-US" sz="2800" dirty="0">
              <a:solidFill>
                <a:schemeClr val="accent1">
                  <a:lumMod val="50000"/>
                </a:schemeClr>
              </a:solidFill>
              <a:ea typeface="+mn-lt"/>
              <a:cs typeface="+mn-lt"/>
            </a:endParaRPr>
          </a:p>
          <a:p>
            <a:pPr algn="ctr"/>
            <a:r>
              <a:rPr lang="en-US" sz="2400" b="1" dirty="0">
                <a:solidFill>
                  <a:schemeClr val="accent1">
                    <a:lumMod val="50000"/>
                  </a:schemeClr>
                </a:solidFill>
                <a:ea typeface="+mn-lt"/>
                <a:cs typeface="+mn-lt"/>
              </a:rPr>
              <a:t>      Use this explanation to develop </a:t>
            </a:r>
          </a:p>
          <a:p>
            <a:pPr algn="ctr"/>
            <a:r>
              <a:rPr lang="en-US" sz="2400" b="1" dirty="0">
                <a:solidFill>
                  <a:schemeClr val="accent1">
                    <a:lumMod val="50000"/>
                  </a:schemeClr>
                </a:solidFill>
                <a:ea typeface="+mn-lt"/>
                <a:cs typeface="+mn-lt"/>
              </a:rPr>
              <a:t>your answer</a:t>
            </a:r>
            <a:endParaRPr lang="en-US" dirty="0">
              <a:solidFill>
                <a:schemeClr val="accent1">
                  <a:lumMod val="50000"/>
                </a:schemeClr>
              </a:solidFill>
            </a:endParaRPr>
          </a:p>
          <a:p>
            <a:pPr marL="285750" indent="-285750">
              <a:lnSpc>
                <a:spcPct val="90000"/>
              </a:lnSpc>
              <a:spcBef>
                <a:spcPts val="1000"/>
              </a:spcBef>
              <a:buFont typeface="Arial"/>
              <a:buChar char="•"/>
            </a:pPr>
            <a:endParaRPr lang="en-US" sz="2400" dirty="0">
              <a:ea typeface="+mn-lt"/>
              <a:cs typeface="+mn-lt"/>
            </a:endParaRPr>
          </a:p>
          <a:p>
            <a:pPr>
              <a:lnSpc>
                <a:spcPct val="90000"/>
              </a:lnSpc>
              <a:spcAft>
                <a:spcPts val="600"/>
              </a:spcAft>
            </a:pPr>
            <a:endParaRPr lang="en-US" sz="2000" dirty="0">
              <a:solidFill>
                <a:schemeClr val="tx2"/>
              </a:solidFill>
              <a:cs typeface="Calibri"/>
            </a:endParaRPr>
          </a:p>
        </p:txBody>
      </p:sp>
      <p:sp>
        <p:nvSpPr>
          <p:cNvPr id="4" name="Footer Placeholder 3"/>
          <p:cNvSpPr>
            <a:spLocks noGrp="1"/>
          </p:cNvSpPr>
          <p:nvPr>
            <p:ph type="ftr" sz="quarter" idx="11"/>
          </p:nvPr>
        </p:nvSpPr>
        <p:spPr>
          <a:xfrm>
            <a:off x="3631504" y="641898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spTree>
    <p:extLst>
      <p:ext uri="{BB962C8B-B14F-4D97-AF65-F5344CB8AC3E}">
        <p14:creationId xmlns:p14="http://schemas.microsoft.com/office/powerpoint/2010/main" val="308832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accent6">
                  <a:lumMod val="50000"/>
                </a:schemeClr>
              </a:solidFill>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119850" y="190995"/>
            <a:ext cx="32024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accent1">
                    <a:lumMod val="50000"/>
                  </a:schemeClr>
                </a:solidFill>
                <a:cs typeface="Calibri"/>
              </a:rPr>
              <a:t>Scripture​</a:t>
            </a:r>
          </a:p>
        </p:txBody>
      </p:sp>
      <p:sp>
        <p:nvSpPr>
          <p:cNvPr id="2" name="Rectangle 1">
            <a:extLst>
              <a:ext uri="{FF2B5EF4-FFF2-40B4-BE49-F238E27FC236}">
                <a16:creationId xmlns:a16="http://schemas.microsoft.com/office/drawing/2014/main" id="{DC370AF1-FEE8-4E02-9618-22AC9B175271}"/>
              </a:ext>
            </a:extLst>
          </p:cNvPr>
          <p:cNvSpPr/>
          <p:nvPr/>
        </p:nvSpPr>
        <p:spPr>
          <a:xfrm>
            <a:off x="3994457" y="975924"/>
            <a:ext cx="7889706" cy="2677656"/>
          </a:xfrm>
          <a:prstGeom prst="rect">
            <a:avLst/>
          </a:prstGeom>
          <a:ln>
            <a:noFill/>
          </a:ln>
        </p:spPr>
        <p:txBody>
          <a:bodyPr wrap="square" lIns="91440" tIns="45720" rIns="91440" bIns="45720" anchor="t">
            <a:spAutoFit/>
          </a:bodyPr>
          <a:lstStyle/>
          <a:p>
            <a:r>
              <a:rPr lang="en-US" sz="2400" dirty="0">
                <a:solidFill>
                  <a:schemeClr val="accent1">
                    <a:lumMod val="50000"/>
                  </a:schemeClr>
                </a:solidFill>
                <a:ea typeface="+mn-lt"/>
                <a:cs typeface="+mn-lt"/>
              </a:rPr>
              <a:t>Humans are able to love because within them, given by God, they have the ability to incapsulate God’s love for them and share with others.  </a:t>
            </a:r>
            <a:endParaRPr lang="en-GB" dirty="0">
              <a:solidFill>
                <a:schemeClr val="accent1">
                  <a:lumMod val="50000"/>
                </a:schemeClr>
              </a:solidFill>
              <a:ea typeface="+mn-lt"/>
              <a:cs typeface="+mn-lt"/>
            </a:endParaRPr>
          </a:p>
          <a:p>
            <a:endParaRPr lang="en-US" sz="2400" dirty="0">
              <a:solidFill>
                <a:schemeClr val="accent1">
                  <a:lumMod val="50000"/>
                </a:schemeClr>
              </a:solidFill>
              <a:ea typeface="+mn-lt"/>
              <a:cs typeface="+mn-lt"/>
            </a:endParaRPr>
          </a:p>
          <a:p>
            <a:r>
              <a:rPr lang="en-US" sz="2400" dirty="0">
                <a:solidFill>
                  <a:schemeClr val="accent1">
                    <a:lumMod val="50000"/>
                  </a:schemeClr>
                </a:solidFill>
                <a:ea typeface="+mn-lt"/>
                <a:cs typeface="+mn-lt"/>
              </a:rPr>
              <a:t>Remember, there are lots of different ways to show love as the Sacred Scripture shows love manifests in many different ways and almost always includes a form of sacrifice.</a:t>
            </a:r>
            <a:r>
              <a:rPr lang="en-US" sz="2400" dirty="0">
                <a:ea typeface="+mn-lt"/>
                <a:cs typeface="+mn-lt"/>
              </a:rPr>
              <a:t>  </a:t>
            </a:r>
          </a:p>
        </p:txBody>
      </p:sp>
      <p:sp>
        <p:nvSpPr>
          <p:cNvPr id="23" name="TextBox 1">
            <a:extLst>
              <a:ext uri="{FF2B5EF4-FFF2-40B4-BE49-F238E27FC236}">
                <a16:creationId xmlns:a16="http://schemas.microsoft.com/office/drawing/2014/main" id="{25C72E62-1585-4602-89FF-3F4A50E6FF0F}"/>
              </a:ext>
            </a:extLst>
          </p:cNvPr>
          <p:cNvSpPr txBox="1"/>
          <p:nvPr/>
        </p:nvSpPr>
        <p:spPr>
          <a:xfrm>
            <a:off x="312947" y="3945163"/>
            <a:ext cx="4666398" cy="206210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accent1">
                    <a:lumMod val="50000"/>
                  </a:schemeClr>
                </a:solidFill>
                <a:ea typeface="+mn-lt"/>
                <a:cs typeface="+mn-lt"/>
              </a:rPr>
              <a:t>1. With your partner, name as many accounts as you can from the Bible that show love.</a:t>
            </a:r>
          </a:p>
        </p:txBody>
      </p:sp>
      <p:cxnSp>
        <p:nvCxnSpPr>
          <p:cNvPr id="3" name="Straight Arrow Connector 2">
            <a:extLst>
              <a:ext uri="{FF2B5EF4-FFF2-40B4-BE49-F238E27FC236}">
                <a16:creationId xmlns:a16="http://schemas.microsoft.com/office/drawing/2014/main" id="{83A6A726-5AEF-4647-B7F9-A91A8E6B8651}"/>
              </a:ext>
            </a:extLst>
          </p:cNvPr>
          <p:cNvCxnSpPr>
            <a:cxnSpLocks/>
          </p:cNvCxnSpPr>
          <p:nvPr/>
        </p:nvCxnSpPr>
        <p:spPr>
          <a:xfrm flipH="1">
            <a:off x="2862069" y="3130134"/>
            <a:ext cx="1014062" cy="77357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C212D9F-722E-492C-B539-BE7117C6C883}"/>
              </a:ext>
            </a:extLst>
          </p:cNvPr>
          <p:cNvSpPr/>
          <p:nvPr/>
        </p:nvSpPr>
        <p:spPr>
          <a:xfrm>
            <a:off x="261797" y="6352143"/>
            <a:ext cx="3776803" cy="369332"/>
          </a:xfrm>
          <a:prstGeom prst="rect">
            <a:avLst/>
          </a:prstGeom>
        </p:spPr>
        <p:txBody>
          <a:bodyPr wrap="none" lIns="91440" tIns="45720" rIns="91440" bIns="45720" anchor="t">
            <a:spAutoFit/>
          </a:bodyPr>
          <a:lstStyle/>
          <a:p>
            <a:r>
              <a:rPr lang="en-GB">
                <a:solidFill>
                  <a:schemeClr val="accent1">
                    <a:lumMod val="50000"/>
                  </a:schemeClr>
                </a:solidFill>
              </a:rPr>
              <a:t>LO: Know how we are made to love. </a:t>
            </a:r>
            <a:r>
              <a:rPr lang="en-GB"/>
              <a:t> </a:t>
            </a:r>
          </a:p>
        </p:txBody>
      </p:sp>
      <p:sp>
        <p:nvSpPr>
          <p:cNvPr id="4" name="TextBox 3">
            <a:extLst>
              <a:ext uri="{FF2B5EF4-FFF2-40B4-BE49-F238E27FC236}">
                <a16:creationId xmlns:a16="http://schemas.microsoft.com/office/drawing/2014/main" id="{47911E9A-0E1B-4E73-92DC-EE6E48851334}"/>
              </a:ext>
            </a:extLst>
          </p:cNvPr>
          <p:cNvSpPr txBox="1"/>
          <p:nvPr/>
        </p:nvSpPr>
        <p:spPr>
          <a:xfrm>
            <a:off x="115179" y="978267"/>
            <a:ext cx="29310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50000"/>
                  </a:schemeClr>
                </a:solidFill>
              </a:rPr>
              <a:t>Think-Pair-Share</a:t>
            </a:r>
            <a:r>
              <a:rPr lang="en-US" sz="2400" b="1">
                <a:solidFill>
                  <a:schemeClr val="accent6">
                    <a:lumMod val="50000"/>
                  </a:schemeClr>
                </a:solidFill>
                <a:cs typeface="Calibri"/>
              </a:rPr>
              <a:t>​</a:t>
            </a:r>
          </a:p>
          <a:p>
            <a:r>
              <a:rPr lang="en-US" sz="2400" b="1">
                <a:solidFill>
                  <a:schemeClr val="accent6">
                    <a:lumMod val="50000"/>
                  </a:schemeClr>
                </a:solidFill>
                <a:cs typeface="Calibri"/>
              </a:rPr>
              <a:t>Answer</a:t>
            </a:r>
          </a:p>
        </p:txBody>
      </p:sp>
      <p:sp>
        <p:nvSpPr>
          <p:cNvPr id="5" name="TextBox 4">
            <a:extLst>
              <a:ext uri="{FF2B5EF4-FFF2-40B4-BE49-F238E27FC236}">
                <a16:creationId xmlns:a16="http://schemas.microsoft.com/office/drawing/2014/main" id="{8666FBE8-111A-4563-901A-03C80A4E1DCA}"/>
              </a:ext>
            </a:extLst>
          </p:cNvPr>
          <p:cNvSpPr txBox="1"/>
          <p:nvPr/>
        </p:nvSpPr>
        <p:spPr>
          <a:xfrm>
            <a:off x="7004500" y="4434446"/>
            <a:ext cx="4065908" cy="1569660"/>
          </a:xfrm>
          <a:prstGeom prst="rect">
            <a:avLst/>
          </a:prstGeom>
          <a:noFill/>
        </p:spPr>
        <p:txBody>
          <a:bodyPr wrap="square" lIns="91440" tIns="45720" rIns="91440" bIns="45720" rtlCol="0" anchor="t">
            <a:spAutoFit/>
          </a:bodyPr>
          <a:lstStyle/>
          <a:p>
            <a:r>
              <a:rPr lang="en-US" sz="3200" dirty="0">
                <a:solidFill>
                  <a:schemeClr val="accent1">
                    <a:lumMod val="50000"/>
                  </a:schemeClr>
                </a:solidFill>
              </a:rPr>
              <a:t>2. What different sacrifices can be seen in these acts of love?</a:t>
            </a:r>
            <a:endParaRPr lang="en-US" sz="3200" dirty="0">
              <a:solidFill>
                <a:schemeClr val="accent1">
                  <a:lumMod val="50000"/>
                </a:schemeClr>
              </a:solidFill>
              <a:cs typeface="Calibri"/>
            </a:endParaRPr>
          </a:p>
        </p:txBody>
      </p:sp>
      <p:cxnSp>
        <p:nvCxnSpPr>
          <p:cNvPr id="20" name="Straight Arrow Connector 19">
            <a:extLst>
              <a:ext uri="{FF2B5EF4-FFF2-40B4-BE49-F238E27FC236}">
                <a16:creationId xmlns:a16="http://schemas.microsoft.com/office/drawing/2014/main" id="{ECB77661-1C7A-4306-96EA-2801F494C486}"/>
              </a:ext>
            </a:extLst>
          </p:cNvPr>
          <p:cNvCxnSpPr>
            <a:cxnSpLocks/>
          </p:cNvCxnSpPr>
          <p:nvPr/>
        </p:nvCxnSpPr>
        <p:spPr>
          <a:xfrm>
            <a:off x="5199604" y="4914818"/>
            <a:ext cx="1281964" cy="13189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60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50000"/>
                  </a:schemeClr>
                </a:solidFill>
              </a:rPr>
              <a:t>Focus &amp; </a:t>
            </a:r>
            <a:endParaRPr lang="en-US" b="1">
              <a:solidFill>
                <a:schemeClr val="accent6">
                  <a:lumMod val="50000"/>
                </a:schemeClr>
              </a:solidFill>
              <a:cs typeface="Calibri"/>
            </a:endParaRPr>
          </a:p>
          <a:p>
            <a:r>
              <a:rPr lang="en-US" sz="2400" b="1">
                <a:solidFill>
                  <a:schemeClr val="accent6">
                    <a:lumMod val="50000"/>
                  </a:schemeClr>
                </a:solidFill>
                <a:cs typeface="Calibri"/>
              </a:rPr>
              <a:t>Listen</a:t>
            </a: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accent1">
                    <a:lumMod val="50000"/>
                  </a:schemeClr>
                </a:solidFill>
                <a:cs typeface="Calibri"/>
              </a:rPr>
              <a:t>Watch​</a:t>
            </a:r>
          </a:p>
        </p:txBody>
      </p:sp>
      <p:sp>
        <p:nvSpPr>
          <p:cNvPr id="6" name="Rectangle 5">
            <a:extLst>
              <a:ext uri="{FF2B5EF4-FFF2-40B4-BE49-F238E27FC236}">
                <a16:creationId xmlns:a16="http://schemas.microsoft.com/office/drawing/2014/main" id="{2C212D9F-722E-492C-B539-BE7117C6C883}"/>
              </a:ext>
            </a:extLst>
          </p:cNvPr>
          <p:cNvSpPr/>
          <p:nvPr/>
        </p:nvSpPr>
        <p:spPr>
          <a:xfrm>
            <a:off x="261797" y="6352143"/>
            <a:ext cx="3776803" cy="369332"/>
          </a:xfrm>
          <a:prstGeom prst="rect">
            <a:avLst/>
          </a:prstGeom>
        </p:spPr>
        <p:txBody>
          <a:bodyPr wrap="none" lIns="91440" tIns="45720" rIns="91440" bIns="45720" anchor="t">
            <a:spAutoFit/>
          </a:bodyPr>
          <a:lstStyle/>
          <a:p>
            <a:r>
              <a:rPr lang="en-GB">
                <a:solidFill>
                  <a:schemeClr val="accent1">
                    <a:lumMod val="50000"/>
                  </a:schemeClr>
                </a:solidFill>
              </a:rPr>
              <a:t>LO: Know how we are made to love. </a:t>
            </a:r>
            <a:r>
              <a:rPr lang="en-GB"/>
              <a:t> </a:t>
            </a:r>
          </a:p>
        </p:txBody>
      </p:sp>
      <p:sp>
        <p:nvSpPr>
          <p:cNvPr id="4" name="TextBox 3">
            <a:extLst>
              <a:ext uri="{FF2B5EF4-FFF2-40B4-BE49-F238E27FC236}">
                <a16:creationId xmlns:a16="http://schemas.microsoft.com/office/drawing/2014/main" id="{3E512D19-3B0C-4929-8F47-0826EB2C6CC0}"/>
              </a:ext>
            </a:extLst>
          </p:cNvPr>
          <p:cNvSpPr txBox="1"/>
          <p:nvPr/>
        </p:nvSpPr>
        <p:spPr>
          <a:xfrm>
            <a:off x="4317304" y="2720237"/>
            <a:ext cx="41628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hlinkClick r:id="rId3"/>
              </a:rPr>
              <a:t>What Is Love?</a:t>
            </a:r>
            <a:endParaRPr lang="en-US" sz="5400"/>
          </a:p>
        </p:txBody>
      </p:sp>
    </p:spTree>
    <p:extLst>
      <p:ext uri="{BB962C8B-B14F-4D97-AF65-F5344CB8AC3E}">
        <p14:creationId xmlns:p14="http://schemas.microsoft.com/office/powerpoint/2010/main" val="140784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DA67DA4-3123-1B49-98D0-69C6012F3955}"/>
              </a:ext>
            </a:extLst>
          </p:cNvPr>
          <p:cNvSpPr>
            <a:spLocks noGrp="1"/>
          </p:cNvSpPr>
          <p:nvPr>
            <p:ph type="ctrTitle"/>
          </p:nvPr>
        </p:nvSpPr>
        <p:spPr>
          <a:xfrm>
            <a:off x="753925" y="1644645"/>
            <a:ext cx="10684151" cy="1991979"/>
          </a:xfrm>
        </p:spPr>
        <p:txBody>
          <a:bodyPr anchor="b">
            <a:normAutofit/>
          </a:bodyPr>
          <a:lstStyle/>
          <a:p>
            <a:r>
              <a:rPr lang="en-US" b="1">
                <a:solidFill>
                  <a:schemeClr val="accent1">
                    <a:lumMod val="50000"/>
                  </a:schemeClr>
                </a:solidFill>
                <a:latin typeface="Calibri"/>
                <a:cs typeface="Calibri"/>
              </a:rPr>
              <a:t>So what is love?</a:t>
            </a:r>
          </a:p>
        </p:txBody>
      </p:sp>
      <p:grpSp>
        <p:nvGrpSpPr>
          <p:cNvPr id="39" name="Group 38">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40" name="Freeform: Shape 39">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6" y="3658536"/>
            <a:ext cx="3655725" cy="2743201"/>
            <a:chOff x="-305" y="-1"/>
            <a:chExt cx="3832880" cy="2876136"/>
          </a:xfrm>
        </p:grpSpPr>
        <p:sp>
          <p:nvSpPr>
            <p:cNvPr id="46" name="Freeform: Shape 45">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#Made4Love</a:t>
            </a:r>
          </a:p>
        </p:txBody>
      </p:sp>
      <p:sp>
        <p:nvSpPr>
          <p:cNvPr id="31" name="Rectangle 30">
            <a:extLst>
              <a:ext uri="{FF2B5EF4-FFF2-40B4-BE49-F238E27FC236}">
                <a16:creationId xmlns:a16="http://schemas.microsoft.com/office/drawing/2014/main" id="{276FCE7C-B2C6-4F42-A4B0-53E1C4BADE7F}"/>
              </a:ext>
            </a:extLst>
          </p:cNvPr>
          <p:cNvSpPr/>
          <p:nvPr/>
        </p:nvSpPr>
        <p:spPr>
          <a:xfrm>
            <a:off x="9123301" y="6353653"/>
            <a:ext cx="2865913" cy="369332"/>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accent1">
                    <a:lumMod val="50000"/>
                  </a:schemeClr>
                </a:solidFill>
              </a:rPr>
              <a:t>LO: Understand what love is.</a:t>
            </a:r>
            <a:endParaRPr lang="en-GB">
              <a:solidFill>
                <a:schemeClr val="accent1">
                  <a:lumMod val="50000"/>
                </a:schemeClr>
              </a:solidFill>
              <a:cs typeface="Calibri"/>
            </a:endParaRPr>
          </a:p>
        </p:txBody>
      </p:sp>
    </p:spTree>
    <p:extLst>
      <p:ext uri="{BB962C8B-B14F-4D97-AF65-F5344CB8AC3E}">
        <p14:creationId xmlns:p14="http://schemas.microsoft.com/office/powerpoint/2010/main" val="297799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1" ma:contentTypeDescription="Create a new document." ma:contentTypeScope="" ma:versionID="e2621e99655a766e71cc721cf0685209">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511e9ad595e2e1f1afe8014f025e65dd"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F8C950-F66D-446C-A01A-97BF2860BF6F}">
  <ds:schemaRefs>
    <ds:schemaRef ds:uri="http://schemas.microsoft.com/sharepoint/v3/contenttype/forms"/>
  </ds:schemaRefs>
</ds:datastoreItem>
</file>

<file path=customXml/itemProps2.xml><?xml version="1.0" encoding="utf-8"?>
<ds:datastoreItem xmlns:ds="http://schemas.openxmlformats.org/officeDocument/2006/customXml" ds:itemID="{CC36DC81-DD29-4638-B616-0E127ECEE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97d39e-7110-498e-9f99-4da8e39d64cb"/>
    <ds:schemaRef ds:uri="a76a3c1a-0463-4261-8678-9808e0d49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0DD40A-C06A-42FD-8C64-661B08CABFB3}">
  <ds:schemaRef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4797d39e-7110-498e-9f99-4da8e39d64cb"/>
    <ds:schemaRef ds:uri="http://schemas.openxmlformats.org/package/2006/metadata/core-properties"/>
    <ds:schemaRef ds:uri="a76a3c1a-0463-4261-8678-9808e0d49f29"/>
  </ds:schemaRefs>
</ds:datastoreItem>
</file>

<file path=docProps/app.xml><?xml version="1.0" encoding="utf-8"?>
<Properties xmlns="http://schemas.openxmlformats.org/officeDocument/2006/extended-properties" xmlns:vt="http://schemas.openxmlformats.org/officeDocument/2006/docPropsVTypes">
  <TotalTime>7414</TotalTime>
  <Words>1170</Words>
  <Application>Microsoft Office PowerPoint</Application>
  <PresentationFormat>Widescreen</PresentationFormat>
  <Paragraphs>138</Paragraphs>
  <Slides>15</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Office Theme</vt:lpstr>
      <vt:lpstr>Dear Lord,  As we start this topic, learning about love, and how it can flourish and sustains relationships, calling couples to come together as one in marriage  - give us the gift of understanding and wisdom so we can learn and grow together.    We thank God for the beauty of love and the ability to love that God has provided us with.  Amen </vt:lpstr>
      <vt:lpstr>The Call</vt:lpstr>
      <vt:lpstr>PowerPoint Presentation</vt:lpstr>
      <vt:lpstr>PowerPoint Presentation</vt:lpstr>
      <vt:lpstr>PowerPoint Presentation</vt:lpstr>
      <vt:lpstr>PowerPoint Presentation</vt:lpstr>
      <vt:lpstr>PowerPoint Presentation</vt:lpstr>
      <vt:lpstr>PowerPoint Presentation</vt:lpstr>
      <vt:lpstr>So what is love?</vt:lpstr>
      <vt:lpstr>Where do we find love like this in the world?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dc:title>
  <dc:creator>Nadine Maguire</dc:creator>
  <cp:lastModifiedBy>Claire O'Neill</cp:lastModifiedBy>
  <cp:revision>504</cp:revision>
  <dcterms:created xsi:type="dcterms:W3CDTF">2020-03-07T12:24:53Z</dcterms:created>
  <dcterms:modified xsi:type="dcterms:W3CDTF">2021-01-05T23:07:38Z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ies>
</file>