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81" r:id="rId5"/>
    <p:sldId id="319" r:id="rId6"/>
    <p:sldId id="1813" r:id="rId7"/>
    <p:sldId id="1814" r:id="rId8"/>
    <p:sldId id="1815" r:id="rId9"/>
    <p:sldId id="323" r:id="rId10"/>
    <p:sldId id="1809" r:id="rId11"/>
    <p:sldId id="1810" r:id="rId12"/>
    <p:sldId id="1805" r:id="rId13"/>
    <p:sldId id="1806" r:id="rId14"/>
    <p:sldId id="1807" r:id="rId15"/>
    <p:sldId id="324" r:id="rId16"/>
    <p:sldId id="1811" r:id="rId17"/>
    <p:sldId id="1804" r:id="rId18"/>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F5E"/>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A85A0-6427-F09F-B111-086E11701EB9}" v="3" dt="2023-11-13T13:21:18.402"/>
    <p1510:client id="{DD89CEE2-679A-7D19-FD5E-7F70770E3981}" v="8" dt="2023-11-13T13:35:27.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O'Neill" userId="S::claireoneill@rcdow.org.uk::69e15da6-52c4-49e3-8e26-c9cc2bc5742b" providerId="AD" clId="Web-{DD89CEE2-679A-7D19-FD5E-7F70770E3981}"/>
    <pc:docChg chg="modSld">
      <pc:chgData name="Claire O'Neill" userId="S::claireoneill@rcdow.org.uk::69e15da6-52c4-49e3-8e26-c9cc2bc5742b" providerId="AD" clId="Web-{DD89CEE2-679A-7D19-FD5E-7F70770E3981}" dt="2023-11-13T13:35:27.973" v="4" actId="1076"/>
      <pc:docMkLst>
        <pc:docMk/>
      </pc:docMkLst>
      <pc:sldChg chg="modSp">
        <pc:chgData name="Claire O'Neill" userId="S::claireoneill@rcdow.org.uk::69e15da6-52c4-49e3-8e26-c9cc2bc5742b" providerId="AD" clId="Web-{DD89CEE2-679A-7D19-FD5E-7F70770E3981}" dt="2023-11-13T13:35:27.973" v="4" actId="1076"/>
        <pc:sldMkLst>
          <pc:docMk/>
          <pc:sldMk cId="3549575123" sldId="319"/>
        </pc:sldMkLst>
        <pc:spChg chg="mod">
          <ac:chgData name="Claire O'Neill" userId="S::claireoneill@rcdow.org.uk::69e15da6-52c4-49e3-8e26-c9cc2bc5742b" providerId="AD" clId="Web-{DD89CEE2-679A-7D19-FD5E-7F70770E3981}" dt="2023-11-13T13:35:27.973" v="4" actId="1076"/>
          <ac:spMkLst>
            <pc:docMk/>
            <pc:sldMk cId="3549575123" sldId="319"/>
            <ac:spMk id="5" creationId="{BA29DF5D-F945-EFE5-90D4-6F7B448D77E2}"/>
          </ac:spMkLst>
        </pc:spChg>
      </pc:sldChg>
    </pc:docChg>
  </pc:docChgLst>
  <pc:docChgLst>
    <pc:chgData name="Claire O'Neill" userId="S::claireoneill@rcdow.org.uk::69e15da6-52c4-49e3-8e26-c9cc2bc5742b" providerId="AD" clId="Web-{B82A85A0-6427-F09F-B111-086E11701EB9}"/>
    <pc:docChg chg="modSld">
      <pc:chgData name="Claire O'Neill" userId="S::claireoneill@rcdow.org.uk::69e15da6-52c4-49e3-8e26-c9cc2bc5742b" providerId="AD" clId="Web-{B82A85A0-6427-F09F-B111-086E11701EB9}" dt="2023-11-13T13:21:18.402" v="3" actId="20577"/>
      <pc:docMkLst>
        <pc:docMk/>
      </pc:docMkLst>
      <pc:sldChg chg="modSp">
        <pc:chgData name="Claire O'Neill" userId="S::claireoneill@rcdow.org.uk::69e15da6-52c4-49e3-8e26-c9cc2bc5742b" providerId="AD" clId="Web-{B82A85A0-6427-F09F-B111-086E11701EB9}" dt="2023-11-13T13:21:18.402" v="3" actId="20577"/>
        <pc:sldMkLst>
          <pc:docMk/>
          <pc:sldMk cId="3982459088" sldId="1804"/>
        </pc:sldMkLst>
        <pc:spChg chg="mod">
          <ac:chgData name="Claire O'Neill" userId="S::claireoneill@rcdow.org.uk::69e15da6-52c4-49e3-8e26-c9cc2bc5742b" providerId="AD" clId="Web-{B82A85A0-6427-F09F-B111-086E11701EB9}" dt="2023-11-13T13:21:18.402" v="3" actId="20577"/>
          <ac:spMkLst>
            <pc:docMk/>
            <pc:sldMk cId="3982459088" sldId="1804"/>
            <ac:spMk id="4" creationId="{57A67A6F-63DD-8C2E-0211-857F0E9CF2B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B0C4422-E792-4397-A57B-E4ACE3062BD7}" type="datetimeFigureOut">
              <a:rPr lang="en-GB" smtClean="0"/>
              <a:t>13/11/2023</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E2DC099-B853-45FC-978E-590DEFDA1CAF}" type="datetimeFigureOut">
              <a:rPr lang="en-GB" smtClean="0"/>
              <a:t>13/11/2023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165823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2533446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353653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383712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15204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a:t>
            </a:r>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10076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24380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024607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343259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3499351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408062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2619081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424695" y="5584874"/>
            <a:ext cx="12616695" cy="1323439"/>
          </a:xfrm>
          <a:prstGeom prst="rect">
            <a:avLst/>
          </a:prstGeom>
          <a:noFill/>
        </p:spPr>
        <p:txBody>
          <a:bodyPr wrap="square" rtlCol="0">
            <a:spAutoFit/>
          </a:bodyPr>
          <a:lstStyle/>
          <a:p>
            <a:pPr algn="ctr"/>
            <a:r>
              <a:rPr lang="en-GB" sz="8000">
                <a:solidFill>
                  <a:srgbClr val="FF0000"/>
                </a:solidFill>
                <a:latin typeface="+mj-lt"/>
              </a:rPr>
              <a:t>Diwali</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1026" name="Picture 2" descr="a circular arrangement of candles on a floor">
            <a:extLst>
              <a:ext uri="{FF2B5EF4-FFF2-40B4-BE49-F238E27FC236}">
                <a16:creationId xmlns:a16="http://schemas.microsoft.com/office/drawing/2014/main" id="{BC228F3F-FBEF-FFD8-E674-7362DF21C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734" y="325119"/>
            <a:ext cx="6482272" cy="488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84874"/>
            <a:ext cx="12616695" cy="1200329"/>
          </a:xfrm>
          <a:prstGeom prst="rect">
            <a:avLst/>
          </a:prstGeom>
          <a:noFill/>
        </p:spPr>
        <p:txBody>
          <a:bodyPr wrap="square" rtlCol="0">
            <a:spAutoFit/>
          </a:bodyPr>
          <a:lstStyle/>
          <a:p>
            <a:pPr algn="ctr"/>
            <a:r>
              <a:rPr lang="en-GB" sz="7200">
                <a:solidFill>
                  <a:srgbClr val="FF0000"/>
                </a:solidFill>
                <a:latin typeface="+mj-lt"/>
              </a:rPr>
              <a:t>The Story of Rama and Sita</a:t>
            </a:r>
            <a:endParaRPr lang="en-GB" sz="8000">
              <a:solidFill>
                <a:srgbClr val="FF0000"/>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0" name="TextBox 9">
            <a:extLst>
              <a:ext uri="{FF2B5EF4-FFF2-40B4-BE49-F238E27FC236}">
                <a16:creationId xmlns:a16="http://schemas.microsoft.com/office/drawing/2014/main" id="{5C63DB54-B000-6471-3940-09098623E2CA}"/>
              </a:ext>
            </a:extLst>
          </p:cNvPr>
          <p:cNvSpPr txBox="1"/>
          <p:nvPr/>
        </p:nvSpPr>
        <p:spPr>
          <a:xfrm>
            <a:off x="219707" y="243512"/>
            <a:ext cx="7957342" cy="5170646"/>
          </a:xfrm>
          <a:prstGeom prst="rect">
            <a:avLst/>
          </a:prstGeom>
          <a:noFill/>
        </p:spPr>
        <p:txBody>
          <a:bodyPr wrap="square">
            <a:spAutoFit/>
          </a:bodyPr>
          <a:lstStyle/>
          <a:p>
            <a:pPr rtl="0"/>
            <a:r>
              <a:rPr lang="en-GB" sz="2200" b="0" i="0">
                <a:solidFill>
                  <a:schemeClr val="bg1"/>
                </a:solidFill>
                <a:effectLst/>
                <a:latin typeface="Candara" panose="020E0502030303020204" pitchFamily="34" charset="0"/>
              </a:rPr>
              <a:t>Eventually, the old king died. Knowing and honouring his father’s wishes, Bharat went to a far-off forest where he found Rama and Lakshman and invited them to return as king and queen. But they had promised to stay away for 14 years and Rama insisted they must be true to their word.</a:t>
            </a:r>
            <a:br>
              <a:rPr lang="en-GB" sz="2200" b="0" i="0">
                <a:solidFill>
                  <a:schemeClr val="bg1"/>
                </a:solidFill>
                <a:effectLst/>
                <a:latin typeface="Candara" panose="020E0502030303020204" pitchFamily="34" charset="0"/>
              </a:rPr>
            </a:br>
            <a:br>
              <a:rPr lang="en-GB" sz="2200" b="0" i="0">
                <a:solidFill>
                  <a:schemeClr val="bg1"/>
                </a:solidFill>
                <a:effectLst/>
                <a:latin typeface="Candara" panose="020E0502030303020204" pitchFamily="34" charset="0"/>
              </a:rPr>
            </a:br>
            <a:r>
              <a:rPr lang="en-GB" sz="2200" b="0" i="0">
                <a:solidFill>
                  <a:schemeClr val="bg1"/>
                </a:solidFill>
                <a:effectLst/>
                <a:latin typeface="Candara" panose="020E0502030303020204" pitchFamily="34" charset="0"/>
              </a:rPr>
              <a:t>So they stayed in the forest where, one day, an evil demon named Ravana captured Sita and carried her off to an island. Here he imprisoned her in his palace.</a:t>
            </a:r>
            <a:br>
              <a:rPr lang="en-GB" sz="2200" b="0" i="0">
                <a:solidFill>
                  <a:schemeClr val="bg1"/>
                </a:solidFill>
                <a:effectLst/>
                <a:latin typeface="Candara" panose="020E0502030303020204" pitchFamily="34" charset="0"/>
              </a:rPr>
            </a:br>
            <a:br>
              <a:rPr lang="en-GB" sz="2200" b="0" i="0">
                <a:solidFill>
                  <a:schemeClr val="bg1"/>
                </a:solidFill>
                <a:effectLst/>
                <a:latin typeface="Candara" panose="020E0502030303020204" pitchFamily="34" charset="0"/>
              </a:rPr>
            </a:br>
            <a:r>
              <a:rPr lang="en-GB" sz="2200" b="0" i="0">
                <a:solidFill>
                  <a:schemeClr val="bg1"/>
                </a:solidFill>
                <a:effectLst/>
                <a:latin typeface="Candara" panose="020E0502030303020204" pitchFamily="34" charset="0"/>
              </a:rPr>
              <a:t>Rama and Lakshman searched for her. A bird told them where she was being held. With the help of Hanuman, the monkey general, Rama went to the castle where there was a huge battle. Eventually, Rama killed the demon king with a golden arrow and rescued Sita</a:t>
            </a:r>
            <a:r>
              <a:rPr lang="en-GB" sz="2200">
                <a:solidFill>
                  <a:schemeClr val="bg1"/>
                </a:solidFill>
                <a:latin typeface="Candara" panose="020E0502030303020204" pitchFamily="34" charset="0"/>
              </a:rPr>
              <a:t>.</a:t>
            </a:r>
            <a:endParaRPr lang="en-GB" sz="2200" b="0" i="0">
              <a:solidFill>
                <a:srgbClr val="222222"/>
              </a:solidFill>
              <a:effectLst/>
              <a:latin typeface="Candara" panose="020E0502030303020204" pitchFamily="34" charset="0"/>
            </a:endParaRPr>
          </a:p>
        </p:txBody>
      </p:sp>
      <p:pic>
        <p:nvPicPr>
          <p:cNvPr id="5" name="Picture 4">
            <a:extLst>
              <a:ext uri="{FF2B5EF4-FFF2-40B4-BE49-F238E27FC236}">
                <a16:creationId xmlns:a16="http://schemas.microsoft.com/office/drawing/2014/main" id="{AD538E7A-AB1D-40AF-BD06-BF45341ECE76}"/>
              </a:ext>
            </a:extLst>
          </p:cNvPr>
          <p:cNvPicPr>
            <a:picLocks noChangeAspect="1"/>
          </p:cNvPicPr>
          <p:nvPr/>
        </p:nvPicPr>
        <p:blipFill>
          <a:blip r:embed="rId4"/>
          <a:stretch>
            <a:fillRect/>
          </a:stretch>
        </p:blipFill>
        <p:spPr>
          <a:xfrm>
            <a:off x="8281001" y="521739"/>
            <a:ext cx="3522116" cy="4502206"/>
          </a:xfrm>
          <a:prstGeom prst="rect">
            <a:avLst/>
          </a:prstGeom>
        </p:spPr>
      </p:pic>
    </p:spTree>
    <p:extLst>
      <p:ext uri="{BB962C8B-B14F-4D97-AF65-F5344CB8AC3E}">
        <p14:creationId xmlns:p14="http://schemas.microsoft.com/office/powerpoint/2010/main" val="90005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84874"/>
            <a:ext cx="12616695" cy="1323439"/>
          </a:xfrm>
          <a:prstGeom prst="rect">
            <a:avLst/>
          </a:prstGeom>
          <a:noFill/>
        </p:spPr>
        <p:txBody>
          <a:bodyPr wrap="square" rtlCol="0">
            <a:spAutoFit/>
          </a:bodyPr>
          <a:lstStyle/>
          <a:p>
            <a:pPr algn="ctr"/>
            <a:r>
              <a:rPr lang="en-GB" sz="7200">
                <a:solidFill>
                  <a:srgbClr val="FF0000"/>
                </a:solidFill>
                <a:latin typeface="+mj-lt"/>
              </a:rPr>
              <a:t>The Story of Rama and Sita</a:t>
            </a:r>
            <a:r>
              <a:rPr lang="en-GB" sz="8000">
                <a:solidFill>
                  <a:srgbClr val="FF0000"/>
                </a:solidFill>
                <a:latin typeface="+mj-lt"/>
              </a:rPr>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0" name="TextBox 9">
            <a:extLst>
              <a:ext uri="{FF2B5EF4-FFF2-40B4-BE49-F238E27FC236}">
                <a16:creationId xmlns:a16="http://schemas.microsoft.com/office/drawing/2014/main" id="{5C63DB54-B000-6471-3940-09098623E2CA}"/>
              </a:ext>
            </a:extLst>
          </p:cNvPr>
          <p:cNvSpPr txBox="1"/>
          <p:nvPr/>
        </p:nvSpPr>
        <p:spPr>
          <a:xfrm>
            <a:off x="440423" y="536028"/>
            <a:ext cx="6223136" cy="4401205"/>
          </a:xfrm>
          <a:prstGeom prst="rect">
            <a:avLst/>
          </a:prstGeom>
          <a:noFill/>
        </p:spPr>
        <p:txBody>
          <a:bodyPr wrap="square">
            <a:spAutoFit/>
          </a:bodyPr>
          <a:lstStyle/>
          <a:p>
            <a:pPr rtl="0"/>
            <a:r>
              <a:rPr lang="en-GB" sz="2800" b="0" i="0">
                <a:solidFill>
                  <a:schemeClr val="bg1"/>
                </a:solidFill>
                <a:effectLst/>
                <a:latin typeface="Candara" panose="020E0502030303020204" pitchFamily="34" charset="0"/>
              </a:rPr>
              <a:t>After 14 years, it was time for Rama to return home. Towards the end of their journey, the night was very dark, with no moon to light the path ahead. So to help King Rama and Queen Sita find their way, all their people placed small lamps outside their houses.</a:t>
            </a:r>
            <a:br>
              <a:rPr lang="en-GB" sz="2800" b="0" i="0">
                <a:solidFill>
                  <a:schemeClr val="bg1"/>
                </a:solidFill>
                <a:effectLst/>
                <a:latin typeface="Candara" panose="020E0502030303020204" pitchFamily="34" charset="0"/>
              </a:rPr>
            </a:br>
            <a:br>
              <a:rPr lang="en-GB" sz="2800" b="0" i="0">
                <a:solidFill>
                  <a:schemeClr val="bg1"/>
                </a:solidFill>
                <a:effectLst/>
                <a:latin typeface="Candara" panose="020E0502030303020204" pitchFamily="34" charset="0"/>
              </a:rPr>
            </a:br>
            <a:r>
              <a:rPr lang="en-GB" sz="2800" b="0" i="0">
                <a:solidFill>
                  <a:schemeClr val="bg1"/>
                </a:solidFill>
                <a:effectLst/>
                <a:latin typeface="Candara" panose="020E0502030303020204" pitchFamily="34" charset="0"/>
              </a:rPr>
              <a:t>This is one of the reasons why small clay lamps are lit every year at Diwali.</a:t>
            </a:r>
            <a:endParaRPr lang="en-GB" sz="2800" b="0" i="0">
              <a:solidFill>
                <a:srgbClr val="222222"/>
              </a:solidFill>
              <a:effectLst/>
              <a:latin typeface="Candara" panose="020E0502030303020204" pitchFamily="34" charset="0"/>
            </a:endParaRPr>
          </a:p>
        </p:txBody>
      </p:sp>
      <p:pic>
        <p:nvPicPr>
          <p:cNvPr id="5" name="Picture 4">
            <a:extLst>
              <a:ext uri="{FF2B5EF4-FFF2-40B4-BE49-F238E27FC236}">
                <a16:creationId xmlns:a16="http://schemas.microsoft.com/office/drawing/2014/main" id="{AF1C5BC8-C2C2-4FFC-BA5E-11A580BF4434}"/>
              </a:ext>
            </a:extLst>
          </p:cNvPr>
          <p:cNvPicPr>
            <a:picLocks noChangeAspect="1"/>
          </p:cNvPicPr>
          <p:nvPr/>
        </p:nvPicPr>
        <p:blipFill>
          <a:blip r:embed="rId4"/>
          <a:stretch>
            <a:fillRect/>
          </a:stretch>
        </p:blipFill>
        <p:spPr>
          <a:xfrm>
            <a:off x="7120407" y="546538"/>
            <a:ext cx="4515556" cy="4624552"/>
          </a:xfrm>
          <a:prstGeom prst="rect">
            <a:avLst/>
          </a:prstGeom>
        </p:spPr>
      </p:pic>
    </p:spTree>
    <p:extLst>
      <p:ext uri="{BB962C8B-B14F-4D97-AF65-F5344CB8AC3E}">
        <p14:creationId xmlns:p14="http://schemas.microsoft.com/office/powerpoint/2010/main" val="89481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2" name="TextBox 11">
            <a:extLst>
              <a:ext uri="{FF2B5EF4-FFF2-40B4-BE49-F238E27FC236}">
                <a16:creationId xmlns:a16="http://schemas.microsoft.com/office/drawing/2014/main" id="{12E9B8FD-23DF-F263-378A-4DE7914AA67A}"/>
              </a:ext>
            </a:extLst>
          </p:cNvPr>
          <p:cNvSpPr txBox="1"/>
          <p:nvPr/>
        </p:nvSpPr>
        <p:spPr>
          <a:xfrm>
            <a:off x="336292" y="5591275"/>
            <a:ext cx="12616695" cy="1323439"/>
          </a:xfrm>
          <a:prstGeom prst="rect">
            <a:avLst/>
          </a:prstGeom>
          <a:noFill/>
        </p:spPr>
        <p:txBody>
          <a:bodyPr wrap="square" rtlCol="0">
            <a:spAutoFit/>
          </a:bodyPr>
          <a:lstStyle/>
          <a:p>
            <a:pPr algn="ctr"/>
            <a:r>
              <a:rPr lang="en-GB" sz="8000">
                <a:solidFill>
                  <a:srgbClr val="FF0000"/>
                </a:solidFill>
                <a:latin typeface="+mj-lt"/>
              </a:rPr>
              <a:t>How is Diwali celebrated?</a:t>
            </a:r>
          </a:p>
        </p:txBody>
      </p:sp>
      <p:sp>
        <p:nvSpPr>
          <p:cNvPr id="3" name="TextBox 2">
            <a:extLst>
              <a:ext uri="{FF2B5EF4-FFF2-40B4-BE49-F238E27FC236}">
                <a16:creationId xmlns:a16="http://schemas.microsoft.com/office/drawing/2014/main" id="{72002DCD-91A2-9E90-1259-A963558BDC5C}"/>
              </a:ext>
            </a:extLst>
          </p:cNvPr>
          <p:cNvSpPr txBox="1"/>
          <p:nvPr/>
        </p:nvSpPr>
        <p:spPr>
          <a:xfrm>
            <a:off x="420413" y="479548"/>
            <a:ext cx="6608906" cy="4401205"/>
          </a:xfrm>
          <a:prstGeom prst="rect">
            <a:avLst/>
          </a:prstGeom>
          <a:noFill/>
        </p:spPr>
        <p:txBody>
          <a:bodyPr wrap="square">
            <a:spAutoFit/>
          </a:bodyPr>
          <a:lstStyle/>
          <a:p>
            <a:pPr algn="l"/>
            <a:endParaRPr lang="en-GB" sz="2800" b="1" i="0">
              <a:solidFill>
                <a:schemeClr val="bg1"/>
              </a:solidFill>
              <a:effectLst/>
              <a:latin typeface="Candara" panose="020E0502030303020204" pitchFamily="34" charset="0"/>
            </a:endParaRPr>
          </a:p>
          <a:p>
            <a:pPr marL="457200" indent="-457200" algn="l">
              <a:buFont typeface="Arial" panose="020B0604020202020204" pitchFamily="34" charset="0"/>
              <a:buChar char="•"/>
            </a:pPr>
            <a:r>
              <a:rPr lang="en-GB" sz="2800" b="0" i="0">
                <a:solidFill>
                  <a:schemeClr val="bg1"/>
                </a:solidFill>
                <a:effectLst/>
                <a:latin typeface="Candara" panose="020E0502030303020204" pitchFamily="34" charset="0"/>
              </a:rPr>
              <a:t>Lamps are lit and windows and doors are left open</a:t>
            </a:r>
          </a:p>
          <a:p>
            <a:pPr marL="457200" indent="-457200">
              <a:buFont typeface="Arial" panose="020B0604020202020204" pitchFamily="34" charset="0"/>
              <a:buChar char="•"/>
            </a:pPr>
            <a:r>
              <a:rPr lang="en-GB" sz="2800" b="0" i="0">
                <a:solidFill>
                  <a:schemeClr val="bg1"/>
                </a:solidFill>
                <a:effectLst/>
                <a:latin typeface="Candara" panose="020E0502030303020204" pitchFamily="34" charset="0"/>
              </a:rPr>
              <a:t>Huge fireworks displays</a:t>
            </a:r>
          </a:p>
          <a:p>
            <a:pPr marL="457200" indent="-457200">
              <a:buFont typeface="Arial" panose="020B0604020202020204" pitchFamily="34" charset="0"/>
              <a:buChar char="•"/>
            </a:pPr>
            <a:r>
              <a:rPr lang="en-GB" sz="2800" b="0" i="0">
                <a:solidFill>
                  <a:schemeClr val="bg1"/>
                </a:solidFill>
                <a:effectLst/>
                <a:latin typeface="Candara" panose="020E0502030303020204" pitchFamily="34" charset="0"/>
              </a:rPr>
              <a:t>Decorating buildings with fancy lights</a:t>
            </a:r>
          </a:p>
          <a:p>
            <a:pPr marL="457200" indent="-457200" algn="l">
              <a:buFont typeface="Arial" panose="020B0604020202020204" pitchFamily="34" charset="0"/>
              <a:buChar char="•"/>
            </a:pPr>
            <a:r>
              <a:rPr lang="en-GB" sz="2800" b="0" i="0">
                <a:solidFill>
                  <a:schemeClr val="bg1"/>
                </a:solidFill>
                <a:effectLst/>
                <a:latin typeface="Candara" panose="020E0502030303020204" pitchFamily="34" charset="0"/>
              </a:rPr>
              <a:t>Spring-cleaning the home</a:t>
            </a:r>
          </a:p>
          <a:p>
            <a:pPr marL="457200" indent="-457200" algn="l">
              <a:buFont typeface="Arial" panose="020B0604020202020204" pitchFamily="34" charset="0"/>
              <a:buChar char="•"/>
            </a:pPr>
            <a:r>
              <a:rPr lang="en-GB" sz="2800" b="0" i="0">
                <a:solidFill>
                  <a:schemeClr val="bg1"/>
                </a:solidFill>
                <a:effectLst/>
                <a:latin typeface="Candara" panose="020E0502030303020204" pitchFamily="34" charset="0"/>
              </a:rPr>
              <a:t>Wearing new clothes</a:t>
            </a:r>
          </a:p>
          <a:p>
            <a:pPr marL="457200" indent="-457200" algn="l">
              <a:buFont typeface="Arial" panose="020B0604020202020204" pitchFamily="34" charset="0"/>
              <a:buChar char="•"/>
            </a:pPr>
            <a:r>
              <a:rPr lang="en-GB" sz="2800" b="0" i="0">
                <a:solidFill>
                  <a:schemeClr val="bg1"/>
                </a:solidFill>
                <a:effectLst/>
                <a:latin typeface="Candara" panose="020E0502030303020204" pitchFamily="34" charset="0"/>
              </a:rPr>
              <a:t>Exchanging gifts (often sweets and dried fruits) and preparing festive meals</a:t>
            </a:r>
          </a:p>
        </p:txBody>
      </p:sp>
      <p:pic>
        <p:nvPicPr>
          <p:cNvPr id="4100" name="Picture 4" descr="fireworks display">
            <a:extLst>
              <a:ext uri="{FF2B5EF4-FFF2-40B4-BE49-F238E27FC236}">
                <a16:creationId xmlns:a16="http://schemas.microsoft.com/office/drawing/2014/main" id="{AE6257E0-2242-358B-5B67-29383367A6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291" y="479548"/>
            <a:ext cx="4587296" cy="464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3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2" name="TextBox 11">
            <a:extLst>
              <a:ext uri="{FF2B5EF4-FFF2-40B4-BE49-F238E27FC236}">
                <a16:creationId xmlns:a16="http://schemas.microsoft.com/office/drawing/2014/main" id="{12E9B8FD-23DF-F263-378A-4DE7914AA67A}"/>
              </a:ext>
            </a:extLst>
          </p:cNvPr>
          <p:cNvSpPr txBox="1"/>
          <p:nvPr/>
        </p:nvSpPr>
        <p:spPr>
          <a:xfrm>
            <a:off x="336292" y="5591275"/>
            <a:ext cx="12616695" cy="1323439"/>
          </a:xfrm>
          <a:prstGeom prst="rect">
            <a:avLst/>
          </a:prstGeom>
          <a:noFill/>
        </p:spPr>
        <p:txBody>
          <a:bodyPr wrap="square" rtlCol="0">
            <a:spAutoFit/>
          </a:bodyPr>
          <a:lstStyle/>
          <a:p>
            <a:pPr algn="ctr"/>
            <a:r>
              <a:rPr lang="en-GB" sz="8000">
                <a:solidFill>
                  <a:srgbClr val="FF0000"/>
                </a:solidFill>
                <a:latin typeface="+mj-lt"/>
              </a:rPr>
              <a:t>Reflection</a:t>
            </a:r>
          </a:p>
        </p:txBody>
      </p:sp>
      <p:sp>
        <p:nvSpPr>
          <p:cNvPr id="3" name="TextBox 2">
            <a:extLst>
              <a:ext uri="{FF2B5EF4-FFF2-40B4-BE49-F238E27FC236}">
                <a16:creationId xmlns:a16="http://schemas.microsoft.com/office/drawing/2014/main" id="{72002DCD-91A2-9E90-1259-A963558BDC5C}"/>
              </a:ext>
            </a:extLst>
          </p:cNvPr>
          <p:cNvSpPr txBox="1"/>
          <p:nvPr/>
        </p:nvSpPr>
        <p:spPr>
          <a:xfrm>
            <a:off x="5497991" y="646947"/>
            <a:ext cx="6483841" cy="4339650"/>
          </a:xfrm>
          <a:prstGeom prst="rect">
            <a:avLst/>
          </a:prstGeom>
          <a:noFill/>
        </p:spPr>
        <p:txBody>
          <a:bodyPr wrap="square">
            <a:spAutoFit/>
          </a:bodyPr>
          <a:lstStyle/>
          <a:p>
            <a:r>
              <a:rPr lang="en-GB" sz="2800">
                <a:solidFill>
                  <a:schemeClr val="bg1"/>
                </a:solidFill>
                <a:latin typeface="+mj-lt"/>
              </a:rPr>
              <a:t>During Diwali, Hindus invite the light of prosperity into their lives.</a:t>
            </a:r>
          </a:p>
          <a:p>
            <a:endParaRPr lang="en-GB" sz="2800">
              <a:solidFill>
                <a:schemeClr val="bg1"/>
              </a:solidFill>
              <a:latin typeface="+mj-lt"/>
            </a:endParaRPr>
          </a:p>
          <a:p>
            <a:r>
              <a:rPr lang="en-GB" sz="2800">
                <a:solidFill>
                  <a:schemeClr val="bg1"/>
                </a:solidFill>
                <a:latin typeface="+mj-lt"/>
              </a:rPr>
              <a:t>Reflect upon the following questions which are linked to today’s assembly:</a:t>
            </a:r>
          </a:p>
          <a:p>
            <a:endParaRPr lang="en-GB" sz="2800" b="0">
              <a:solidFill>
                <a:schemeClr val="bg1"/>
              </a:solidFill>
              <a:effectLst/>
              <a:latin typeface="+mj-lt"/>
            </a:endParaRPr>
          </a:p>
          <a:p>
            <a:pPr marL="342900" indent="-342900">
              <a:buFontTx/>
              <a:buChar char="-"/>
            </a:pPr>
            <a:r>
              <a:rPr lang="en-GB" sz="2800" b="0">
                <a:solidFill>
                  <a:schemeClr val="bg1"/>
                </a:solidFill>
                <a:effectLst/>
                <a:latin typeface="+mj-lt"/>
              </a:rPr>
              <a:t>Who is the guiding light in your life?</a:t>
            </a:r>
          </a:p>
          <a:p>
            <a:endParaRPr lang="en-GB" sz="2800">
              <a:solidFill>
                <a:schemeClr val="bg1"/>
              </a:solidFill>
              <a:latin typeface="+mj-lt"/>
            </a:endParaRPr>
          </a:p>
          <a:p>
            <a:pPr marL="342900" indent="-342900">
              <a:buFontTx/>
              <a:buChar char="-"/>
            </a:pPr>
            <a:r>
              <a:rPr lang="en-GB" sz="2800" b="0">
                <a:solidFill>
                  <a:schemeClr val="bg1"/>
                </a:solidFill>
                <a:effectLst/>
                <a:latin typeface="+mj-lt"/>
              </a:rPr>
              <a:t>Are you the guiding light for </a:t>
            </a:r>
            <a:r>
              <a:rPr lang="en-GB" sz="2800">
                <a:solidFill>
                  <a:schemeClr val="bg1"/>
                </a:solidFill>
                <a:latin typeface="+mj-lt"/>
              </a:rPr>
              <a:t>others</a:t>
            </a:r>
            <a:r>
              <a:rPr lang="en-GB" sz="2800" b="0">
                <a:solidFill>
                  <a:schemeClr val="bg1"/>
                </a:solidFill>
                <a:effectLst/>
                <a:latin typeface="+mj-lt"/>
              </a:rPr>
              <a:t>?</a:t>
            </a:r>
          </a:p>
          <a:p>
            <a:endParaRPr lang="en-GB" sz="2400" b="0">
              <a:solidFill>
                <a:schemeClr val="bg1"/>
              </a:solidFill>
              <a:effectLst/>
              <a:latin typeface="+mj-lt"/>
            </a:endParaRPr>
          </a:p>
        </p:txBody>
      </p:sp>
      <p:pic>
        <p:nvPicPr>
          <p:cNvPr id="9218" name="Picture 2" descr="person holding string lights">
            <a:extLst>
              <a:ext uri="{FF2B5EF4-FFF2-40B4-BE49-F238E27FC236}">
                <a16:creationId xmlns:a16="http://schemas.microsoft.com/office/drawing/2014/main" id="{6640891A-8938-C094-35C1-8EAAF6BCF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292" y="493986"/>
            <a:ext cx="4752340" cy="4645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212348" y="5579428"/>
            <a:ext cx="12616695" cy="1323439"/>
          </a:xfrm>
          <a:prstGeom prst="rect">
            <a:avLst/>
          </a:prstGeom>
          <a:noFill/>
        </p:spPr>
        <p:txBody>
          <a:bodyPr wrap="square" rtlCol="0">
            <a:spAutoFit/>
          </a:bodyPr>
          <a:lstStyle/>
          <a:p>
            <a:pPr algn="ctr"/>
            <a:r>
              <a:rPr lang="en-GB" sz="8000">
                <a:solidFill>
                  <a:srgbClr val="FF0000"/>
                </a:solidFill>
                <a:latin typeface="+mj-lt"/>
              </a:rPr>
              <a:t>Closing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pic>
        <p:nvPicPr>
          <p:cNvPr id="2" name="Picture 1">
            <a:extLst>
              <a:ext uri="{FF2B5EF4-FFF2-40B4-BE49-F238E27FC236}">
                <a16:creationId xmlns:a16="http://schemas.microsoft.com/office/drawing/2014/main" id="{92AFE224-7E11-8893-2805-FBB9C1359CEE}"/>
              </a:ext>
            </a:extLst>
          </p:cNvPr>
          <p:cNvPicPr>
            <a:picLocks noChangeAspect="1"/>
          </p:cNvPicPr>
          <p:nvPr/>
        </p:nvPicPr>
        <p:blipFill>
          <a:blip r:embed="rId4"/>
          <a:stretch>
            <a:fillRect/>
          </a:stretch>
        </p:blipFill>
        <p:spPr>
          <a:xfrm>
            <a:off x="8390022" y="0"/>
            <a:ext cx="3801978" cy="5573349"/>
          </a:xfrm>
          <a:prstGeom prst="rect">
            <a:avLst/>
          </a:prstGeom>
        </p:spPr>
      </p:pic>
      <p:sp>
        <p:nvSpPr>
          <p:cNvPr id="4" name="TextBox 3">
            <a:extLst>
              <a:ext uri="{FF2B5EF4-FFF2-40B4-BE49-F238E27FC236}">
                <a16:creationId xmlns:a16="http://schemas.microsoft.com/office/drawing/2014/main" id="{57A67A6F-63DD-8C2E-0211-857F0E9CF2B7}"/>
              </a:ext>
            </a:extLst>
          </p:cNvPr>
          <p:cNvSpPr txBox="1"/>
          <p:nvPr/>
        </p:nvSpPr>
        <p:spPr>
          <a:xfrm>
            <a:off x="325922" y="155184"/>
            <a:ext cx="7851753" cy="5293757"/>
          </a:xfrm>
          <a:prstGeom prst="rect">
            <a:avLst/>
          </a:prstGeom>
          <a:noFill/>
        </p:spPr>
        <p:txBody>
          <a:bodyPr wrap="square" lIns="91440" tIns="45720" rIns="91440" bIns="45720" anchor="t">
            <a:spAutoFit/>
          </a:bodyPr>
          <a:lstStyle/>
          <a:p>
            <a:pPr algn="ctr"/>
            <a:r>
              <a:rPr lang="en-GB" sz="2600">
                <a:solidFill>
                  <a:schemeClr val="bg1"/>
                </a:solidFill>
                <a:latin typeface="Candara" panose="020E0502030303020204" pitchFamily="34" charset="0"/>
              </a:rPr>
              <a:t>Heavenly Father, </a:t>
            </a:r>
            <a:endParaRPr lang="en-US" sz="2600">
              <a:solidFill>
                <a:schemeClr val="bg1"/>
              </a:solidFill>
              <a:latin typeface="Candara" panose="020E0502030303020204" pitchFamily="34" charset="0"/>
            </a:endParaRPr>
          </a:p>
          <a:p>
            <a:pPr algn="ctr"/>
            <a:endParaRPr lang="en-GB" sz="2600">
              <a:solidFill>
                <a:schemeClr val="bg1"/>
              </a:solidFill>
              <a:latin typeface="Candara" panose="020E0502030303020204" pitchFamily="34" charset="0"/>
            </a:endParaRPr>
          </a:p>
          <a:p>
            <a:pPr algn="ctr"/>
            <a:r>
              <a:rPr lang="en-GB" sz="2600">
                <a:solidFill>
                  <a:schemeClr val="bg1"/>
                </a:solidFill>
                <a:latin typeface="Candara" panose="020E0502030303020204" pitchFamily="34" charset="0"/>
              </a:rPr>
              <a:t>May we all love each other as you first loved us. </a:t>
            </a:r>
            <a:endParaRPr lang="en-US" sz="2600">
              <a:solidFill>
                <a:schemeClr val="bg1"/>
              </a:solidFill>
              <a:latin typeface="Candara" panose="020E0502030303020204" pitchFamily="34" charset="0"/>
            </a:endParaRPr>
          </a:p>
          <a:p>
            <a:pPr algn="ctr"/>
            <a:r>
              <a:rPr lang="en-GB" sz="2600">
                <a:solidFill>
                  <a:schemeClr val="bg1"/>
                </a:solidFill>
                <a:latin typeface="Candara" panose="020E0502030303020204" pitchFamily="34" charset="0"/>
              </a:rPr>
              <a:t>May we act with compassion, kindness, humility, gentleness, and patience toward one another, living in harmony. </a:t>
            </a:r>
            <a:endParaRPr lang="en-US" sz="2600">
              <a:solidFill>
                <a:schemeClr val="bg1"/>
              </a:solidFill>
              <a:latin typeface="Candara" panose="020E0502030303020204" pitchFamily="34" charset="0"/>
            </a:endParaRPr>
          </a:p>
          <a:p>
            <a:pPr algn="ctr"/>
            <a:r>
              <a:rPr lang="en-GB" sz="2600">
                <a:solidFill>
                  <a:schemeClr val="bg1"/>
                </a:solidFill>
                <a:latin typeface="Candara" panose="020E0502030303020204" pitchFamily="34" charset="0"/>
              </a:rPr>
              <a:t>Lord, lead us to take what you’ve given us – love, mercy, grace, forgiveness – and spread those in this world. </a:t>
            </a:r>
            <a:endParaRPr lang="en-US" sz="2600">
              <a:solidFill>
                <a:schemeClr val="bg1"/>
              </a:solidFill>
              <a:latin typeface="Candara" panose="020E0502030303020204" pitchFamily="34" charset="0"/>
            </a:endParaRPr>
          </a:p>
          <a:p>
            <a:pPr algn="ctr"/>
            <a:r>
              <a:rPr lang="en-GB" sz="2600">
                <a:solidFill>
                  <a:schemeClr val="bg1"/>
                </a:solidFill>
                <a:latin typeface="Candara" panose="020E0502030303020204" pitchFamily="34" charset="0"/>
              </a:rPr>
              <a:t>May your love bind us together in perfect unity. </a:t>
            </a:r>
            <a:endParaRPr lang="en-US" sz="2600">
              <a:solidFill>
                <a:schemeClr val="bg1"/>
              </a:solidFill>
              <a:latin typeface="Candara" panose="020E0502030303020204" pitchFamily="34" charset="0"/>
            </a:endParaRPr>
          </a:p>
          <a:p>
            <a:pPr algn="ctr"/>
            <a:r>
              <a:rPr lang="en-GB" sz="2600">
                <a:solidFill>
                  <a:schemeClr val="bg1"/>
                </a:solidFill>
                <a:latin typeface="Candara" panose="020E0502030303020204" pitchFamily="34" charset="0"/>
              </a:rPr>
              <a:t>All this I pray through your Son Jesus Christ. </a:t>
            </a:r>
            <a:endParaRPr lang="en-US" sz="2600">
              <a:solidFill>
                <a:schemeClr val="bg1"/>
              </a:solidFill>
              <a:latin typeface="Candara" panose="020E0502030303020204" pitchFamily="34" charset="0"/>
            </a:endParaRPr>
          </a:p>
          <a:p>
            <a:pPr algn="ctr"/>
            <a:endParaRPr lang="en-GB" sz="2600">
              <a:solidFill>
                <a:schemeClr val="bg1"/>
              </a:solidFill>
              <a:latin typeface="Candara" panose="020E0502030303020204" pitchFamily="34" charset="0"/>
            </a:endParaRPr>
          </a:p>
          <a:p>
            <a:pPr algn="ctr"/>
            <a:r>
              <a:rPr lang="en-GB" sz="2600">
                <a:solidFill>
                  <a:schemeClr val="bg1"/>
                </a:solidFill>
                <a:latin typeface="Candara" panose="020E0502030303020204" pitchFamily="34" charset="0"/>
              </a:rPr>
              <a:t>Amen</a:t>
            </a:r>
            <a:endParaRPr lang="en-GB"/>
          </a:p>
        </p:txBody>
      </p:sp>
    </p:spTree>
    <p:extLst>
      <p:ext uri="{BB962C8B-B14F-4D97-AF65-F5344CB8AC3E}">
        <p14:creationId xmlns:p14="http://schemas.microsoft.com/office/powerpoint/2010/main" val="398245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a:solidFill>
                  <a:srgbClr val="FF0000"/>
                </a:solidFill>
                <a:latin typeface="+mj-lt"/>
              </a:rPr>
              <a:t>Opening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BA29DF5D-F945-EFE5-90D4-6F7B448D77E2}"/>
              </a:ext>
            </a:extLst>
          </p:cNvPr>
          <p:cNvSpPr txBox="1"/>
          <p:nvPr/>
        </p:nvSpPr>
        <p:spPr>
          <a:xfrm>
            <a:off x="259343" y="49659"/>
            <a:ext cx="5945177" cy="5509200"/>
          </a:xfrm>
          <a:prstGeom prst="rect">
            <a:avLst/>
          </a:prstGeom>
          <a:noFill/>
        </p:spPr>
        <p:txBody>
          <a:bodyPr wrap="square" lIns="91440" tIns="45720" rIns="91440" bIns="45720" anchor="t">
            <a:spAutoFit/>
          </a:bodyPr>
          <a:lstStyle/>
          <a:p>
            <a:pPr algn="ctr"/>
            <a:r>
              <a:rPr lang="en-GB" sz="2800" i="0">
                <a:solidFill>
                  <a:schemeClr val="bg1"/>
                </a:solidFill>
                <a:effectLst/>
                <a:latin typeface="Candara"/>
              </a:rPr>
              <a:t>Lord,</a:t>
            </a:r>
          </a:p>
          <a:p>
            <a:pPr algn="ctr"/>
            <a:endParaRPr lang="en-GB" sz="1600">
              <a:solidFill>
                <a:schemeClr val="bg1"/>
              </a:solidFill>
              <a:latin typeface="Candara" panose="020E0502030303020204" pitchFamily="34" charset="0"/>
            </a:endParaRPr>
          </a:p>
          <a:p>
            <a:pPr algn="ctr"/>
            <a:r>
              <a:rPr lang="en-GB" sz="2800" i="0">
                <a:solidFill>
                  <a:schemeClr val="bg1"/>
                </a:solidFill>
                <a:effectLst/>
                <a:latin typeface="Montserrat"/>
              </a:rPr>
              <a:t>Come and let your light shine through us</a:t>
            </a:r>
            <a:br>
              <a:rPr lang="en-GB" sz="2800"/>
            </a:br>
            <a:r>
              <a:rPr lang="en-GB" sz="2800" i="0">
                <a:solidFill>
                  <a:schemeClr val="bg1"/>
                </a:solidFill>
                <a:effectLst/>
                <a:latin typeface="Montserrat"/>
              </a:rPr>
              <a:t>so that through our actions</a:t>
            </a:r>
            <a:br>
              <a:rPr lang="en-GB" sz="2800"/>
            </a:br>
            <a:r>
              <a:rPr lang="en-GB" sz="2800" i="0">
                <a:solidFill>
                  <a:schemeClr val="bg1"/>
                </a:solidFill>
                <a:effectLst/>
                <a:latin typeface="Montserrat"/>
              </a:rPr>
              <a:t>we may be salt for the earth,</a:t>
            </a:r>
            <a:br>
              <a:rPr lang="en-GB" sz="2800"/>
            </a:br>
            <a:r>
              <a:rPr lang="en-GB" sz="2800" i="0">
                <a:solidFill>
                  <a:schemeClr val="bg1"/>
                </a:solidFill>
                <a:effectLst/>
                <a:latin typeface="Montserrat"/>
              </a:rPr>
              <a:t>a light in people's sight</a:t>
            </a:r>
            <a:br>
              <a:rPr lang="en-GB" sz="2800"/>
            </a:br>
            <a:r>
              <a:rPr lang="en-GB" sz="2800" i="0">
                <a:solidFill>
                  <a:schemeClr val="bg1"/>
                </a:solidFill>
                <a:effectLst/>
                <a:latin typeface="Montserrat"/>
              </a:rPr>
              <a:t>and that we might reach out to you</a:t>
            </a:r>
            <a:br>
              <a:rPr lang="en-GB" sz="2800"/>
            </a:br>
            <a:r>
              <a:rPr lang="en-GB" sz="2800" i="0">
                <a:solidFill>
                  <a:schemeClr val="bg1"/>
                </a:solidFill>
                <a:effectLst/>
                <a:latin typeface="Montserrat"/>
              </a:rPr>
              <a:t>in one another,</a:t>
            </a:r>
            <a:br>
              <a:rPr lang="en-GB" sz="2800"/>
            </a:br>
            <a:r>
              <a:rPr lang="en-GB" sz="2800" i="0">
                <a:solidFill>
                  <a:schemeClr val="bg1"/>
                </a:solidFill>
                <a:effectLst/>
                <a:latin typeface="Montserrat"/>
              </a:rPr>
              <a:t>especially those in need. </a:t>
            </a:r>
          </a:p>
          <a:p>
            <a:pPr algn="ctr"/>
            <a:br>
              <a:rPr lang="en-GB" sz="2800"/>
            </a:br>
            <a:r>
              <a:rPr lang="en-GB" sz="2800" i="0">
                <a:solidFill>
                  <a:schemeClr val="bg1"/>
                </a:solidFill>
                <a:effectLst/>
                <a:latin typeface="Montserrat"/>
              </a:rPr>
              <a:t>Amen</a:t>
            </a:r>
            <a:endParaRPr lang="en-GB" sz="2800">
              <a:solidFill>
                <a:schemeClr val="bg1"/>
              </a:solidFill>
              <a:latin typeface="Montserrat"/>
            </a:endParaRPr>
          </a:p>
        </p:txBody>
      </p:sp>
      <p:pic>
        <p:nvPicPr>
          <p:cNvPr id="6" name="Picture 5">
            <a:extLst>
              <a:ext uri="{FF2B5EF4-FFF2-40B4-BE49-F238E27FC236}">
                <a16:creationId xmlns:a16="http://schemas.microsoft.com/office/drawing/2014/main" id="{5AC57C35-8E0C-7F5E-8411-8F44C86F769A}"/>
              </a:ext>
            </a:extLst>
          </p:cNvPr>
          <p:cNvPicPr>
            <a:picLocks noChangeAspect="1"/>
          </p:cNvPicPr>
          <p:nvPr/>
        </p:nvPicPr>
        <p:blipFill>
          <a:blip r:embed="rId4"/>
          <a:stretch>
            <a:fillRect/>
          </a:stretch>
        </p:blipFill>
        <p:spPr>
          <a:xfrm>
            <a:off x="6463862" y="10892"/>
            <a:ext cx="5728139" cy="5573349"/>
          </a:xfrm>
          <a:prstGeom prst="rect">
            <a:avLst/>
          </a:prstGeom>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0845" y="5584874"/>
            <a:ext cx="11311154" cy="1323439"/>
          </a:xfrm>
          <a:prstGeom prst="rect">
            <a:avLst/>
          </a:prstGeom>
          <a:solidFill>
            <a:schemeClr val="bg1"/>
          </a:solidFill>
          <a:ln>
            <a:solidFill>
              <a:schemeClr val="bg1"/>
            </a:solidFill>
          </a:ln>
        </p:spPr>
        <p:txBody>
          <a:bodyPr wrap="square" lIns="91440" tIns="45720" rIns="91440" bIns="45720" rtlCol="0" anchor="t">
            <a:spAutoFit/>
          </a:bodyPr>
          <a:lstStyle/>
          <a:p>
            <a:r>
              <a:rPr lang="en-GB" sz="8000">
                <a:solidFill>
                  <a:srgbClr val="FF0000"/>
                </a:solidFill>
                <a:latin typeface="+mj-lt"/>
              </a:rPr>
              <a:t>                 Hinduism</a:t>
            </a:r>
            <a:endParaRPr lang="en-GB" sz="80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724729" y="1168402"/>
            <a:ext cx="7116515" cy="3970318"/>
          </a:xfrm>
          <a:prstGeom prst="rect">
            <a:avLst/>
          </a:prstGeom>
          <a:noFill/>
        </p:spPr>
        <p:txBody>
          <a:bodyPr wrap="square" lIns="91440" tIns="45720" rIns="91440" bIns="45720" rtlCol="0" anchor="t">
            <a:spAutoFit/>
          </a:bodyPr>
          <a:lstStyle/>
          <a:p>
            <a:pPr algn="ctr"/>
            <a:r>
              <a:rPr lang="en-GB" sz="6600">
                <a:solidFill>
                  <a:schemeClr val="bg1"/>
                </a:solidFill>
                <a:ea typeface="+mn-lt"/>
                <a:cs typeface="+mn-lt"/>
              </a:rPr>
              <a:t>What do you already know about Hinduism?</a:t>
            </a:r>
            <a:endParaRPr lang="en-GB" sz="6600">
              <a:solidFill>
                <a:schemeClr val="bg1"/>
              </a:solidFill>
            </a:endParaRPr>
          </a:p>
          <a:p>
            <a:endParaRPr lang="en-GB" sz="4000">
              <a:solidFill>
                <a:schemeClr val="bg1"/>
              </a:solidFill>
              <a:ea typeface="+mn-lt"/>
              <a:cs typeface="+mn-lt"/>
            </a:endParaRPr>
          </a:p>
          <a:p>
            <a:endParaRPr lang="en-GB" sz="1400">
              <a:solidFill>
                <a:srgbClr val="231F20"/>
              </a:solidFill>
            </a:endParaRPr>
          </a:p>
        </p:txBody>
      </p:sp>
      <p:pic>
        <p:nvPicPr>
          <p:cNvPr id="2" name="Picture 1">
            <a:extLst>
              <a:ext uri="{FF2B5EF4-FFF2-40B4-BE49-F238E27FC236}">
                <a16:creationId xmlns:a16="http://schemas.microsoft.com/office/drawing/2014/main" id="{1F6BBCC6-510A-453B-ABE7-084AABF20797}"/>
              </a:ext>
            </a:extLst>
          </p:cNvPr>
          <p:cNvPicPr>
            <a:picLocks noChangeAspect="1"/>
          </p:cNvPicPr>
          <p:nvPr/>
        </p:nvPicPr>
        <p:blipFill>
          <a:blip r:embed="rId4"/>
          <a:stretch>
            <a:fillRect/>
          </a:stretch>
        </p:blipFill>
        <p:spPr>
          <a:xfrm>
            <a:off x="880844" y="523656"/>
            <a:ext cx="3680645" cy="4615064"/>
          </a:xfrm>
          <a:prstGeom prst="rect">
            <a:avLst/>
          </a:prstGeom>
        </p:spPr>
      </p:pic>
    </p:spTree>
    <p:extLst>
      <p:ext uri="{BB962C8B-B14F-4D97-AF65-F5344CB8AC3E}">
        <p14:creationId xmlns:p14="http://schemas.microsoft.com/office/powerpoint/2010/main" val="384159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0845" y="5584874"/>
            <a:ext cx="11311154" cy="1323439"/>
          </a:xfrm>
          <a:prstGeom prst="rect">
            <a:avLst/>
          </a:prstGeom>
          <a:solidFill>
            <a:schemeClr val="bg1"/>
          </a:solidFill>
          <a:ln>
            <a:solidFill>
              <a:schemeClr val="bg1"/>
            </a:solidFill>
          </a:ln>
        </p:spPr>
        <p:txBody>
          <a:bodyPr wrap="square" lIns="91440" tIns="45720" rIns="91440" bIns="45720" rtlCol="0" anchor="t">
            <a:spAutoFit/>
          </a:bodyPr>
          <a:lstStyle/>
          <a:p>
            <a:r>
              <a:rPr lang="en-GB" sz="8000">
                <a:solidFill>
                  <a:srgbClr val="FF0000"/>
                </a:solidFill>
                <a:latin typeface="+mj-lt"/>
              </a:rPr>
              <a:t>        </a:t>
            </a:r>
            <a:r>
              <a:rPr lang="en-GB" sz="7200">
                <a:solidFill>
                  <a:srgbClr val="FF0000"/>
                </a:solidFill>
                <a:latin typeface="+mj-lt"/>
              </a:rPr>
              <a:t>What is Hinduism?</a:t>
            </a:r>
            <a:endParaRPr lang="en-GB" sz="72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955956" y="1168402"/>
            <a:ext cx="7116515" cy="1938992"/>
          </a:xfrm>
          <a:prstGeom prst="rect">
            <a:avLst/>
          </a:prstGeom>
          <a:noFill/>
        </p:spPr>
        <p:txBody>
          <a:bodyPr wrap="square" lIns="91440" tIns="45720" rIns="91440" bIns="45720" rtlCol="0" anchor="t">
            <a:spAutoFit/>
          </a:bodyPr>
          <a:lstStyle/>
          <a:p>
            <a:pPr algn="ctr"/>
            <a:endParaRPr lang="en-GB" sz="6600">
              <a:solidFill>
                <a:schemeClr val="bg1"/>
              </a:solidFill>
            </a:endParaRPr>
          </a:p>
          <a:p>
            <a:endParaRPr lang="en-GB" sz="4000">
              <a:solidFill>
                <a:schemeClr val="bg1"/>
              </a:solidFill>
              <a:ea typeface="+mn-lt"/>
              <a:cs typeface="+mn-lt"/>
            </a:endParaRPr>
          </a:p>
          <a:p>
            <a:endParaRPr lang="en-GB" sz="1400">
              <a:solidFill>
                <a:srgbClr val="231F20"/>
              </a:solidFill>
            </a:endParaRPr>
          </a:p>
        </p:txBody>
      </p:sp>
      <p:sp>
        <p:nvSpPr>
          <p:cNvPr id="2" name="TextBox 1">
            <a:extLst>
              <a:ext uri="{FF2B5EF4-FFF2-40B4-BE49-F238E27FC236}">
                <a16:creationId xmlns:a16="http://schemas.microsoft.com/office/drawing/2014/main" id="{64F68FC8-9DC6-7512-9086-DD2101837BE1}"/>
              </a:ext>
            </a:extLst>
          </p:cNvPr>
          <p:cNvSpPr txBox="1"/>
          <p:nvPr/>
        </p:nvSpPr>
        <p:spPr>
          <a:xfrm>
            <a:off x="278586" y="229562"/>
            <a:ext cx="729937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a:solidFill>
                  <a:schemeClr val="bg1"/>
                </a:solidFill>
                <a:latin typeface="Candara"/>
              </a:rPr>
              <a:t>Hinduism is over 4,000 years old, making it one of the world's oldest religions. </a:t>
            </a:r>
          </a:p>
          <a:p>
            <a:endParaRPr lang="en-US" sz="3600">
              <a:solidFill>
                <a:schemeClr val="bg1"/>
              </a:solidFill>
              <a:latin typeface="Candara"/>
            </a:endParaRPr>
          </a:p>
          <a:p>
            <a:pPr algn="just"/>
            <a:r>
              <a:rPr lang="en-US" sz="3600">
                <a:solidFill>
                  <a:schemeClr val="bg1"/>
                </a:solidFill>
                <a:latin typeface="Candara"/>
              </a:rPr>
              <a:t>It is made up of a variety of different religious beliefs and practices. It originated near the Indus River in India. The name 'Hindu' comes from the word Indus.</a:t>
            </a:r>
            <a:endParaRPr lang="en-US">
              <a:solidFill>
                <a:srgbClr val="231F20"/>
              </a:solidFill>
              <a:latin typeface="ReithSans"/>
            </a:endParaRPr>
          </a:p>
        </p:txBody>
      </p:sp>
      <p:pic>
        <p:nvPicPr>
          <p:cNvPr id="3" name="Picture 2">
            <a:extLst>
              <a:ext uri="{FF2B5EF4-FFF2-40B4-BE49-F238E27FC236}">
                <a16:creationId xmlns:a16="http://schemas.microsoft.com/office/drawing/2014/main" id="{62687EA6-EA09-4CD1-8CBB-50253EDAFD72}"/>
              </a:ext>
            </a:extLst>
          </p:cNvPr>
          <p:cNvPicPr>
            <a:picLocks noChangeAspect="1"/>
          </p:cNvPicPr>
          <p:nvPr/>
        </p:nvPicPr>
        <p:blipFill>
          <a:blip r:embed="rId4"/>
          <a:stretch>
            <a:fillRect/>
          </a:stretch>
        </p:blipFill>
        <p:spPr>
          <a:xfrm>
            <a:off x="7935310" y="0"/>
            <a:ext cx="4256690" cy="5584241"/>
          </a:xfrm>
          <a:prstGeom prst="rect">
            <a:avLst/>
          </a:prstGeom>
        </p:spPr>
      </p:pic>
    </p:spTree>
    <p:extLst>
      <p:ext uri="{BB962C8B-B14F-4D97-AF65-F5344CB8AC3E}">
        <p14:creationId xmlns:p14="http://schemas.microsoft.com/office/powerpoint/2010/main" val="310968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0845" y="5584874"/>
            <a:ext cx="11311154" cy="1323439"/>
          </a:xfrm>
          <a:prstGeom prst="rect">
            <a:avLst/>
          </a:prstGeom>
          <a:solidFill>
            <a:schemeClr val="bg1"/>
          </a:solidFill>
          <a:ln>
            <a:solidFill>
              <a:schemeClr val="bg1"/>
            </a:solidFill>
          </a:ln>
        </p:spPr>
        <p:txBody>
          <a:bodyPr wrap="square" lIns="91440" tIns="45720" rIns="91440" bIns="45720" rtlCol="0" anchor="t">
            <a:spAutoFit/>
          </a:bodyPr>
          <a:lstStyle/>
          <a:p>
            <a:r>
              <a:rPr lang="en-GB" sz="8000">
                <a:solidFill>
                  <a:srgbClr val="FF0000"/>
                </a:solidFill>
                <a:latin typeface="+mj-lt"/>
              </a:rPr>
              <a:t>   </a:t>
            </a:r>
            <a:r>
              <a:rPr lang="en-GB" sz="7200">
                <a:solidFill>
                  <a:srgbClr val="FF0000"/>
                </a:solidFill>
                <a:latin typeface="+mj-lt"/>
              </a:rPr>
              <a:t>What do Hindus believe?</a:t>
            </a:r>
            <a:endParaRPr lang="en-GB" sz="720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955956" y="1168402"/>
            <a:ext cx="7116515" cy="1323439"/>
          </a:xfrm>
          <a:prstGeom prst="rect">
            <a:avLst/>
          </a:prstGeom>
          <a:noFill/>
        </p:spPr>
        <p:txBody>
          <a:bodyPr wrap="square" lIns="91440" tIns="45720" rIns="91440" bIns="45720" rtlCol="0" anchor="t">
            <a:spAutoFit/>
          </a:bodyPr>
          <a:lstStyle/>
          <a:p>
            <a:pPr algn="ctr"/>
            <a:endParaRPr lang="en-GB" sz="6600">
              <a:solidFill>
                <a:schemeClr val="bg1"/>
              </a:solidFill>
            </a:endParaRPr>
          </a:p>
          <a:p>
            <a:endParaRPr lang="en-GB" sz="1400">
              <a:solidFill>
                <a:srgbClr val="231F20"/>
              </a:solidFill>
              <a:ea typeface="+mn-lt"/>
              <a:cs typeface="+mn-lt"/>
            </a:endParaRPr>
          </a:p>
        </p:txBody>
      </p:sp>
      <p:sp>
        <p:nvSpPr>
          <p:cNvPr id="2" name="TextBox 1">
            <a:extLst>
              <a:ext uri="{FF2B5EF4-FFF2-40B4-BE49-F238E27FC236}">
                <a16:creationId xmlns:a16="http://schemas.microsoft.com/office/drawing/2014/main" id="{64F68FC8-9DC6-7512-9086-DD2101837BE1}"/>
              </a:ext>
            </a:extLst>
          </p:cNvPr>
          <p:cNvSpPr txBox="1"/>
          <p:nvPr/>
        </p:nvSpPr>
        <p:spPr>
          <a:xfrm>
            <a:off x="4749664" y="349937"/>
            <a:ext cx="711651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chemeClr val="bg1"/>
                </a:solidFill>
                <a:latin typeface="Candara"/>
              </a:rPr>
              <a:t>Central to Hinduism is the belief in a supreme God Brahman. Brahman is present everywhere and there is a part of Brahman in everyone. Brahman takes many forms, especially three forms called the Trimurti -</a:t>
            </a:r>
          </a:p>
          <a:p>
            <a:endParaRPr lang="en-US">
              <a:solidFill>
                <a:schemeClr val="bg1"/>
              </a:solidFill>
              <a:latin typeface="Candara"/>
            </a:endParaRPr>
          </a:p>
          <a:p>
            <a:r>
              <a:rPr lang="en-US">
                <a:solidFill>
                  <a:schemeClr val="bg1"/>
                </a:solidFill>
                <a:latin typeface="Candara"/>
              </a:rPr>
              <a:t>1. Brahma is the creator of the world and all creatures. He is usually shown with four heads.</a:t>
            </a:r>
          </a:p>
          <a:p>
            <a:endParaRPr lang="en-US">
              <a:solidFill>
                <a:schemeClr val="bg1"/>
              </a:solidFill>
              <a:latin typeface="Candara"/>
            </a:endParaRPr>
          </a:p>
          <a:p>
            <a:r>
              <a:rPr lang="en-US">
                <a:solidFill>
                  <a:schemeClr val="bg1"/>
                </a:solidFill>
                <a:latin typeface="Candara"/>
              </a:rPr>
              <a:t>2. Vishnu is the preserver of the world. His role is to return to the earth in troubled times and restore the balance of good and evil. He has blue skin and four arms.</a:t>
            </a:r>
          </a:p>
          <a:p>
            <a:pPr>
              <a:buChar char="•"/>
            </a:pPr>
            <a:endParaRPr lang="en-US">
              <a:solidFill>
                <a:schemeClr val="bg1"/>
              </a:solidFill>
              <a:latin typeface="Candara"/>
            </a:endParaRPr>
          </a:p>
          <a:p>
            <a:r>
              <a:rPr lang="en-US">
                <a:solidFill>
                  <a:schemeClr val="bg1"/>
                </a:solidFill>
                <a:latin typeface="Candara"/>
              </a:rPr>
              <a:t>3. Shiva is the destroyer of the universe. Shiva destroys the universe in order to re-create it. Shiva has blue skin, a third eye and carries a trident.</a:t>
            </a:r>
          </a:p>
          <a:p>
            <a:pPr>
              <a:buChar char="•"/>
            </a:pPr>
            <a:endParaRPr lang="en-US">
              <a:solidFill>
                <a:schemeClr val="bg1"/>
              </a:solidFill>
              <a:latin typeface="Candara"/>
            </a:endParaRPr>
          </a:p>
          <a:p>
            <a:r>
              <a:rPr lang="en-US">
                <a:solidFill>
                  <a:schemeClr val="bg1"/>
                </a:solidFill>
                <a:latin typeface="Candara"/>
              </a:rPr>
              <a:t>Hindus believe that life is a cycle of birth, death, and rebirth. They also believe that the next life depends on how the previous life was lived.</a:t>
            </a:r>
          </a:p>
        </p:txBody>
      </p:sp>
      <p:pic>
        <p:nvPicPr>
          <p:cNvPr id="3" name="Picture 2">
            <a:extLst>
              <a:ext uri="{FF2B5EF4-FFF2-40B4-BE49-F238E27FC236}">
                <a16:creationId xmlns:a16="http://schemas.microsoft.com/office/drawing/2014/main" id="{777E51B2-2A73-496A-B8F2-101E15AB8D21}"/>
              </a:ext>
            </a:extLst>
          </p:cNvPr>
          <p:cNvPicPr>
            <a:picLocks noChangeAspect="1"/>
          </p:cNvPicPr>
          <p:nvPr/>
        </p:nvPicPr>
        <p:blipFill>
          <a:blip r:embed="rId4"/>
          <a:stretch>
            <a:fillRect/>
          </a:stretch>
        </p:blipFill>
        <p:spPr>
          <a:xfrm>
            <a:off x="648028" y="505317"/>
            <a:ext cx="3678908" cy="4455566"/>
          </a:xfrm>
          <a:prstGeom prst="rect">
            <a:avLst/>
          </a:prstGeom>
        </p:spPr>
      </p:pic>
    </p:spTree>
    <p:extLst>
      <p:ext uri="{BB962C8B-B14F-4D97-AF65-F5344CB8AC3E}">
        <p14:creationId xmlns:p14="http://schemas.microsoft.com/office/powerpoint/2010/main" val="313334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a:solidFill>
                  <a:srgbClr val="FF0000"/>
                </a:solidFill>
                <a:latin typeface="+mj-lt"/>
              </a:rPr>
              <a:t>What is Diwali?</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0" name="TextBox 9">
            <a:extLst>
              <a:ext uri="{FF2B5EF4-FFF2-40B4-BE49-F238E27FC236}">
                <a16:creationId xmlns:a16="http://schemas.microsoft.com/office/drawing/2014/main" id="{5C63DB54-B000-6471-3940-09098623E2CA}"/>
              </a:ext>
            </a:extLst>
          </p:cNvPr>
          <p:cNvSpPr txBox="1"/>
          <p:nvPr/>
        </p:nvSpPr>
        <p:spPr>
          <a:xfrm>
            <a:off x="328710" y="446591"/>
            <a:ext cx="7627622" cy="4524315"/>
          </a:xfrm>
          <a:prstGeom prst="rect">
            <a:avLst/>
          </a:prstGeom>
          <a:noFill/>
        </p:spPr>
        <p:txBody>
          <a:bodyPr wrap="square" lIns="91440" tIns="45720" rIns="91440" bIns="45720" anchor="t">
            <a:spAutoFit/>
          </a:bodyPr>
          <a:lstStyle/>
          <a:p>
            <a:pPr algn="just"/>
            <a:r>
              <a:rPr lang="en-GB" sz="3200" i="0">
                <a:solidFill>
                  <a:schemeClr val="bg1"/>
                </a:solidFill>
                <a:effectLst/>
                <a:latin typeface="Candara"/>
              </a:rPr>
              <a:t>Diwali is the five-day Festival of Lights, celebrated by millions of Hindus, Sikhs and Jains across the world.</a:t>
            </a:r>
            <a:r>
              <a:rPr lang="en-GB" sz="3200">
                <a:solidFill>
                  <a:schemeClr val="bg1"/>
                </a:solidFill>
                <a:latin typeface="Candara"/>
              </a:rPr>
              <a:t> </a:t>
            </a:r>
            <a:endParaRPr lang="en-GB" sz="3200" i="0">
              <a:solidFill>
                <a:schemeClr val="bg1"/>
              </a:solidFill>
              <a:effectLst/>
              <a:latin typeface="Candara" panose="020E0502030303020204" pitchFamily="34" charset="0"/>
            </a:endParaRPr>
          </a:p>
          <a:p>
            <a:pPr algn="just"/>
            <a:endParaRPr lang="en-GB" sz="3200" i="0">
              <a:solidFill>
                <a:schemeClr val="bg1"/>
              </a:solidFill>
              <a:effectLst/>
              <a:latin typeface="Candara" panose="020E0502030303020204" pitchFamily="34" charset="0"/>
            </a:endParaRPr>
          </a:p>
          <a:p>
            <a:pPr algn="just"/>
            <a:r>
              <a:rPr lang="en-GB" sz="3200" i="0">
                <a:solidFill>
                  <a:schemeClr val="bg1"/>
                </a:solidFill>
                <a:effectLst/>
                <a:latin typeface="Candara"/>
              </a:rPr>
              <a:t>It marks the start of the Hindu New Year. The exact dates change each year and are determined by the position of the</a:t>
            </a:r>
            <a:r>
              <a:rPr lang="en-GB" sz="3200">
                <a:solidFill>
                  <a:schemeClr val="bg1"/>
                </a:solidFill>
                <a:latin typeface="Candara"/>
              </a:rPr>
              <a:t> moon</a:t>
            </a:r>
            <a:r>
              <a:rPr lang="en-GB" sz="3200" i="0">
                <a:solidFill>
                  <a:schemeClr val="bg1"/>
                </a:solidFill>
                <a:effectLst/>
                <a:latin typeface="Candara"/>
              </a:rPr>
              <a:t> but it usually</a:t>
            </a:r>
            <a:r>
              <a:rPr lang="en-GB" sz="3200">
                <a:solidFill>
                  <a:schemeClr val="bg1"/>
                </a:solidFill>
                <a:latin typeface="Candara"/>
              </a:rPr>
              <a:t> falls between October and November. </a:t>
            </a:r>
            <a:endParaRPr lang="en-GB" sz="3200" i="0">
              <a:solidFill>
                <a:schemeClr val="bg1"/>
              </a:solidFill>
              <a:effectLst/>
              <a:latin typeface="Candara"/>
            </a:endParaRPr>
          </a:p>
        </p:txBody>
      </p:sp>
      <p:pic>
        <p:nvPicPr>
          <p:cNvPr id="2050" name="Picture 2" descr="lighted candle on brown round holder">
            <a:extLst>
              <a:ext uri="{FF2B5EF4-FFF2-40B4-BE49-F238E27FC236}">
                <a16:creationId xmlns:a16="http://schemas.microsoft.com/office/drawing/2014/main" id="{7B324001-047A-6D55-1574-702EC3D240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685" y="12567"/>
            <a:ext cx="3911315" cy="557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0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a:solidFill>
                  <a:srgbClr val="FF0000"/>
                </a:solidFill>
                <a:latin typeface="+mj-lt"/>
              </a:rPr>
              <a:t>What is Diwali?</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0" name="TextBox 9">
            <a:extLst>
              <a:ext uri="{FF2B5EF4-FFF2-40B4-BE49-F238E27FC236}">
                <a16:creationId xmlns:a16="http://schemas.microsoft.com/office/drawing/2014/main" id="{5C63DB54-B000-6471-3940-09098623E2CA}"/>
              </a:ext>
            </a:extLst>
          </p:cNvPr>
          <p:cNvSpPr txBox="1"/>
          <p:nvPr/>
        </p:nvSpPr>
        <p:spPr>
          <a:xfrm>
            <a:off x="4086157" y="342988"/>
            <a:ext cx="7811553" cy="5016758"/>
          </a:xfrm>
          <a:prstGeom prst="rect">
            <a:avLst/>
          </a:prstGeom>
          <a:noFill/>
        </p:spPr>
        <p:txBody>
          <a:bodyPr wrap="square" lIns="91440" tIns="45720" rIns="91440" bIns="45720" anchor="t">
            <a:spAutoFit/>
          </a:bodyPr>
          <a:lstStyle/>
          <a:p>
            <a:pPr algn="just"/>
            <a:r>
              <a:rPr lang="en-GB" sz="3200">
                <a:solidFill>
                  <a:schemeClr val="bg1"/>
                </a:solidFill>
                <a:effectLst/>
                <a:latin typeface="Candara"/>
              </a:rPr>
              <a:t>The word Diwali means “row of lights</a:t>
            </a:r>
            <a:r>
              <a:rPr lang="en-GB" sz="3200">
                <a:solidFill>
                  <a:schemeClr val="bg1"/>
                </a:solidFill>
                <a:latin typeface="Candara"/>
              </a:rPr>
              <a:t>.”</a:t>
            </a:r>
            <a:endParaRPr lang="en-US">
              <a:solidFill>
                <a:schemeClr val="bg1"/>
              </a:solidFill>
              <a:latin typeface="Candara"/>
            </a:endParaRPr>
          </a:p>
          <a:p>
            <a:pPr algn="just"/>
            <a:endParaRPr lang="en-GB" sz="3200">
              <a:solidFill>
                <a:schemeClr val="bg1"/>
              </a:solidFill>
              <a:latin typeface="Candara"/>
            </a:endParaRPr>
          </a:p>
          <a:p>
            <a:pPr algn="just"/>
            <a:r>
              <a:rPr lang="en-GB" sz="3200">
                <a:solidFill>
                  <a:schemeClr val="bg1"/>
                </a:solidFill>
                <a:effectLst/>
                <a:latin typeface="Candara"/>
              </a:rPr>
              <a:t>During this festival, people decorate their homes with lights and oil lamps.</a:t>
            </a:r>
            <a:endParaRPr lang="en-GB" sz="3200">
              <a:solidFill>
                <a:schemeClr val="bg1"/>
              </a:solidFill>
              <a:latin typeface="Candara"/>
            </a:endParaRPr>
          </a:p>
          <a:p>
            <a:pPr algn="just"/>
            <a:endParaRPr lang="en-GB" sz="3200">
              <a:solidFill>
                <a:schemeClr val="bg1"/>
              </a:solidFill>
              <a:effectLst/>
              <a:latin typeface="Candara" panose="020E0502030303020204" pitchFamily="34" charset="0"/>
            </a:endParaRPr>
          </a:p>
          <a:p>
            <a:pPr algn="just"/>
            <a:r>
              <a:rPr lang="en-GB" sz="3200">
                <a:solidFill>
                  <a:schemeClr val="bg1"/>
                </a:solidFill>
                <a:effectLst/>
                <a:latin typeface="Candara" panose="020E0502030303020204" pitchFamily="34" charset="0"/>
              </a:rPr>
              <a:t>For many people, Diwali honours the Hindu goddess of wealth, Lakshmi. The lights and lamps are said to help Lakshmi find her way into peoples’ homes, bringing prosperity in the year to come!</a:t>
            </a:r>
          </a:p>
        </p:txBody>
      </p:sp>
      <p:pic>
        <p:nvPicPr>
          <p:cNvPr id="8194" name="Picture 2" descr="lit candles">
            <a:extLst>
              <a:ext uri="{FF2B5EF4-FFF2-40B4-BE49-F238E27FC236}">
                <a16:creationId xmlns:a16="http://schemas.microsoft.com/office/drawing/2014/main" id="{95CC2483-6544-441B-2347-A2EF1B38F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3855856" cy="554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5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a:solidFill>
                  <a:srgbClr val="FF0000"/>
                </a:solidFill>
                <a:latin typeface="+mj-lt"/>
              </a:rPr>
              <a:t>What is Diwali?</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6CB4030-938C-2468-9D30-0CC72098CBF6}"/>
              </a:ext>
            </a:extLst>
          </p:cNvPr>
          <p:cNvSpPr txBox="1"/>
          <p:nvPr/>
        </p:nvSpPr>
        <p:spPr>
          <a:xfrm>
            <a:off x="304802" y="281032"/>
            <a:ext cx="7136524" cy="5109091"/>
          </a:xfrm>
          <a:prstGeom prst="rect">
            <a:avLst/>
          </a:prstGeom>
          <a:noFill/>
        </p:spPr>
        <p:txBody>
          <a:bodyPr wrap="square">
            <a:spAutoFit/>
          </a:bodyPr>
          <a:lstStyle/>
          <a:p>
            <a:pPr algn="just"/>
            <a:r>
              <a:rPr lang="en-GB" sz="2800" i="0">
                <a:solidFill>
                  <a:schemeClr val="bg1"/>
                </a:solidFill>
                <a:effectLst/>
                <a:latin typeface="Candara" panose="020E0502030303020204" pitchFamily="34" charset="0"/>
              </a:rPr>
              <a:t>Diwali is a time to have fun with friends and family! People exchange gifts and sweets, enjoy delicious feasts, watch firework displays and wear new clothes. It’s a time to clean and decorate your home, too.</a:t>
            </a:r>
          </a:p>
          <a:p>
            <a:pPr algn="l"/>
            <a:endParaRPr lang="en-GB" sz="2800" i="1">
              <a:solidFill>
                <a:schemeClr val="bg1"/>
              </a:solidFill>
              <a:latin typeface="Candara" panose="020E0502030303020204" pitchFamily="34" charset="0"/>
            </a:endParaRPr>
          </a:p>
          <a:p>
            <a:pPr algn="just"/>
            <a:r>
              <a:rPr lang="en-GB" sz="2800">
                <a:solidFill>
                  <a:schemeClr val="bg1"/>
                </a:solidFill>
                <a:effectLst/>
                <a:latin typeface="Candara" panose="020E0502030303020204" pitchFamily="34" charset="0"/>
              </a:rPr>
              <a:t>Rangoli</a:t>
            </a:r>
            <a:r>
              <a:rPr lang="en-GB" sz="2800" i="0">
                <a:solidFill>
                  <a:schemeClr val="bg1"/>
                </a:solidFill>
                <a:effectLst/>
                <a:latin typeface="Candara" panose="020E0502030303020204" pitchFamily="34" charset="0"/>
              </a:rPr>
              <a:t> is a popular Diwali tradition –– beautiful patterns made using colourful powders and flowers. People draw rangoli on the floor by the entrance of their homes to welcome the gods and bring good luck!</a:t>
            </a:r>
          </a:p>
          <a:p>
            <a:pPr algn="l"/>
            <a:endParaRPr lang="en-GB" b="0" i="0">
              <a:solidFill>
                <a:srgbClr val="4A4A4A"/>
              </a:solidFill>
              <a:effectLst/>
              <a:latin typeface="Avenir Next W01"/>
            </a:endParaRPr>
          </a:p>
        </p:txBody>
      </p:sp>
      <p:pic>
        <p:nvPicPr>
          <p:cNvPr id="7170" name="Picture 2" descr="red heart shaped ornament on white and blue paisley textile">
            <a:extLst>
              <a:ext uri="{FF2B5EF4-FFF2-40B4-BE49-F238E27FC236}">
                <a16:creationId xmlns:a16="http://schemas.microsoft.com/office/drawing/2014/main" id="{175F15C1-4D82-5CF6-6A08-D28FDDC65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499" y="868824"/>
            <a:ext cx="4223699" cy="393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2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a:solidFill>
                <a:srgbClr val="A50021"/>
              </a:solidFill>
              <a:latin typeface="+mj-lt"/>
            </a:endParaRPr>
          </a:p>
        </p:txBody>
      </p:sp>
      <p:sp>
        <p:nvSpPr>
          <p:cNvPr id="3" name="TextBox 2"/>
          <p:cNvSpPr txBox="1"/>
          <p:nvPr/>
        </p:nvSpPr>
        <p:spPr>
          <a:xfrm>
            <a:off x="0" y="5584874"/>
            <a:ext cx="12616695" cy="1200329"/>
          </a:xfrm>
          <a:prstGeom prst="rect">
            <a:avLst/>
          </a:prstGeom>
          <a:noFill/>
        </p:spPr>
        <p:txBody>
          <a:bodyPr wrap="square" rtlCol="0">
            <a:spAutoFit/>
          </a:bodyPr>
          <a:lstStyle/>
          <a:p>
            <a:pPr algn="ctr"/>
            <a:r>
              <a:rPr lang="en-GB" sz="7200">
                <a:solidFill>
                  <a:srgbClr val="FF0000"/>
                </a:solidFill>
                <a:latin typeface="+mj-lt"/>
              </a:rPr>
              <a:t>The Story of Rama and Sita</a:t>
            </a:r>
            <a:endParaRPr lang="en-GB" sz="8000">
              <a:solidFill>
                <a:srgbClr val="FF0000"/>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0" name="TextBox 9">
            <a:extLst>
              <a:ext uri="{FF2B5EF4-FFF2-40B4-BE49-F238E27FC236}">
                <a16:creationId xmlns:a16="http://schemas.microsoft.com/office/drawing/2014/main" id="{5C63DB54-B000-6471-3940-09098623E2CA}"/>
              </a:ext>
            </a:extLst>
          </p:cNvPr>
          <p:cNvSpPr txBox="1"/>
          <p:nvPr/>
        </p:nvSpPr>
        <p:spPr>
          <a:xfrm>
            <a:off x="251743" y="515393"/>
            <a:ext cx="7526421" cy="4524315"/>
          </a:xfrm>
          <a:prstGeom prst="rect">
            <a:avLst/>
          </a:prstGeom>
          <a:noFill/>
        </p:spPr>
        <p:txBody>
          <a:bodyPr wrap="square">
            <a:spAutoFit/>
          </a:bodyPr>
          <a:lstStyle/>
          <a:p>
            <a:pPr algn="just" rtl="0"/>
            <a:r>
              <a:rPr lang="en-GB" sz="2400" b="0" i="0">
                <a:solidFill>
                  <a:schemeClr val="bg1"/>
                </a:solidFill>
                <a:effectLst/>
                <a:latin typeface="Candara" panose="020E0502030303020204" pitchFamily="34" charset="0"/>
              </a:rPr>
              <a:t>There are a number of stories to explain how the festival started. One of the most common is the story of Rama and Sita, which is retold each year during </a:t>
            </a:r>
            <a:r>
              <a:rPr lang="en-GB" sz="2400" b="0" i="0" err="1">
                <a:solidFill>
                  <a:schemeClr val="bg1"/>
                </a:solidFill>
                <a:effectLst/>
                <a:latin typeface="Candara" panose="020E0502030303020204" pitchFamily="34" charset="0"/>
              </a:rPr>
              <a:t>Divali</a:t>
            </a:r>
            <a:r>
              <a:rPr lang="en-GB" sz="2400" b="0" i="0">
                <a:solidFill>
                  <a:schemeClr val="bg1"/>
                </a:solidFill>
                <a:effectLst/>
                <a:latin typeface="Candara" panose="020E0502030303020204" pitchFamily="34" charset="0"/>
              </a:rPr>
              <a:t>.</a:t>
            </a:r>
            <a:br>
              <a:rPr lang="en-GB" sz="2400" b="0" i="0">
                <a:solidFill>
                  <a:schemeClr val="bg1"/>
                </a:solidFill>
                <a:effectLst/>
                <a:latin typeface="Candara" panose="020E0502030303020204" pitchFamily="34" charset="0"/>
              </a:rPr>
            </a:br>
            <a:br>
              <a:rPr lang="en-GB" sz="2400" b="0" i="0">
                <a:solidFill>
                  <a:schemeClr val="bg1"/>
                </a:solidFill>
                <a:effectLst/>
                <a:latin typeface="Candara" panose="020E0502030303020204" pitchFamily="34" charset="0"/>
              </a:rPr>
            </a:br>
            <a:r>
              <a:rPr lang="en-GB" sz="2400" b="0" i="0">
                <a:solidFill>
                  <a:schemeClr val="bg1"/>
                </a:solidFill>
                <a:effectLst/>
                <a:latin typeface="Candara" panose="020E0502030303020204" pitchFamily="34" charset="0"/>
              </a:rPr>
              <a:t>Lord Rama was a prince who married a beautiful princess, Sita. His father wanted Rama to become king, but his mother didn’t agree. She wanted Rama’s brother, Bharat, to have that honour. </a:t>
            </a:r>
            <a:br>
              <a:rPr lang="en-GB" sz="2400" b="0" i="0">
                <a:solidFill>
                  <a:schemeClr val="bg1"/>
                </a:solidFill>
                <a:effectLst/>
                <a:latin typeface="Candara" panose="020E0502030303020204" pitchFamily="34" charset="0"/>
              </a:rPr>
            </a:br>
            <a:br>
              <a:rPr lang="en-GB" sz="2400" b="0" i="0">
                <a:solidFill>
                  <a:schemeClr val="bg1"/>
                </a:solidFill>
                <a:effectLst/>
                <a:latin typeface="Candara" panose="020E0502030303020204" pitchFamily="34" charset="0"/>
              </a:rPr>
            </a:br>
            <a:r>
              <a:rPr lang="en-GB" sz="2400" b="0" i="0">
                <a:solidFill>
                  <a:schemeClr val="bg1"/>
                </a:solidFill>
                <a:effectLst/>
                <a:latin typeface="Candara" panose="020E0502030303020204" pitchFamily="34" charset="0"/>
              </a:rPr>
              <a:t>Rama and Sita were told that they must leave the kingdom for 14 years. Another brother, Lakshman, went with them.</a:t>
            </a:r>
            <a:endParaRPr lang="en-GB" sz="2400" b="0" i="0">
              <a:solidFill>
                <a:srgbClr val="222222"/>
              </a:solidFill>
              <a:effectLst/>
              <a:latin typeface="Candara" panose="020E0502030303020204" pitchFamily="34" charset="0"/>
            </a:endParaRPr>
          </a:p>
        </p:txBody>
      </p:sp>
      <p:pic>
        <p:nvPicPr>
          <p:cNvPr id="2" name="Picture 1">
            <a:extLst>
              <a:ext uri="{FF2B5EF4-FFF2-40B4-BE49-F238E27FC236}">
                <a16:creationId xmlns:a16="http://schemas.microsoft.com/office/drawing/2014/main" id="{67C54827-80D1-4D39-AAE4-59ABFD4D7EDB}"/>
              </a:ext>
            </a:extLst>
          </p:cNvPr>
          <p:cNvPicPr>
            <a:picLocks noChangeAspect="1"/>
          </p:cNvPicPr>
          <p:nvPr/>
        </p:nvPicPr>
        <p:blipFill>
          <a:blip r:embed="rId4"/>
          <a:stretch>
            <a:fillRect/>
          </a:stretch>
        </p:blipFill>
        <p:spPr>
          <a:xfrm>
            <a:off x="8177047" y="547082"/>
            <a:ext cx="3627083" cy="4492626"/>
          </a:xfrm>
          <a:prstGeom prst="rect">
            <a:avLst/>
          </a:prstGeom>
        </p:spPr>
      </p:pic>
    </p:spTree>
    <p:extLst>
      <p:ext uri="{BB962C8B-B14F-4D97-AF65-F5344CB8AC3E}">
        <p14:creationId xmlns:p14="http://schemas.microsoft.com/office/powerpoint/2010/main" val="596584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6a3c1a-0463-4261-8678-9808e0d49f29" xsi:nil="true"/>
    <lcf76f155ced4ddcb4097134ff3c332f xmlns="4797d39e-7110-498e-9f99-4da8e39d64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7" ma:contentTypeDescription="Create a new document." ma:contentTypeScope="" ma:versionID="6c4bb35389d34989befcb8433b04b1e8">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adbb2b800b33d48c3a80a08f91424299"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2e9585-f7f4-40b0-a859-68fefd03f1d9}" ma:internalName="TaxCatchAll" ma:showField="CatchAllData" ma:web="a76a3c1a-0463-4261-8678-9808e0d4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29D77E-606A-4852-8450-888C1F3D72E0}">
  <ds:schemaRefs>
    <ds:schemaRef ds:uri="4797d39e-7110-498e-9f99-4da8e39d64cb"/>
    <ds:schemaRef ds:uri="a76a3c1a-0463-4261-8678-9808e0d49f29"/>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94D991B-3511-4E20-A43B-647560F4CE4A}">
  <ds:schemaRefs>
    <ds:schemaRef ds:uri="http://schemas.microsoft.com/sharepoint/v3/contenttype/forms"/>
  </ds:schemaRefs>
</ds:datastoreItem>
</file>

<file path=customXml/itemProps3.xml><?xml version="1.0" encoding="utf-8"?>
<ds:datastoreItem xmlns:ds="http://schemas.openxmlformats.org/officeDocument/2006/customXml" ds:itemID="{09A51D59-3769-4CDD-9AE4-22B9A0053D04}">
  <ds:schemaRefs>
    <ds:schemaRef ds:uri="4797d39e-7110-498e-9f99-4da8e39d64cb"/>
    <ds:schemaRef ds:uri="a76a3c1a-0463-4261-8678-9808e0d49f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revision>1</cp:revision>
  <cp:lastPrinted>2023-02-22T16:55:40Z</cp:lastPrinted>
  <dcterms:created xsi:type="dcterms:W3CDTF">2020-10-07T15:56:12Z</dcterms:created>
  <dcterms:modified xsi:type="dcterms:W3CDTF">2023-11-13T13:36:06Z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y fmtid="{D5CDD505-2E9C-101B-9397-08002B2CF9AE}" pid="3" name="MediaServiceImageTags">
    <vt:lpwstr/>
  </property>
</Properties>
</file>