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81" r:id="rId5"/>
    <p:sldId id="319" r:id="rId6"/>
    <p:sldId id="1808" r:id="rId7"/>
    <p:sldId id="323" r:id="rId8"/>
    <p:sldId id="325" r:id="rId9"/>
    <p:sldId id="324" r:id="rId10"/>
    <p:sldId id="1805" r:id="rId11"/>
    <p:sldId id="1806" r:id="rId12"/>
    <p:sldId id="1807" r:id="rId13"/>
    <p:sldId id="1809" r:id="rId14"/>
    <p:sldId id="1804" r:id="rId15"/>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0F5E"/>
    <a:srgbClr val="66CCFF"/>
    <a:srgbClr val="D62AC6"/>
    <a:srgbClr val="009999"/>
    <a:srgbClr val="008080"/>
    <a:srgbClr val="33CC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EA251-6F14-99AE-1A41-C60DC358FD84}" v="276" dt="2023-07-11T09:15:20.668"/>
    <p1510:client id="{108F67CB-A2BE-8D9E-504D-EC3C1A8CFD82}" v="37" dt="2023-11-13T13:30:21.052"/>
    <p1510:client id="{1B2CEFFF-4912-C2AF-5A18-59C082862D90}" v="157" dt="2023-11-13T13:34:04.435"/>
    <p1510:client id="{20E2DB4A-2A2A-43D2-DAC6-10DBD893ABE1}" v="3" dt="2023-11-13T13:21:40.158"/>
    <p1510:client id="{F3B151C9-6D06-6D7D-B856-EA313097F27F}" v="1200" dt="2023-02-22T16:48:32.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O'Neill" userId="S::claireoneill@rcdow.org.uk::69e15da6-52c4-49e3-8e26-c9cc2bc5742b" providerId="AD" clId="Web-{1B2CEFFF-4912-C2AF-5A18-59C082862D90}"/>
    <pc:docChg chg="modSld">
      <pc:chgData name="Claire O'Neill" userId="S::claireoneill@rcdow.org.uk::69e15da6-52c4-49e3-8e26-c9cc2bc5742b" providerId="AD" clId="Web-{1B2CEFFF-4912-C2AF-5A18-59C082862D90}" dt="2023-11-13T13:34:04.435" v="83" actId="14100"/>
      <pc:docMkLst>
        <pc:docMk/>
      </pc:docMkLst>
      <pc:sldChg chg="modSp">
        <pc:chgData name="Claire O'Neill" userId="S::claireoneill@rcdow.org.uk::69e15da6-52c4-49e3-8e26-c9cc2bc5742b" providerId="AD" clId="Web-{1B2CEFFF-4912-C2AF-5A18-59C082862D90}" dt="2023-11-13T13:33:17.262" v="51" actId="20577"/>
        <pc:sldMkLst>
          <pc:docMk/>
          <pc:sldMk cId="1954235231" sldId="325"/>
        </pc:sldMkLst>
        <pc:spChg chg="mod">
          <ac:chgData name="Claire O'Neill" userId="S::claireoneill@rcdow.org.uk::69e15da6-52c4-49e3-8e26-c9cc2bc5742b" providerId="AD" clId="Web-{1B2CEFFF-4912-C2AF-5A18-59C082862D90}" dt="2023-11-13T13:33:17.262" v="51" actId="20577"/>
          <ac:spMkLst>
            <pc:docMk/>
            <pc:sldMk cId="1954235231" sldId="325"/>
            <ac:spMk id="3" creationId="{3BBECD36-8D74-71AF-7530-9D29B16659C3}"/>
          </ac:spMkLst>
        </pc:spChg>
      </pc:sldChg>
      <pc:sldChg chg="modSp">
        <pc:chgData name="Claire O'Neill" userId="S::claireoneill@rcdow.org.uk::69e15da6-52c4-49e3-8e26-c9cc2bc5742b" providerId="AD" clId="Web-{1B2CEFFF-4912-C2AF-5A18-59C082862D90}" dt="2023-11-13T13:34:04.435" v="83" actId="14100"/>
        <pc:sldMkLst>
          <pc:docMk/>
          <pc:sldMk cId="1986154144" sldId="1806"/>
        </pc:sldMkLst>
        <pc:spChg chg="mod">
          <ac:chgData name="Claire O'Neill" userId="S::claireoneill@rcdow.org.uk::69e15da6-52c4-49e3-8e26-c9cc2bc5742b" providerId="AD" clId="Web-{1B2CEFFF-4912-C2AF-5A18-59C082862D90}" dt="2023-11-13T13:34:04.435" v="83" actId="14100"/>
          <ac:spMkLst>
            <pc:docMk/>
            <pc:sldMk cId="1986154144" sldId="1806"/>
            <ac:spMk id="3" creationId="{3BBECD36-8D74-71AF-7530-9D29B16659C3}"/>
          </ac:spMkLst>
        </pc:spChg>
      </pc:sldChg>
    </pc:docChg>
  </pc:docChgLst>
  <pc:docChgLst>
    <pc:chgData name="Claire O'Neill" userId="S::claireoneill@rcdow.org.uk::69e15da6-52c4-49e3-8e26-c9cc2bc5742b" providerId="AD" clId="Web-{20E2DB4A-2A2A-43D2-DAC6-10DBD893ABE1}"/>
    <pc:docChg chg="modSld">
      <pc:chgData name="Claire O'Neill" userId="S::claireoneill@rcdow.org.uk::69e15da6-52c4-49e3-8e26-c9cc2bc5742b" providerId="AD" clId="Web-{20E2DB4A-2A2A-43D2-DAC6-10DBD893ABE1}" dt="2023-11-13T13:21:40.158" v="2" actId="20577"/>
      <pc:docMkLst>
        <pc:docMk/>
      </pc:docMkLst>
      <pc:sldChg chg="modSp">
        <pc:chgData name="Claire O'Neill" userId="S::claireoneill@rcdow.org.uk::69e15da6-52c4-49e3-8e26-c9cc2bc5742b" providerId="AD" clId="Web-{20E2DB4A-2A2A-43D2-DAC6-10DBD893ABE1}" dt="2023-11-13T13:21:40.158" v="2" actId="20577"/>
        <pc:sldMkLst>
          <pc:docMk/>
          <pc:sldMk cId="3982459088" sldId="1804"/>
        </pc:sldMkLst>
        <pc:spChg chg="mod">
          <ac:chgData name="Claire O'Neill" userId="S::claireoneill@rcdow.org.uk::69e15da6-52c4-49e3-8e26-c9cc2bc5742b" providerId="AD" clId="Web-{20E2DB4A-2A2A-43D2-DAC6-10DBD893ABE1}" dt="2023-11-13T13:21:40.158" v="2" actId="20577"/>
          <ac:spMkLst>
            <pc:docMk/>
            <pc:sldMk cId="3982459088" sldId="1804"/>
            <ac:spMk id="4" creationId="{B2D1BB32-2B27-0975-6164-CF2BB2CBA26C}"/>
          </ac:spMkLst>
        </pc:spChg>
      </pc:sldChg>
    </pc:docChg>
  </pc:docChgLst>
  <pc:docChgLst>
    <pc:chgData name="Claire O'Neill" userId="S::claireoneill@rcdow.org.uk::69e15da6-52c4-49e3-8e26-c9cc2bc5742b" providerId="AD" clId="Web-{108F67CB-A2BE-8D9E-504D-EC3C1A8CFD82}"/>
    <pc:docChg chg="modSld">
      <pc:chgData name="Claire O'Neill" userId="S::claireoneill@rcdow.org.uk::69e15da6-52c4-49e3-8e26-c9cc2bc5742b" providerId="AD" clId="Web-{108F67CB-A2BE-8D9E-504D-EC3C1A8CFD82}" dt="2023-11-13T13:28:08.360" v="17" actId="20577"/>
      <pc:docMkLst>
        <pc:docMk/>
      </pc:docMkLst>
      <pc:sldChg chg="modSp">
        <pc:chgData name="Claire O'Neill" userId="S::claireoneill@rcdow.org.uk::69e15da6-52c4-49e3-8e26-c9cc2bc5742b" providerId="AD" clId="Web-{108F67CB-A2BE-8D9E-504D-EC3C1A8CFD82}" dt="2023-11-13T13:28:08.360" v="17" actId="20577"/>
        <pc:sldMkLst>
          <pc:docMk/>
          <pc:sldMk cId="1954235231" sldId="325"/>
        </pc:sldMkLst>
        <pc:spChg chg="mod">
          <ac:chgData name="Claire O'Neill" userId="S::claireoneill@rcdow.org.uk::69e15da6-52c4-49e3-8e26-c9cc2bc5742b" providerId="AD" clId="Web-{108F67CB-A2BE-8D9E-504D-EC3C1A8CFD82}" dt="2023-11-13T13:28:08.360" v="17" actId="20577"/>
          <ac:spMkLst>
            <pc:docMk/>
            <pc:sldMk cId="1954235231" sldId="325"/>
            <ac:spMk id="3" creationId="{3BBECD36-8D74-71AF-7530-9D29B16659C3}"/>
          </ac:spMkLst>
        </pc:spChg>
      </pc:sldChg>
      <pc:sldChg chg="modSp">
        <pc:chgData name="Claire O'Neill" userId="S::claireoneill@rcdow.org.uk::69e15da6-52c4-49e3-8e26-c9cc2bc5742b" providerId="AD" clId="Web-{108F67CB-A2BE-8D9E-504D-EC3C1A8CFD82}" dt="2023-11-13T13:25:08.714" v="2" actId="20577"/>
        <pc:sldMkLst>
          <pc:docMk/>
          <pc:sldMk cId="1986154144" sldId="1806"/>
        </pc:sldMkLst>
        <pc:spChg chg="mod">
          <ac:chgData name="Claire O'Neill" userId="S::claireoneill@rcdow.org.uk::69e15da6-52c4-49e3-8e26-c9cc2bc5742b" providerId="AD" clId="Web-{108F67CB-A2BE-8D9E-504D-EC3C1A8CFD82}" dt="2023-11-13T13:25:08.714" v="2" actId="20577"/>
          <ac:spMkLst>
            <pc:docMk/>
            <pc:sldMk cId="1986154144" sldId="1806"/>
            <ac:spMk id="3" creationId="{3BBECD36-8D74-71AF-7530-9D29B16659C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C5341-88A6-41FA-9E69-3A1D90454426}"/>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DE86BEC-3B99-4129-A2A1-098BC76761A6}"/>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3B0C4422-E792-4397-A57B-E4ACE3062BD7}" type="datetimeFigureOut">
              <a:rPr lang="en-GB" smtClean="0"/>
              <a:t>13/11/2023</a:t>
            </a:fld>
            <a:endParaRPr lang="en-GB"/>
          </a:p>
        </p:txBody>
      </p:sp>
      <p:sp>
        <p:nvSpPr>
          <p:cNvPr id="4" name="Footer Placeholder 3">
            <a:extLst>
              <a:ext uri="{FF2B5EF4-FFF2-40B4-BE49-F238E27FC236}">
                <a16:creationId xmlns:a16="http://schemas.microsoft.com/office/drawing/2014/main" id="{3580A343-6528-4DCB-A98B-579426E98A92}"/>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38DC55B-B57A-482F-8A50-9C1ACB71DBAC}"/>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9A6BCB85-A944-48D2-B3CD-AD0AD8892B0C}" type="slidenum">
              <a:rPr lang="en-GB" smtClean="0"/>
              <a:t>‹#›</a:t>
            </a:fld>
            <a:endParaRPr lang="en-GB"/>
          </a:p>
        </p:txBody>
      </p:sp>
    </p:spTree>
    <p:extLst>
      <p:ext uri="{BB962C8B-B14F-4D97-AF65-F5344CB8AC3E}">
        <p14:creationId xmlns:p14="http://schemas.microsoft.com/office/powerpoint/2010/main" val="703991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8E2DC099-B853-45FC-978E-590DEFDA1CAF}" type="datetimeFigureOut">
              <a:rPr lang="en-GB" smtClean="0"/>
              <a:t>13/11/2023</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74C3DB91-E5B0-4A50-8CDE-FFAD979C63E2}" type="slidenum">
              <a:rPr lang="en-GB" smtClean="0"/>
              <a:t>‹#›</a:t>
            </a:fld>
            <a:endParaRPr lang="en-GB"/>
          </a:p>
        </p:txBody>
      </p:sp>
    </p:spTree>
    <p:extLst>
      <p:ext uri="{BB962C8B-B14F-4D97-AF65-F5344CB8AC3E}">
        <p14:creationId xmlns:p14="http://schemas.microsoft.com/office/powerpoint/2010/main" val="314388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C3DB91-E5B0-4A50-8CDE-FFAD979C63E2}" type="slidenum">
              <a:rPr lang="en-GB" smtClean="0"/>
              <a:t>1</a:t>
            </a:fld>
            <a:endParaRPr lang="en-GB"/>
          </a:p>
        </p:txBody>
      </p:sp>
    </p:spTree>
    <p:extLst>
      <p:ext uri="{BB962C8B-B14F-4D97-AF65-F5344CB8AC3E}">
        <p14:creationId xmlns:p14="http://schemas.microsoft.com/office/powerpoint/2010/main" val="1194151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C3DB91-E5B0-4A50-8CDE-FFAD979C63E2}" type="slidenum">
              <a:rPr lang="en-GB" smtClean="0"/>
              <a:t>10</a:t>
            </a:fld>
            <a:endParaRPr lang="en-GB"/>
          </a:p>
        </p:txBody>
      </p:sp>
    </p:spTree>
    <p:extLst>
      <p:ext uri="{BB962C8B-B14F-4D97-AF65-F5344CB8AC3E}">
        <p14:creationId xmlns:p14="http://schemas.microsoft.com/office/powerpoint/2010/main" val="2150746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C3DB91-E5B0-4A50-8CDE-FFAD979C63E2}" type="slidenum">
              <a:rPr lang="en-GB" smtClean="0"/>
              <a:t>11</a:t>
            </a:fld>
            <a:endParaRPr lang="en-GB"/>
          </a:p>
        </p:txBody>
      </p:sp>
    </p:spTree>
    <p:extLst>
      <p:ext uri="{BB962C8B-B14F-4D97-AF65-F5344CB8AC3E}">
        <p14:creationId xmlns:p14="http://schemas.microsoft.com/office/powerpoint/2010/main" val="1520441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con</a:t>
            </a:r>
          </a:p>
        </p:txBody>
      </p:sp>
      <p:sp>
        <p:nvSpPr>
          <p:cNvPr id="4" name="Slide Number Placeholder 3"/>
          <p:cNvSpPr>
            <a:spLocks noGrp="1"/>
          </p:cNvSpPr>
          <p:nvPr>
            <p:ph type="sldNum" sz="quarter" idx="10"/>
          </p:nvPr>
        </p:nvSpPr>
        <p:spPr/>
        <p:txBody>
          <a:bodyPr/>
          <a:lstStyle/>
          <a:p>
            <a:fld id="{74C3DB91-E5B0-4A50-8CDE-FFAD979C63E2}" type="slidenum">
              <a:rPr lang="en-GB" smtClean="0"/>
              <a:t>2</a:t>
            </a:fld>
            <a:endParaRPr lang="en-GB"/>
          </a:p>
        </p:txBody>
      </p:sp>
    </p:spTree>
    <p:extLst>
      <p:ext uri="{BB962C8B-B14F-4D97-AF65-F5344CB8AC3E}">
        <p14:creationId xmlns:p14="http://schemas.microsoft.com/office/powerpoint/2010/main" val="2787220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C3DB91-E5B0-4A50-8CDE-FFAD979C63E2}" type="slidenum">
              <a:rPr lang="en-GB" smtClean="0"/>
              <a:t>3</a:t>
            </a:fld>
            <a:endParaRPr lang="en-GB"/>
          </a:p>
        </p:txBody>
      </p:sp>
    </p:spTree>
    <p:extLst>
      <p:ext uri="{BB962C8B-B14F-4D97-AF65-F5344CB8AC3E}">
        <p14:creationId xmlns:p14="http://schemas.microsoft.com/office/powerpoint/2010/main" val="4016946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C3DB91-E5B0-4A50-8CDE-FFAD979C63E2}" type="slidenum">
              <a:rPr lang="en-GB" smtClean="0"/>
              <a:t>4</a:t>
            </a:fld>
            <a:endParaRPr lang="en-GB"/>
          </a:p>
        </p:txBody>
      </p:sp>
    </p:spTree>
    <p:extLst>
      <p:ext uri="{BB962C8B-B14F-4D97-AF65-F5344CB8AC3E}">
        <p14:creationId xmlns:p14="http://schemas.microsoft.com/office/powerpoint/2010/main" val="3432598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C3DB91-E5B0-4A50-8CDE-FFAD979C63E2}" type="slidenum">
              <a:rPr lang="en-GB" smtClean="0"/>
              <a:t>5</a:t>
            </a:fld>
            <a:endParaRPr lang="en-GB"/>
          </a:p>
        </p:txBody>
      </p:sp>
    </p:spTree>
    <p:extLst>
      <p:ext uri="{BB962C8B-B14F-4D97-AF65-F5344CB8AC3E}">
        <p14:creationId xmlns:p14="http://schemas.microsoft.com/office/powerpoint/2010/main" val="1982583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C3DB91-E5B0-4A50-8CDE-FFAD979C63E2}" type="slidenum">
              <a:rPr lang="en-GB" smtClean="0"/>
              <a:t>6</a:t>
            </a:fld>
            <a:endParaRPr lang="en-GB"/>
          </a:p>
        </p:txBody>
      </p:sp>
    </p:spTree>
    <p:extLst>
      <p:ext uri="{BB962C8B-B14F-4D97-AF65-F5344CB8AC3E}">
        <p14:creationId xmlns:p14="http://schemas.microsoft.com/office/powerpoint/2010/main" val="3536531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C3DB91-E5B0-4A50-8CDE-FFAD979C63E2}" type="slidenum">
              <a:rPr lang="en-GB" smtClean="0"/>
              <a:t>7</a:t>
            </a:fld>
            <a:endParaRPr lang="en-GB"/>
          </a:p>
        </p:txBody>
      </p:sp>
    </p:spTree>
    <p:extLst>
      <p:ext uri="{BB962C8B-B14F-4D97-AF65-F5344CB8AC3E}">
        <p14:creationId xmlns:p14="http://schemas.microsoft.com/office/powerpoint/2010/main" val="2917358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C3DB91-E5B0-4A50-8CDE-FFAD979C63E2}" type="slidenum">
              <a:rPr lang="en-GB" smtClean="0"/>
              <a:t>8</a:t>
            </a:fld>
            <a:endParaRPr lang="en-GB"/>
          </a:p>
        </p:txBody>
      </p:sp>
    </p:spTree>
    <p:extLst>
      <p:ext uri="{BB962C8B-B14F-4D97-AF65-F5344CB8AC3E}">
        <p14:creationId xmlns:p14="http://schemas.microsoft.com/office/powerpoint/2010/main" val="2831987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C3DB91-E5B0-4A50-8CDE-FFAD979C63E2}" type="slidenum">
              <a:rPr lang="en-GB" smtClean="0"/>
              <a:t>9</a:t>
            </a:fld>
            <a:endParaRPr lang="en-GB"/>
          </a:p>
        </p:txBody>
      </p:sp>
    </p:spTree>
    <p:extLst>
      <p:ext uri="{BB962C8B-B14F-4D97-AF65-F5344CB8AC3E}">
        <p14:creationId xmlns:p14="http://schemas.microsoft.com/office/powerpoint/2010/main" val="1686750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79368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99037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98422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7724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583D37-BAC7-4F7A-BCCF-3810D86190B2}"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12776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583D37-BAC7-4F7A-BCCF-3810D86190B2}"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34274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583D37-BAC7-4F7A-BCCF-3810D86190B2}" type="datetimeFigureOut">
              <a:rPr lang="en-GB" smtClean="0"/>
              <a:t>13/11/2023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19287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583D37-BAC7-4F7A-BCCF-3810D86190B2}" type="datetimeFigureOut">
              <a:rPr lang="en-GB" smtClean="0"/>
              <a:t>13/11/2023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8067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3D37-BAC7-4F7A-BCCF-3810D86190B2}" type="datetimeFigureOut">
              <a:rPr lang="en-GB" smtClean="0"/>
              <a:t>13/11/2023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08901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55255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56844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83D37-BAC7-4F7A-BCCF-3810D86190B2}" type="datetimeFigureOut">
              <a:rPr lang="en-GB" smtClean="0"/>
              <a:t>13/11/2023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4BAEC-9B69-4C59-87EE-0A099761F0FE}" type="slidenum">
              <a:rPr lang="en-GB" smtClean="0"/>
              <a:t>‹#›</a:t>
            </a:fld>
            <a:endParaRPr lang="en-GB"/>
          </a:p>
        </p:txBody>
      </p:sp>
    </p:spTree>
    <p:extLst>
      <p:ext uri="{BB962C8B-B14F-4D97-AF65-F5344CB8AC3E}">
        <p14:creationId xmlns:p14="http://schemas.microsoft.com/office/powerpoint/2010/main" val="167715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a:solidFill>
                <a:srgbClr val="A50021"/>
              </a:solidFill>
              <a:latin typeface="+mj-lt"/>
            </a:endParaRPr>
          </a:p>
        </p:txBody>
      </p:sp>
      <p:sp>
        <p:nvSpPr>
          <p:cNvPr id="3" name="TextBox 2"/>
          <p:cNvSpPr txBox="1"/>
          <p:nvPr/>
        </p:nvSpPr>
        <p:spPr>
          <a:xfrm>
            <a:off x="152733" y="5584874"/>
            <a:ext cx="12616695" cy="1323439"/>
          </a:xfrm>
          <a:prstGeom prst="rect">
            <a:avLst/>
          </a:prstGeom>
          <a:noFill/>
        </p:spPr>
        <p:txBody>
          <a:bodyPr wrap="square" rtlCol="0">
            <a:spAutoFit/>
          </a:bodyPr>
          <a:lstStyle/>
          <a:p>
            <a:pPr algn="ctr"/>
            <a:r>
              <a:rPr lang="en-GB" sz="8000">
                <a:solidFill>
                  <a:srgbClr val="FF0000"/>
                </a:solidFill>
                <a:latin typeface="+mj-lt"/>
              </a:rPr>
              <a:t>Ramadan</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880423" cy="1323439"/>
          </a:xfrm>
          <a:prstGeom prst="rect">
            <a:avLst/>
          </a:prstGeom>
        </p:spPr>
      </p:pic>
      <p:pic>
        <p:nvPicPr>
          <p:cNvPr id="5" name="Picture 4">
            <a:extLst>
              <a:ext uri="{FF2B5EF4-FFF2-40B4-BE49-F238E27FC236}">
                <a16:creationId xmlns:a16="http://schemas.microsoft.com/office/drawing/2014/main" id="{72EFC64F-959A-422A-8B95-A94BD96F0E82}"/>
              </a:ext>
            </a:extLst>
          </p:cNvPr>
          <p:cNvPicPr>
            <a:picLocks noChangeAspect="1"/>
          </p:cNvPicPr>
          <p:nvPr/>
        </p:nvPicPr>
        <p:blipFill>
          <a:blip r:embed="rId4"/>
          <a:stretch>
            <a:fillRect/>
          </a:stretch>
        </p:blipFill>
        <p:spPr>
          <a:xfrm>
            <a:off x="2670349" y="472965"/>
            <a:ext cx="6851302" cy="4562967"/>
          </a:xfrm>
          <a:prstGeom prst="rect">
            <a:avLst/>
          </a:prstGeom>
        </p:spPr>
      </p:pic>
    </p:spTree>
    <p:extLst>
      <p:ext uri="{BB962C8B-B14F-4D97-AF65-F5344CB8AC3E}">
        <p14:creationId xmlns:p14="http://schemas.microsoft.com/office/powerpoint/2010/main" val="163762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a:solidFill>
                <a:srgbClr val="A5002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5" name="TextBox 4">
            <a:extLst>
              <a:ext uri="{FF2B5EF4-FFF2-40B4-BE49-F238E27FC236}">
                <a16:creationId xmlns:a16="http://schemas.microsoft.com/office/drawing/2014/main" id="{CFE6BE05-0D35-FCC4-F272-E7BF3C5C6CE6}"/>
              </a:ext>
            </a:extLst>
          </p:cNvPr>
          <p:cNvSpPr txBox="1"/>
          <p:nvPr/>
        </p:nvSpPr>
        <p:spPr>
          <a:xfrm>
            <a:off x="0" y="5607037"/>
            <a:ext cx="12616695" cy="1323439"/>
          </a:xfrm>
          <a:prstGeom prst="rect">
            <a:avLst/>
          </a:prstGeom>
          <a:noFill/>
        </p:spPr>
        <p:txBody>
          <a:bodyPr wrap="square" rtlCol="0">
            <a:spAutoFit/>
          </a:bodyPr>
          <a:lstStyle/>
          <a:p>
            <a:pPr algn="ctr"/>
            <a:r>
              <a:rPr lang="en-GB" sz="8000">
                <a:solidFill>
                  <a:srgbClr val="FF0000"/>
                </a:solidFill>
                <a:latin typeface="+mj-lt"/>
              </a:rPr>
              <a:t>Reflection</a:t>
            </a:r>
          </a:p>
        </p:txBody>
      </p:sp>
      <p:sp>
        <p:nvSpPr>
          <p:cNvPr id="3" name="TextBox 2">
            <a:extLst>
              <a:ext uri="{FF2B5EF4-FFF2-40B4-BE49-F238E27FC236}">
                <a16:creationId xmlns:a16="http://schemas.microsoft.com/office/drawing/2014/main" id="{3BBECD36-8D74-71AF-7530-9D29B16659C3}"/>
              </a:ext>
            </a:extLst>
          </p:cNvPr>
          <p:cNvSpPr txBox="1"/>
          <p:nvPr/>
        </p:nvSpPr>
        <p:spPr>
          <a:xfrm>
            <a:off x="440423" y="457199"/>
            <a:ext cx="615906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chemeClr val="bg1"/>
                </a:solidFill>
                <a:latin typeface="ReithSans"/>
              </a:rPr>
              <a:t>During Ramadan, Muslims fast to focus their minds of God. </a:t>
            </a:r>
          </a:p>
          <a:p>
            <a:endParaRPr lang="en-GB" sz="2400">
              <a:solidFill>
                <a:schemeClr val="bg1"/>
              </a:solidFill>
              <a:latin typeface="ReithSans"/>
            </a:endParaRPr>
          </a:p>
          <a:p>
            <a:r>
              <a:rPr lang="en-GB" sz="2400">
                <a:solidFill>
                  <a:schemeClr val="bg1"/>
                </a:solidFill>
                <a:latin typeface="ReithSans"/>
              </a:rPr>
              <a:t>Reflect upon the following questions which are linked to today’s assembly:</a:t>
            </a:r>
          </a:p>
          <a:p>
            <a:endParaRPr lang="en-GB" sz="2400">
              <a:solidFill>
                <a:schemeClr val="bg1"/>
              </a:solidFill>
              <a:latin typeface="ReithSans"/>
            </a:endParaRPr>
          </a:p>
          <a:p>
            <a:pPr marL="342900" indent="-342900">
              <a:buFont typeface="Arial" panose="020B0604020202020204" pitchFamily="34" charset="0"/>
              <a:buChar char="•"/>
            </a:pPr>
            <a:r>
              <a:rPr lang="en-GB" sz="2400">
                <a:solidFill>
                  <a:schemeClr val="bg1"/>
                </a:solidFill>
                <a:latin typeface="ReithSans"/>
              </a:rPr>
              <a:t>What distraction do you have in your life?</a:t>
            </a:r>
          </a:p>
          <a:p>
            <a:pPr marL="342900" indent="-342900">
              <a:buFont typeface="Arial" panose="020B0604020202020204" pitchFamily="34" charset="0"/>
              <a:buChar char="•"/>
            </a:pPr>
            <a:endParaRPr lang="en-GB" sz="2400">
              <a:solidFill>
                <a:schemeClr val="bg1"/>
              </a:solidFill>
              <a:latin typeface="ReithSans"/>
            </a:endParaRPr>
          </a:p>
          <a:p>
            <a:pPr marL="342900" indent="-342900">
              <a:buFont typeface="Arial" panose="020B0604020202020204" pitchFamily="34" charset="0"/>
              <a:buChar char="•"/>
            </a:pPr>
            <a:r>
              <a:rPr lang="en-GB" sz="2400">
                <a:solidFill>
                  <a:schemeClr val="bg1"/>
                </a:solidFill>
                <a:latin typeface="ReithSans"/>
              </a:rPr>
              <a:t>Could you give up a distraction for a day?</a:t>
            </a:r>
          </a:p>
          <a:p>
            <a:pPr marL="342900" indent="-342900">
              <a:buFont typeface="Arial" panose="020B0604020202020204" pitchFamily="34" charset="0"/>
              <a:buChar char="•"/>
            </a:pPr>
            <a:endParaRPr lang="en-GB" sz="2400">
              <a:solidFill>
                <a:schemeClr val="bg1"/>
              </a:solidFill>
              <a:latin typeface="ReithSans"/>
            </a:endParaRPr>
          </a:p>
          <a:p>
            <a:pPr marL="342900" indent="-342900">
              <a:buFont typeface="Arial" panose="020B0604020202020204" pitchFamily="34" charset="0"/>
              <a:buChar char="•"/>
            </a:pPr>
            <a:r>
              <a:rPr lang="en-GB" sz="2400">
                <a:solidFill>
                  <a:schemeClr val="bg1"/>
                </a:solidFill>
                <a:latin typeface="ReithSans"/>
              </a:rPr>
              <a:t>What positive action could replace these distractions?</a:t>
            </a:r>
          </a:p>
        </p:txBody>
      </p:sp>
      <p:pic>
        <p:nvPicPr>
          <p:cNvPr id="2" name="Picture 1">
            <a:extLst>
              <a:ext uri="{FF2B5EF4-FFF2-40B4-BE49-F238E27FC236}">
                <a16:creationId xmlns:a16="http://schemas.microsoft.com/office/drawing/2014/main" id="{5E16712C-9D65-42C0-AD8D-AFCB3032701B}"/>
              </a:ext>
            </a:extLst>
          </p:cNvPr>
          <p:cNvPicPr>
            <a:picLocks noChangeAspect="1"/>
          </p:cNvPicPr>
          <p:nvPr/>
        </p:nvPicPr>
        <p:blipFill>
          <a:blip r:embed="rId4"/>
          <a:stretch>
            <a:fillRect/>
          </a:stretch>
        </p:blipFill>
        <p:spPr>
          <a:xfrm>
            <a:off x="6972957" y="457199"/>
            <a:ext cx="4651484" cy="4711893"/>
          </a:xfrm>
          <a:prstGeom prst="rect">
            <a:avLst/>
          </a:prstGeom>
        </p:spPr>
      </p:pic>
    </p:spTree>
    <p:extLst>
      <p:ext uri="{BB962C8B-B14F-4D97-AF65-F5344CB8AC3E}">
        <p14:creationId xmlns:p14="http://schemas.microsoft.com/office/powerpoint/2010/main" val="3492331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a:solidFill>
                <a:srgbClr val="A50021"/>
              </a:solidFill>
              <a:latin typeface="+mj-lt"/>
            </a:endParaRPr>
          </a:p>
        </p:txBody>
      </p:sp>
      <p:sp>
        <p:nvSpPr>
          <p:cNvPr id="3" name="TextBox 2"/>
          <p:cNvSpPr txBox="1"/>
          <p:nvPr/>
        </p:nvSpPr>
        <p:spPr>
          <a:xfrm>
            <a:off x="-212348" y="5579428"/>
            <a:ext cx="12616695" cy="1323439"/>
          </a:xfrm>
          <a:prstGeom prst="rect">
            <a:avLst/>
          </a:prstGeom>
          <a:noFill/>
        </p:spPr>
        <p:txBody>
          <a:bodyPr wrap="square" rtlCol="0">
            <a:spAutoFit/>
          </a:bodyPr>
          <a:lstStyle/>
          <a:p>
            <a:pPr algn="ctr"/>
            <a:r>
              <a:rPr lang="en-GB" sz="8000">
                <a:solidFill>
                  <a:srgbClr val="FF0000"/>
                </a:solidFill>
                <a:latin typeface="+mj-lt"/>
              </a:rPr>
              <a:t>Closing Prayer</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6" name="TextBox 5">
            <a:extLst>
              <a:ext uri="{FF2B5EF4-FFF2-40B4-BE49-F238E27FC236}">
                <a16:creationId xmlns:a16="http://schemas.microsoft.com/office/drawing/2014/main" id="{F2123938-7914-4AFF-E517-0A0C3D45F61B}"/>
              </a:ext>
            </a:extLst>
          </p:cNvPr>
          <p:cNvSpPr txBox="1"/>
          <p:nvPr/>
        </p:nvSpPr>
        <p:spPr>
          <a:xfrm>
            <a:off x="4014328" y="348337"/>
            <a:ext cx="5107212" cy="461665"/>
          </a:xfrm>
          <a:prstGeom prst="rect">
            <a:avLst/>
          </a:prstGeom>
          <a:noFill/>
        </p:spPr>
        <p:txBody>
          <a:bodyPr wrap="square" lIns="91440" tIns="45720" rIns="91440" bIns="45720" anchor="t">
            <a:spAutoFit/>
          </a:bodyPr>
          <a:lstStyle/>
          <a:p>
            <a:endParaRPr lang="en-GB" sz="2400">
              <a:solidFill>
                <a:schemeClr val="bg1"/>
              </a:solidFill>
              <a:latin typeface="Droid Sans"/>
            </a:endParaRPr>
          </a:p>
        </p:txBody>
      </p:sp>
      <p:sp>
        <p:nvSpPr>
          <p:cNvPr id="4" name="TextBox 3">
            <a:extLst>
              <a:ext uri="{FF2B5EF4-FFF2-40B4-BE49-F238E27FC236}">
                <a16:creationId xmlns:a16="http://schemas.microsoft.com/office/drawing/2014/main" id="{B2D1BB32-2B27-0975-6164-CF2BB2CBA26C}"/>
              </a:ext>
            </a:extLst>
          </p:cNvPr>
          <p:cNvSpPr txBox="1"/>
          <p:nvPr/>
        </p:nvSpPr>
        <p:spPr>
          <a:xfrm>
            <a:off x="4574273" y="206887"/>
            <a:ext cx="7406594"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600">
                <a:solidFill>
                  <a:schemeClr val="bg1"/>
                </a:solidFill>
                <a:ea typeface="+mn-lt"/>
                <a:cs typeface="+mn-lt"/>
              </a:rPr>
              <a:t>Heavenly Father, </a:t>
            </a:r>
            <a:endParaRPr lang="en-US" sz="2600">
              <a:solidFill>
                <a:schemeClr val="bg1"/>
              </a:solidFill>
              <a:ea typeface="+mn-lt"/>
              <a:cs typeface="+mn-lt"/>
            </a:endParaRPr>
          </a:p>
          <a:p>
            <a:pPr algn="ctr"/>
            <a:endParaRPr lang="en-GB" sz="2600">
              <a:solidFill>
                <a:schemeClr val="bg1"/>
              </a:solidFill>
              <a:ea typeface="+mn-lt"/>
              <a:cs typeface="+mn-lt"/>
            </a:endParaRPr>
          </a:p>
          <a:p>
            <a:pPr algn="ctr"/>
            <a:r>
              <a:rPr lang="en-GB" sz="2600">
                <a:solidFill>
                  <a:schemeClr val="bg1"/>
                </a:solidFill>
                <a:ea typeface="+mn-lt"/>
                <a:cs typeface="+mn-lt"/>
              </a:rPr>
              <a:t>May we all love each other as you first loved us. </a:t>
            </a:r>
            <a:endParaRPr lang="en-US" sz="2600">
              <a:solidFill>
                <a:schemeClr val="bg1"/>
              </a:solidFill>
              <a:ea typeface="+mn-lt"/>
              <a:cs typeface="+mn-lt"/>
            </a:endParaRPr>
          </a:p>
          <a:p>
            <a:pPr algn="ctr"/>
            <a:r>
              <a:rPr lang="en-GB" sz="2600">
                <a:solidFill>
                  <a:schemeClr val="bg1"/>
                </a:solidFill>
                <a:ea typeface="+mn-lt"/>
                <a:cs typeface="+mn-lt"/>
              </a:rPr>
              <a:t>May we act with compassion, kindness, humility, gentleness, and patience toward one another, living in harmony. </a:t>
            </a:r>
            <a:endParaRPr lang="en-US" sz="2600">
              <a:solidFill>
                <a:schemeClr val="bg1"/>
              </a:solidFill>
              <a:ea typeface="+mn-lt"/>
              <a:cs typeface="+mn-lt"/>
            </a:endParaRPr>
          </a:p>
          <a:p>
            <a:pPr algn="ctr"/>
            <a:r>
              <a:rPr lang="en-GB" sz="2600">
                <a:solidFill>
                  <a:schemeClr val="bg1"/>
                </a:solidFill>
                <a:ea typeface="+mn-lt"/>
                <a:cs typeface="+mn-lt"/>
              </a:rPr>
              <a:t>Lord, lead us to take what you’ve given us – love, mercy, grace, forgiveness – and spread those in this world. </a:t>
            </a:r>
            <a:endParaRPr lang="en-US" sz="2600">
              <a:solidFill>
                <a:schemeClr val="bg1"/>
              </a:solidFill>
              <a:ea typeface="+mn-lt"/>
              <a:cs typeface="+mn-lt"/>
            </a:endParaRPr>
          </a:p>
          <a:p>
            <a:pPr algn="ctr"/>
            <a:r>
              <a:rPr lang="en-GB" sz="2600">
                <a:solidFill>
                  <a:schemeClr val="bg1"/>
                </a:solidFill>
                <a:ea typeface="+mn-lt"/>
                <a:cs typeface="+mn-lt"/>
              </a:rPr>
              <a:t>May your love bind us together in perfect unity. </a:t>
            </a:r>
            <a:endParaRPr lang="en-US" sz="2600">
              <a:solidFill>
                <a:schemeClr val="bg1"/>
              </a:solidFill>
            </a:endParaRPr>
          </a:p>
          <a:p>
            <a:pPr algn="ctr"/>
            <a:r>
              <a:rPr lang="en-GB" sz="2600">
                <a:solidFill>
                  <a:schemeClr val="bg1"/>
                </a:solidFill>
                <a:ea typeface="+mn-lt"/>
                <a:cs typeface="+mn-lt"/>
              </a:rPr>
              <a:t>All this I pray through your Son Jesus Christ. </a:t>
            </a:r>
            <a:endParaRPr lang="en-US" sz="2600">
              <a:solidFill>
                <a:schemeClr val="bg1"/>
              </a:solidFill>
              <a:ea typeface="+mn-lt"/>
              <a:cs typeface="+mn-lt"/>
            </a:endParaRPr>
          </a:p>
          <a:p>
            <a:pPr algn="ctr"/>
            <a:endParaRPr lang="en-GB" sz="2600">
              <a:solidFill>
                <a:schemeClr val="bg1"/>
              </a:solidFill>
              <a:ea typeface="+mn-lt"/>
              <a:cs typeface="+mn-lt"/>
            </a:endParaRPr>
          </a:p>
          <a:p>
            <a:pPr algn="ctr"/>
            <a:r>
              <a:rPr lang="en-GB" sz="2600">
                <a:solidFill>
                  <a:schemeClr val="bg1"/>
                </a:solidFill>
                <a:ea typeface="+mn-lt"/>
                <a:cs typeface="+mn-lt"/>
              </a:rPr>
              <a:t>Amen</a:t>
            </a:r>
            <a:endParaRPr lang="en-GB">
              <a:solidFill>
                <a:schemeClr val="bg1"/>
              </a:solidFill>
            </a:endParaRPr>
          </a:p>
        </p:txBody>
      </p:sp>
      <p:pic>
        <p:nvPicPr>
          <p:cNvPr id="2" name="Picture 1">
            <a:extLst>
              <a:ext uri="{FF2B5EF4-FFF2-40B4-BE49-F238E27FC236}">
                <a16:creationId xmlns:a16="http://schemas.microsoft.com/office/drawing/2014/main" id="{8A07E267-BC22-42DD-9FF8-9B8EF86931F7}"/>
              </a:ext>
            </a:extLst>
          </p:cNvPr>
          <p:cNvPicPr>
            <a:picLocks noChangeAspect="1"/>
          </p:cNvPicPr>
          <p:nvPr/>
        </p:nvPicPr>
        <p:blipFill>
          <a:blip r:embed="rId4"/>
          <a:stretch>
            <a:fillRect/>
          </a:stretch>
        </p:blipFill>
        <p:spPr>
          <a:xfrm>
            <a:off x="10220" y="0"/>
            <a:ext cx="4352921" cy="5584420"/>
          </a:xfrm>
          <a:prstGeom prst="rect">
            <a:avLst/>
          </a:prstGeom>
        </p:spPr>
      </p:pic>
    </p:spTree>
    <p:extLst>
      <p:ext uri="{BB962C8B-B14F-4D97-AF65-F5344CB8AC3E}">
        <p14:creationId xmlns:p14="http://schemas.microsoft.com/office/powerpoint/2010/main" val="3982459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a:solidFill>
                <a:srgbClr val="A50021"/>
              </a:solidFill>
              <a:latin typeface="+mj-lt"/>
            </a:endParaRPr>
          </a:p>
        </p:txBody>
      </p:sp>
      <p:sp>
        <p:nvSpPr>
          <p:cNvPr id="3" name="TextBox 2"/>
          <p:cNvSpPr txBox="1"/>
          <p:nvPr/>
        </p:nvSpPr>
        <p:spPr>
          <a:xfrm>
            <a:off x="0" y="5547962"/>
            <a:ext cx="12616695" cy="1323439"/>
          </a:xfrm>
          <a:prstGeom prst="rect">
            <a:avLst/>
          </a:prstGeom>
          <a:noFill/>
        </p:spPr>
        <p:txBody>
          <a:bodyPr wrap="square" rtlCol="0">
            <a:spAutoFit/>
          </a:bodyPr>
          <a:lstStyle/>
          <a:p>
            <a:pPr algn="ctr"/>
            <a:r>
              <a:rPr lang="en-GB" sz="8000">
                <a:solidFill>
                  <a:srgbClr val="FF0000"/>
                </a:solidFill>
                <a:latin typeface="+mj-lt"/>
              </a:rPr>
              <a:t>Opening Prayer</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4" name="TextBox 3">
            <a:extLst>
              <a:ext uri="{FF2B5EF4-FFF2-40B4-BE49-F238E27FC236}">
                <a16:creationId xmlns:a16="http://schemas.microsoft.com/office/drawing/2014/main" id="{FDB0EE91-5E21-4097-AE20-F3BC028FBADB}"/>
              </a:ext>
            </a:extLst>
          </p:cNvPr>
          <p:cNvSpPr txBox="1"/>
          <p:nvPr/>
        </p:nvSpPr>
        <p:spPr>
          <a:xfrm>
            <a:off x="189850" y="105884"/>
            <a:ext cx="7461017" cy="5062924"/>
          </a:xfrm>
          <a:prstGeom prst="rect">
            <a:avLst/>
          </a:prstGeom>
          <a:noFill/>
        </p:spPr>
        <p:txBody>
          <a:bodyPr wrap="square" lIns="91440" tIns="45720" rIns="91440" bIns="45720" rtlCol="0" anchor="t">
            <a:spAutoFit/>
          </a:bodyPr>
          <a:lstStyle/>
          <a:p>
            <a:pPr algn="ctr"/>
            <a:br>
              <a:rPr lang="en-GB" sz="1100" i="1">
                <a:solidFill>
                  <a:srgbClr val="222222"/>
                </a:solidFill>
                <a:latin typeface="Lucida Sans Unicode"/>
                <a:cs typeface="Lucida Sans Unicode"/>
              </a:rPr>
            </a:br>
            <a:r>
              <a:rPr lang="en-GB" sz="2400" i="1">
                <a:solidFill>
                  <a:schemeClr val="bg1"/>
                </a:solidFill>
                <a:latin typeface="Candara"/>
                <a:cs typeface="Lucida Sans Unicode"/>
              </a:rPr>
              <a:t>Lord</a:t>
            </a:r>
            <a:r>
              <a:rPr lang="en-GB" sz="2400">
                <a:solidFill>
                  <a:schemeClr val="bg1"/>
                </a:solidFill>
                <a:latin typeface="Candara"/>
                <a:cs typeface="Lucida Sans Unicode"/>
              </a:rPr>
              <a:t>,</a:t>
            </a:r>
            <a:endParaRPr lang="en-GB" sz="2400">
              <a:solidFill>
                <a:schemeClr val="bg1"/>
              </a:solidFill>
              <a:latin typeface="Candara"/>
              <a:ea typeface="+mn-lt"/>
              <a:cs typeface="Lucida Sans Unicode"/>
            </a:endParaRPr>
          </a:p>
          <a:p>
            <a:pPr algn="ctr"/>
            <a:endParaRPr lang="en-GB" sz="2400">
              <a:solidFill>
                <a:schemeClr val="bg1"/>
              </a:solidFill>
              <a:ea typeface="+mn-lt"/>
              <a:cs typeface="Lucida Sans Unicode"/>
            </a:endParaRPr>
          </a:p>
          <a:p>
            <a:pPr algn="ctr"/>
            <a:r>
              <a:rPr lang="en-GB" sz="2400" i="1">
                <a:solidFill>
                  <a:schemeClr val="bg1"/>
                </a:solidFill>
                <a:ea typeface="+mn-lt"/>
                <a:cs typeface="Lucida Sans Unicode"/>
              </a:rPr>
              <a:t>You have </a:t>
            </a:r>
            <a:r>
              <a:rPr lang="en-GB" sz="2400" i="1">
                <a:solidFill>
                  <a:schemeClr val="bg1"/>
                </a:solidFill>
                <a:ea typeface="+mn-lt"/>
                <a:cs typeface="+mn-lt"/>
              </a:rPr>
              <a:t>made all of us alike, yet different in so many ways. </a:t>
            </a:r>
          </a:p>
          <a:p>
            <a:pPr algn="ctr"/>
            <a:r>
              <a:rPr lang="en-GB" sz="2400" i="1">
                <a:solidFill>
                  <a:schemeClr val="bg1"/>
                </a:solidFill>
                <a:ea typeface="+mn-lt"/>
                <a:cs typeface="+mn-lt"/>
              </a:rPr>
              <a:t>We come from many different backgrounds.</a:t>
            </a:r>
            <a:br>
              <a:rPr lang="en-GB" sz="2400" i="1">
                <a:ea typeface="+mn-lt"/>
                <a:cs typeface="+mn-lt"/>
              </a:rPr>
            </a:br>
            <a:r>
              <a:rPr lang="en-GB" sz="2400" i="1">
                <a:solidFill>
                  <a:schemeClr val="bg1"/>
                </a:solidFill>
                <a:ea typeface="+mn-lt"/>
                <a:cs typeface="+mn-lt"/>
              </a:rPr>
              <a:t>Many of us have different customs and speak different languages. </a:t>
            </a:r>
          </a:p>
          <a:p>
            <a:pPr algn="ctr"/>
            <a:r>
              <a:rPr lang="en-GB" sz="2400" i="1">
                <a:solidFill>
                  <a:schemeClr val="bg1"/>
                </a:solidFill>
                <a:ea typeface="+mn-lt"/>
                <a:cs typeface="+mn-lt"/>
              </a:rPr>
              <a:t>Each and every one of us has a different way of reacting to any given situation.</a:t>
            </a:r>
            <a:br>
              <a:rPr lang="en-GB" sz="2400" i="1">
                <a:ea typeface="+mn-lt"/>
                <a:cs typeface="+mn-lt"/>
              </a:rPr>
            </a:br>
            <a:r>
              <a:rPr lang="en-GB" sz="2400" i="1">
                <a:solidFill>
                  <a:schemeClr val="bg1"/>
                </a:solidFill>
                <a:ea typeface="+mn-lt"/>
                <a:cs typeface="+mn-lt"/>
              </a:rPr>
              <a:t>Help us to show respect for all those who have entered our lives and accept them for who they really are.</a:t>
            </a:r>
            <a:endParaRPr lang="en-GB" sz="2400" i="1">
              <a:solidFill>
                <a:schemeClr val="bg1"/>
              </a:solidFill>
              <a:ea typeface="+mn-lt"/>
              <a:cs typeface="Lucida Sans Unicode"/>
            </a:endParaRPr>
          </a:p>
          <a:p>
            <a:pPr algn="ctr"/>
            <a:br>
              <a:rPr lang="en-GB" sz="2400">
                <a:latin typeface="Candara"/>
                <a:cs typeface="Lucida Sans Unicode"/>
              </a:rPr>
            </a:br>
            <a:r>
              <a:rPr lang="en-GB" sz="2400">
                <a:solidFill>
                  <a:schemeClr val="bg1"/>
                </a:solidFill>
                <a:latin typeface="Candara"/>
                <a:cs typeface="Lucida Sans Unicode"/>
              </a:rPr>
              <a:t>Amen</a:t>
            </a:r>
            <a:endParaRPr lang="en-GB" sz="3200">
              <a:solidFill>
                <a:srgbClr val="FFC000"/>
              </a:solidFill>
            </a:endParaRPr>
          </a:p>
        </p:txBody>
      </p:sp>
      <p:pic>
        <p:nvPicPr>
          <p:cNvPr id="2" name="Picture 1">
            <a:extLst>
              <a:ext uri="{FF2B5EF4-FFF2-40B4-BE49-F238E27FC236}">
                <a16:creationId xmlns:a16="http://schemas.microsoft.com/office/drawing/2014/main" id="{2360BA0D-523F-4E90-8B4A-BE4EB075074D}"/>
              </a:ext>
            </a:extLst>
          </p:cNvPr>
          <p:cNvPicPr>
            <a:picLocks noChangeAspect="1"/>
          </p:cNvPicPr>
          <p:nvPr/>
        </p:nvPicPr>
        <p:blipFill>
          <a:blip r:embed="rId4"/>
          <a:stretch>
            <a:fillRect/>
          </a:stretch>
        </p:blipFill>
        <p:spPr>
          <a:xfrm>
            <a:off x="7840717" y="0"/>
            <a:ext cx="4351283" cy="5584241"/>
          </a:xfrm>
          <a:prstGeom prst="rect">
            <a:avLst/>
          </a:prstGeom>
        </p:spPr>
      </p:pic>
    </p:spTree>
    <p:extLst>
      <p:ext uri="{BB962C8B-B14F-4D97-AF65-F5344CB8AC3E}">
        <p14:creationId xmlns:p14="http://schemas.microsoft.com/office/powerpoint/2010/main" val="3549575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a:solidFill>
                <a:srgbClr val="A5002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4" name="TextBox 3">
            <a:extLst>
              <a:ext uri="{FF2B5EF4-FFF2-40B4-BE49-F238E27FC236}">
                <a16:creationId xmlns:a16="http://schemas.microsoft.com/office/drawing/2014/main" id="{FDB0EE91-5E21-4097-AE20-F3BC028FBADB}"/>
              </a:ext>
            </a:extLst>
          </p:cNvPr>
          <p:cNvSpPr txBox="1"/>
          <p:nvPr/>
        </p:nvSpPr>
        <p:spPr>
          <a:xfrm>
            <a:off x="4109544" y="575462"/>
            <a:ext cx="7945821" cy="4370427"/>
          </a:xfrm>
          <a:prstGeom prst="rect">
            <a:avLst/>
          </a:prstGeom>
          <a:noFill/>
        </p:spPr>
        <p:txBody>
          <a:bodyPr wrap="square" lIns="91440" tIns="45720" rIns="91440" bIns="45720" rtlCol="0" anchor="t">
            <a:spAutoFit/>
          </a:bodyPr>
          <a:lstStyle/>
          <a:p>
            <a:pPr algn="ctr"/>
            <a:r>
              <a:rPr lang="en-GB" sz="8800">
                <a:solidFill>
                  <a:schemeClr val="bg1"/>
                </a:solidFill>
                <a:ea typeface="+mn-lt"/>
                <a:cs typeface="+mn-lt"/>
              </a:rPr>
              <a:t>What do you already know about Islam?</a:t>
            </a:r>
            <a:endParaRPr lang="en-GB" sz="8800">
              <a:solidFill>
                <a:schemeClr val="bg1"/>
              </a:solidFill>
            </a:endParaRPr>
          </a:p>
          <a:p>
            <a:endParaRPr lang="en-GB" sz="1400">
              <a:solidFill>
                <a:srgbClr val="231F20"/>
              </a:solidFill>
            </a:endParaRPr>
          </a:p>
        </p:txBody>
      </p:sp>
      <p:pic>
        <p:nvPicPr>
          <p:cNvPr id="2" name="Picture 1">
            <a:extLst>
              <a:ext uri="{FF2B5EF4-FFF2-40B4-BE49-F238E27FC236}">
                <a16:creationId xmlns:a16="http://schemas.microsoft.com/office/drawing/2014/main" id="{E98F7479-AD81-415F-A37A-9CD296C8476E}"/>
              </a:ext>
            </a:extLst>
          </p:cNvPr>
          <p:cNvPicPr>
            <a:picLocks noChangeAspect="1"/>
          </p:cNvPicPr>
          <p:nvPr/>
        </p:nvPicPr>
        <p:blipFill>
          <a:blip r:embed="rId4"/>
          <a:stretch>
            <a:fillRect/>
          </a:stretch>
        </p:blipFill>
        <p:spPr>
          <a:xfrm>
            <a:off x="336331" y="294289"/>
            <a:ext cx="3473669" cy="4897821"/>
          </a:xfrm>
          <a:prstGeom prst="rect">
            <a:avLst/>
          </a:prstGeom>
        </p:spPr>
      </p:pic>
    </p:spTree>
    <p:extLst>
      <p:ext uri="{BB962C8B-B14F-4D97-AF65-F5344CB8AC3E}">
        <p14:creationId xmlns:p14="http://schemas.microsoft.com/office/powerpoint/2010/main" val="1048116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a:solidFill>
                <a:srgbClr val="A50021"/>
              </a:solidFill>
              <a:latin typeface="+mj-lt"/>
            </a:endParaRPr>
          </a:p>
        </p:txBody>
      </p:sp>
      <p:sp>
        <p:nvSpPr>
          <p:cNvPr id="3" name="TextBox 2"/>
          <p:cNvSpPr txBox="1"/>
          <p:nvPr/>
        </p:nvSpPr>
        <p:spPr>
          <a:xfrm>
            <a:off x="0" y="5547962"/>
            <a:ext cx="12616695" cy="1323439"/>
          </a:xfrm>
          <a:prstGeom prst="rect">
            <a:avLst/>
          </a:prstGeom>
          <a:noFill/>
        </p:spPr>
        <p:txBody>
          <a:bodyPr wrap="square" rtlCol="0">
            <a:spAutoFit/>
          </a:bodyPr>
          <a:lstStyle/>
          <a:p>
            <a:pPr algn="ctr"/>
            <a:r>
              <a:rPr lang="en-GB" sz="8000">
                <a:solidFill>
                  <a:srgbClr val="FF0000"/>
                </a:solidFill>
                <a:latin typeface="+mj-lt"/>
              </a:rPr>
              <a:t>What is Islam?</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4" name="TextBox 3">
            <a:extLst>
              <a:ext uri="{FF2B5EF4-FFF2-40B4-BE49-F238E27FC236}">
                <a16:creationId xmlns:a16="http://schemas.microsoft.com/office/drawing/2014/main" id="{FDB0EE91-5E21-4097-AE20-F3BC028FBADB}"/>
              </a:ext>
            </a:extLst>
          </p:cNvPr>
          <p:cNvSpPr txBox="1"/>
          <p:nvPr/>
        </p:nvSpPr>
        <p:spPr>
          <a:xfrm>
            <a:off x="4109544" y="575462"/>
            <a:ext cx="7945821" cy="4616648"/>
          </a:xfrm>
          <a:prstGeom prst="rect">
            <a:avLst/>
          </a:prstGeom>
          <a:noFill/>
        </p:spPr>
        <p:txBody>
          <a:bodyPr wrap="square" lIns="91440" tIns="45720" rIns="91440" bIns="45720" rtlCol="0" anchor="t">
            <a:spAutoFit/>
          </a:bodyPr>
          <a:lstStyle/>
          <a:p>
            <a:r>
              <a:rPr lang="en-GB" sz="4000">
                <a:solidFill>
                  <a:schemeClr val="bg1"/>
                </a:solidFill>
                <a:ea typeface="+mn-lt"/>
                <a:cs typeface="+mn-lt"/>
              </a:rPr>
              <a:t>The word 'Islam' in Arabic means submission to the will of God.</a:t>
            </a:r>
            <a:endParaRPr lang="en-GB" sz="4000">
              <a:solidFill>
                <a:schemeClr val="bg1"/>
              </a:solidFill>
            </a:endParaRPr>
          </a:p>
          <a:p>
            <a:endParaRPr lang="en-GB" sz="4000">
              <a:solidFill>
                <a:schemeClr val="bg1"/>
              </a:solidFill>
              <a:ea typeface="+mn-lt"/>
              <a:cs typeface="+mn-lt"/>
            </a:endParaRPr>
          </a:p>
          <a:p>
            <a:r>
              <a:rPr lang="en-GB" sz="4000">
                <a:solidFill>
                  <a:schemeClr val="bg1"/>
                </a:solidFill>
                <a:ea typeface="+mn-lt"/>
                <a:cs typeface="+mn-lt"/>
              </a:rPr>
              <a:t>Followers of Islam are called Muslims. Muslims believe there is one true God Allah (the Arabic word for God).</a:t>
            </a:r>
            <a:endParaRPr lang="en-GB" sz="4000">
              <a:solidFill>
                <a:schemeClr val="bg1"/>
              </a:solidFill>
            </a:endParaRPr>
          </a:p>
          <a:p>
            <a:endParaRPr lang="en-GB" sz="1400">
              <a:solidFill>
                <a:srgbClr val="231F20"/>
              </a:solidFill>
            </a:endParaRPr>
          </a:p>
        </p:txBody>
      </p:sp>
      <p:pic>
        <p:nvPicPr>
          <p:cNvPr id="2" name="Picture 1">
            <a:extLst>
              <a:ext uri="{FF2B5EF4-FFF2-40B4-BE49-F238E27FC236}">
                <a16:creationId xmlns:a16="http://schemas.microsoft.com/office/drawing/2014/main" id="{E98F7479-AD81-415F-A37A-9CD296C8476E}"/>
              </a:ext>
            </a:extLst>
          </p:cNvPr>
          <p:cNvPicPr>
            <a:picLocks noChangeAspect="1"/>
          </p:cNvPicPr>
          <p:nvPr/>
        </p:nvPicPr>
        <p:blipFill>
          <a:blip r:embed="rId4"/>
          <a:stretch>
            <a:fillRect/>
          </a:stretch>
        </p:blipFill>
        <p:spPr>
          <a:xfrm>
            <a:off x="336331" y="294289"/>
            <a:ext cx="3473669" cy="4897821"/>
          </a:xfrm>
          <a:prstGeom prst="rect">
            <a:avLst/>
          </a:prstGeom>
        </p:spPr>
      </p:pic>
    </p:spTree>
    <p:extLst>
      <p:ext uri="{BB962C8B-B14F-4D97-AF65-F5344CB8AC3E}">
        <p14:creationId xmlns:p14="http://schemas.microsoft.com/office/powerpoint/2010/main" val="775401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a:solidFill>
                <a:srgbClr val="A5002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5" name="TextBox 4">
            <a:extLst>
              <a:ext uri="{FF2B5EF4-FFF2-40B4-BE49-F238E27FC236}">
                <a16:creationId xmlns:a16="http://schemas.microsoft.com/office/drawing/2014/main" id="{CFE6BE05-0D35-FCC4-F272-E7BF3C5C6CE6}"/>
              </a:ext>
            </a:extLst>
          </p:cNvPr>
          <p:cNvSpPr txBox="1"/>
          <p:nvPr/>
        </p:nvSpPr>
        <p:spPr>
          <a:xfrm>
            <a:off x="0" y="5607037"/>
            <a:ext cx="12616695" cy="1323439"/>
          </a:xfrm>
          <a:prstGeom prst="rect">
            <a:avLst/>
          </a:prstGeom>
          <a:noFill/>
        </p:spPr>
        <p:txBody>
          <a:bodyPr wrap="square" rtlCol="0">
            <a:spAutoFit/>
          </a:bodyPr>
          <a:lstStyle/>
          <a:p>
            <a:pPr algn="ctr"/>
            <a:r>
              <a:rPr lang="en-GB" sz="8000">
                <a:solidFill>
                  <a:srgbClr val="FF0000"/>
                </a:solidFill>
                <a:latin typeface="+mj-lt"/>
              </a:rPr>
              <a:t>Facts about Islam</a:t>
            </a:r>
          </a:p>
        </p:txBody>
      </p:sp>
      <p:sp>
        <p:nvSpPr>
          <p:cNvPr id="3" name="TextBox 2">
            <a:extLst>
              <a:ext uri="{FF2B5EF4-FFF2-40B4-BE49-F238E27FC236}">
                <a16:creationId xmlns:a16="http://schemas.microsoft.com/office/drawing/2014/main" id="{3BBECD36-8D74-71AF-7530-9D29B16659C3}"/>
              </a:ext>
            </a:extLst>
          </p:cNvPr>
          <p:cNvSpPr txBox="1"/>
          <p:nvPr/>
        </p:nvSpPr>
        <p:spPr>
          <a:xfrm>
            <a:off x="177445" y="169792"/>
            <a:ext cx="7673491"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000">
                <a:solidFill>
                  <a:schemeClr val="bg1"/>
                </a:solidFill>
                <a:ea typeface="+mn-lt"/>
                <a:cs typeface="+mn-lt"/>
              </a:rPr>
              <a:t>Islam is a religion that believes in one God, called Allah, and that Muhammad is his final messenger.</a:t>
            </a:r>
          </a:p>
          <a:p>
            <a:endParaRPr lang="en-GB" sz="2000">
              <a:solidFill>
                <a:schemeClr val="bg1"/>
              </a:solidFill>
              <a:ea typeface="+mn-lt"/>
              <a:cs typeface="+mn-lt"/>
            </a:endParaRPr>
          </a:p>
          <a:p>
            <a:pPr marL="285750" indent="-285750">
              <a:buFont typeface="Arial"/>
              <a:buChar char="•"/>
            </a:pPr>
            <a:r>
              <a:rPr lang="en-GB" sz="2000">
                <a:solidFill>
                  <a:schemeClr val="bg1"/>
                </a:solidFill>
                <a:ea typeface="+mn-lt"/>
                <a:cs typeface="+mn-lt"/>
              </a:rPr>
              <a:t>The holy book of Islam is the Qur'an, which contains the words of God. </a:t>
            </a:r>
          </a:p>
          <a:p>
            <a:endParaRPr lang="en-GB" sz="2000">
              <a:solidFill>
                <a:schemeClr val="bg1"/>
              </a:solidFill>
              <a:ea typeface="+mn-lt"/>
              <a:cs typeface="+mn-lt"/>
            </a:endParaRPr>
          </a:p>
          <a:p>
            <a:pPr marL="285750" indent="-285750">
              <a:buFont typeface="Arial"/>
              <a:buChar char="•"/>
            </a:pPr>
            <a:r>
              <a:rPr lang="en-GB" sz="2000">
                <a:solidFill>
                  <a:schemeClr val="bg1"/>
                </a:solidFill>
                <a:ea typeface="+mn-lt"/>
                <a:cs typeface="+mn-lt"/>
              </a:rPr>
              <a:t>Islam has five pillars, which are the basic duties of every Muslim: declaration of faith, prayer, charity, fasting, and pilgrimage.</a:t>
            </a:r>
            <a:endParaRPr lang="en-US" sz="2000">
              <a:solidFill>
                <a:schemeClr val="bg1"/>
              </a:solidFill>
            </a:endParaRPr>
          </a:p>
          <a:p>
            <a:pPr marL="285750" indent="-285750">
              <a:buFont typeface="Arial"/>
              <a:buChar char="•"/>
            </a:pPr>
            <a:endParaRPr lang="en-GB" sz="2000">
              <a:solidFill>
                <a:schemeClr val="bg1"/>
              </a:solidFill>
              <a:ea typeface="+mn-lt"/>
              <a:cs typeface="+mn-lt"/>
            </a:endParaRPr>
          </a:p>
          <a:p>
            <a:pPr marL="285750" indent="-285750">
              <a:buFont typeface="Arial"/>
              <a:buChar char="•"/>
            </a:pPr>
            <a:r>
              <a:rPr lang="en-GB" sz="2000">
                <a:solidFill>
                  <a:schemeClr val="bg1"/>
                </a:solidFill>
                <a:ea typeface="+mn-lt"/>
                <a:cs typeface="+mn-lt"/>
              </a:rPr>
              <a:t>When possible Muslims pray five times a day, facing the direction of Mecca, the holiest city in Islam.</a:t>
            </a:r>
          </a:p>
          <a:p>
            <a:pPr marL="285750" indent="-285750">
              <a:buFont typeface="Arial"/>
              <a:buChar char="•"/>
            </a:pPr>
            <a:endParaRPr lang="en-GB" sz="2000">
              <a:solidFill>
                <a:schemeClr val="bg1"/>
              </a:solidFill>
              <a:ea typeface="+mn-lt"/>
              <a:cs typeface="+mn-lt"/>
            </a:endParaRPr>
          </a:p>
          <a:p>
            <a:pPr marL="285750" indent="-285750">
              <a:buFont typeface="Arial"/>
              <a:buChar char="•"/>
            </a:pPr>
            <a:r>
              <a:rPr lang="en-GB" sz="2000">
                <a:solidFill>
                  <a:schemeClr val="bg1"/>
                </a:solidFill>
                <a:ea typeface="+mn-lt"/>
                <a:cs typeface="+mn-lt"/>
              </a:rPr>
              <a:t>Muslims gather to pray in a mosque.</a:t>
            </a:r>
          </a:p>
          <a:p>
            <a:pPr marL="285750" indent="-285750">
              <a:buFont typeface="Arial"/>
              <a:buChar char="•"/>
            </a:pPr>
            <a:endParaRPr lang="en-GB" sz="2000">
              <a:solidFill>
                <a:schemeClr val="bg1"/>
              </a:solidFill>
              <a:ea typeface="+mn-lt"/>
              <a:cs typeface="+mn-lt"/>
            </a:endParaRPr>
          </a:p>
          <a:p>
            <a:pPr marL="285750" indent="-285750">
              <a:buFont typeface="Arial"/>
              <a:buChar char="•"/>
            </a:pPr>
            <a:r>
              <a:rPr lang="en-GB" sz="2000">
                <a:solidFill>
                  <a:schemeClr val="bg1"/>
                </a:solidFill>
                <a:ea typeface="+mn-lt"/>
                <a:cs typeface="+mn-lt"/>
              </a:rPr>
              <a:t>Some Muslim women wear a hijab (</a:t>
            </a:r>
            <a:r>
              <a:rPr lang="en-GB" sz="2000" err="1">
                <a:solidFill>
                  <a:schemeClr val="bg1"/>
                </a:solidFill>
                <a:ea typeface="+mn-lt"/>
                <a:cs typeface="+mn-lt"/>
              </a:rPr>
              <a:t>headscarfs</a:t>
            </a:r>
            <a:r>
              <a:rPr lang="en-GB" sz="2000">
                <a:solidFill>
                  <a:schemeClr val="bg1"/>
                </a:solidFill>
                <a:ea typeface="+mn-lt"/>
                <a:cs typeface="+mn-lt"/>
              </a:rPr>
              <a:t>) in obedience to the commandments of Islam that instructs men and women to dress modestly. </a:t>
            </a:r>
            <a:endParaRPr lang="en-GB" sz="2000">
              <a:solidFill>
                <a:schemeClr val="bg1"/>
              </a:solidFill>
            </a:endParaRPr>
          </a:p>
        </p:txBody>
      </p:sp>
      <p:pic>
        <p:nvPicPr>
          <p:cNvPr id="2" name="Picture 1">
            <a:extLst>
              <a:ext uri="{FF2B5EF4-FFF2-40B4-BE49-F238E27FC236}">
                <a16:creationId xmlns:a16="http://schemas.microsoft.com/office/drawing/2014/main" id="{6492F343-EDFF-452C-91DF-FE376FFD32DA}"/>
              </a:ext>
            </a:extLst>
          </p:cNvPr>
          <p:cNvPicPr>
            <a:picLocks noChangeAspect="1"/>
          </p:cNvPicPr>
          <p:nvPr/>
        </p:nvPicPr>
        <p:blipFill rotWithShape="1">
          <a:blip r:embed="rId4"/>
          <a:srcRect t="28352"/>
          <a:stretch/>
        </p:blipFill>
        <p:spPr>
          <a:xfrm>
            <a:off x="8091350" y="258622"/>
            <a:ext cx="3735838" cy="4933488"/>
          </a:xfrm>
          <a:prstGeom prst="rect">
            <a:avLst/>
          </a:prstGeom>
        </p:spPr>
      </p:pic>
    </p:spTree>
    <p:extLst>
      <p:ext uri="{BB962C8B-B14F-4D97-AF65-F5344CB8AC3E}">
        <p14:creationId xmlns:p14="http://schemas.microsoft.com/office/powerpoint/2010/main" val="1954235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a:solidFill>
                <a:srgbClr val="A5002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12" name="TextBox 11">
            <a:extLst>
              <a:ext uri="{FF2B5EF4-FFF2-40B4-BE49-F238E27FC236}">
                <a16:creationId xmlns:a16="http://schemas.microsoft.com/office/drawing/2014/main" id="{12E9B8FD-23DF-F263-378A-4DE7914AA67A}"/>
              </a:ext>
            </a:extLst>
          </p:cNvPr>
          <p:cNvSpPr txBox="1"/>
          <p:nvPr/>
        </p:nvSpPr>
        <p:spPr>
          <a:xfrm>
            <a:off x="-212348" y="5579428"/>
            <a:ext cx="12616695" cy="1323439"/>
          </a:xfrm>
          <a:prstGeom prst="rect">
            <a:avLst/>
          </a:prstGeom>
          <a:noFill/>
        </p:spPr>
        <p:txBody>
          <a:bodyPr wrap="square" rtlCol="0">
            <a:spAutoFit/>
          </a:bodyPr>
          <a:lstStyle/>
          <a:p>
            <a:pPr algn="ctr"/>
            <a:r>
              <a:rPr lang="en-GB" sz="8000">
                <a:solidFill>
                  <a:srgbClr val="FF0000"/>
                </a:solidFill>
                <a:latin typeface="+mj-lt"/>
              </a:rPr>
              <a:t>What is Ramadan?</a:t>
            </a:r>
          </a:p>
        </p:txBody>
      </p:sp>
      <p:sp>
        <p:nvSpPr>
          <p:cNvPr id="14" name="TextBox 13">
            <a:extLst>
              <a:ext uri="{FF2B5EF4-FFF2-40B4-BE49-F238E27FC236}">
                <a16:creationId xmlns:a16="http://schemas.microsoft.com/office/drawing/2014/main" id="{7B25AE71-8AC9-1F61-F859-200BD2BAD840}"/>
              </a:ext>
            </a:extLst>
          </p:cNvPr>
          <p:cNvSpPr txBox="1"/>
          <p:nvPr/>
        </p:nvSpPr>
        <p:spPr>
          <a:xfrm>
            <a:off x="163629" y="229983"/>
            <a:ext cx="6391175" cy="584775"/>
          </a:xfrm>
          <a:prstGeom prst="rect">
            <a:avLst/>
          </a:prstGeom>
          <a:noFill/>
        </p:spPr>
        <p:txBody>
          <a:bodyPr wrap="square" lIns="91440" tIns="45720" rIns="91440" bIns="45720" rtlCol="0" anchor="t">
            <a:spAutoFit/>
          </a:bodyPr>
          <a:lstStyle/>
          <a:p>
            <a:pPr marL="457200" indent="-457200" algn="just">
              <a:buFont typeface="Arial" panose="020B0604020202020204" pitchFamily="34" charset="0"/>
              <a:buChar char="•"/>
            </a:pPr>
            <a:endParaRPr lang="en-GB" sz="3200">
              <a:solidFill>
                <a:schemeClr val="bg1"/>
              </a:solidFill>
            </a:endParaRPr>
          </a:p>
        </p:txBody>
      </p:sp>
      <p:sp>
        <p:nvSpPr>
          <p:cNvPr id="2" name="TextBox 1">
            <a:extLst>
              <a:ext uri="{FF2B5EF4-FFF2-40B4-BE49-F238E27FC236}">
                <a16:creationId xmlns:a16="http://schemas.microsoft.com/office/drawing/2014/main" id="{34B00983-F1C6-8372-1C8D-A168D7EB5A2C}"/>
              </a:ext>
            </a:extLst>
          </p:cNvPr>
          <p:cNvSpPr txBox="1"/>
          <p:nvPr/>
        </p:nvSpPr>
        <p:spPr>
          <a:xfrm>
            <a:off x="4559636" y="498203"/>
            <a:ext cx="7317054"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latin typeface="Candara"/>
              </a:rPr>
              <a:t>Ramadan is a very important time in the Islamic calendar.</a:t>
            </a:r>
          </a:p>
          <a:p>
            <a:endParaRPr lang="en-US" sz="2800">
              <a:solidFill>
                <a:schemeClr val="bg1"/>
              </a:solidFill>
              <a:latin typeface="Candara"/>
            </a:endParaRPr>
          </a:p>
          <a:p>
            <a:r>
              <a:rPr lang="en-US" sz="2800">
                <a:solidFill>
                  <a:schemeClr val="bg1"/>
                </a:solidFill>
                <a:ea typeface="+mn-lt"/>
                <a:cs typeface="+mn-lt"/>
              </a:rPr>
              <a:t>During the month of Ramadan, Muslims won't eat or drink between dawn and sunset. This is called fasting.</a:t>
            </a:r>
            <a:endParaRPr lang="en-US" sz="2800">
              <a:solidFill>
                <a:schemeClr val="bg1"/>
              </a:solidFill>
            </a:endParaRPr>
          </a:p>
          <a:p>
            <a:endParaRPr lang="en-US" sz="2800">
              <a:solidFill>
                <a:schemeClr val="bg1"/>
              </a:solidFill>
              <a:ea typeface="+mn-lt"/>
              <a:cs typeface="+mn-lt"/>
            </a:endParaRPr>
          </a:p>
          <a:p>
            <a:r>
              <a:rPr lang="en-US" sz="2800">
                <a:solidFill>
                  <a:schemeClr val="bg1"/>
                </a:solidFill>
                <a:ea typeface="+mn-lt"/>
                <a:cs typeface="+mn-lt"/>
              </a:rPr>
              <a:t>Fasting is important during Ramadan as it Muslims believe it allows to devote themselves to their faith and come closer to Allah, or God.</a:t>
            </a:r>
            <a:endParaRPr lang="en-US" sz="2800">
              <a:solidFill>
                <a:schemeClr val="bg1"/>
              </a:solidFill>
            </a:endParaRPr>
          </a:p>
          <a:p>
            <a:endParaRPr lang="en-US">
              <a:solidFill>
                <a:srgbClr val="141414"/>
              </a:solidFill>
              <a:latin typeface="ReithSans"/>
            </a:endParaRPr>
          </a:p>
        </p:txBody>
      </p:sp>
      <p:pic>
        <p:nvPicPr>
          <p:cNvPr id="3" name="Picture 2">
            <a:extLst>
              <a:ext uri="{FF2B5EF4-FFF2-40B4-BE49-F238E27FC236}">
                <a16:creationId xmlns:a16="http://schemas.microsoft.com/office/drawing/2014/main" id="{0364E9DD-68B6-4053-9844-AB060A2A4D19}"/>
              </a:ext>
            </a:extLst>
          </p:cNvPr>
          <p:cNvPicPr>
            <a:picLocks noChangeAspect="1"/>
          </p:cNvPicPr>
          <p:nvPr/>
        </p:nvPicPr>
        <p:blipFill>
          <a:blip r:embed="rId4"/>
          <a:stretch>
            <a:fillRect/>
          </a:stretch>
        </p:blipFill>
        <p:spPr>
          <a:xfrm>
            <a:off x="430924" y="461937"/>
            <a:ext cx="3699642" cy="4678203"/>
          </a:xfrm>
          <a:prstGeom prst="rect">
            <a:avLst/>
          </a:prstGeom>
        </p:spPr>
      </p:pic>
    </p:spTree>
    <p:extLst>
      <p:ext uri="{BB962C8B-B14F-4D97-AF65-F5344CB8AC3E}">
        <p14:creationId xmlns:p14="http://schemas.microsoft.com/office/powerpoint/2010/main" val="3924537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a:solidFill>
                <a:srgbClr val="A5002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5" name="TextBox 4">
            <a:extLst>
              <a:ext uri="{FF2B5EF4-FFF2-40B4-BE49-F238E27FC236}">
                <a16:creationId xmlns:a16="http://schemas.microsoft.com/office/drawing/2014/main" id="{CFE6BE05-0D35-FCC4-F272-E7BF3C5C6CE6}"/>
              </a:ext>
            </a:extLst>
          </p:cNvPr>
          <p:cNvSpPr txBox="1"/>
          <p:nvPr/>
        </p:nvSpPr>
        <p:spPr>
          <a:xfrm>
            <a:off x="0" y="5607037"/>
            <a:ext cx="12616695" cy="1323439"/>
          </a:xfrm>
          <a:prstGeom prst="rect">
            <a:avLst/>
          </a:prstGeom>
          <a:noFill/>
        </p:spPr>
        <p:txBody>
          <a:bodyPr wrap="square" rtlCol="0">
            <a:spAutoFit/>
          </a:bodyPr>
          <a:lstStyle/>
          <a:p>
            <a:pPr algn="ctr"/>
            <a:r>
              <a:rPr lang="en-GB" sz="8000">
                <a:solidFill>
                  <a:srgbClr val="FF0000"/>
                </a:solidFill>
                <a:latin typeface="+mj-lt"/>
              </a:rPr>
              <a:t>Facts about Ramadan</a:t>
            </a:r>
          </a:p>
        </p:txBody>
      </p:sp>
      <p:sp>
        <p:nvSpPr>
          <p:cNvPr id="3" name="TextBox 2">
            <a:extLst>
              <a:ext uri="{FF2B5EF4-FFF2-40B4-BE49-F238E27FC236}">
                <a16:creationId xmlns:a16="http://schemas.microsoft.com/office/drawing/2014/main" id="{3BBECD36-8D74-71AF-7530-9D29B16659C3}"/>
              </a:ext>
            </a:extLst>
          </p:cNvPr>
          <p:cNvSpPr txBox="1"/>
          <p:nvPr/>
        </p:nvSpPr>
        <p:spPr>
          <a:xfrm>
            <a:off x="219778" y="433938"/>
            <a:ext cx="7871572"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200">
                <a:solidFill>
                  <a:schemeClr val="bg1"/>
                </a:solidFill>
              </a:rPr>
              <a:t>Ramadan is celebrated by more than a billion Muslims all over the world and is a time that many use to feel closer to Allah, perform good deeds, spend time with their loved ones, give up bad habits, and pray.</a:t>
            </a:r>
          </a:p>
          <a:p>
            <a:endParaRPr lang="en-GB" sz="2200">
              <a:solidFill>
                <a:schemeClr val="bg1"/>
              </a:solidFill>
            </a:endParaRPr>
          </a:p>
          <a:p>
            <a:pPr marL="342900" indent="-342900">
              <a:buFont typeface="Arial" panose="020B0604020202020204" pitchFamily="34" charset="0"/>
              <a:buChar char="•"/>
            </a:pPr>
            <a:r>
              <a:rPr lang="en-GB" sz="2200">
                <a:solidFill>
                  <a:schemeClr val="bg1"/>
                </a:solidFill>
              </a:rPr>
              <a:t>Ramadan lasts for over a month. The date changes every year because Islam follows the lunar calendar, which is based on the cycles of the moon. </a:t>
            </a:r>
          </a:p>
          <a:p>
            <a:endParaRPr lang="en-GB" sz="2200">
              <a:solidFill>
                <a:schemeClr val="bg1"/>
              </a:solidFill>
            </a:endParaRPr>
          </a:p>
          <a:p>
            <a:pPr marL="342900" indent="-342900">
              <a:buFont typeface="Arial" panose="020B0604020202020204" pitchFamily="34" charset="0"/>
              <a:buChar char="•"/>
            </a:pPr>
            <a:r>
              <a:rPr lang="en-GB" sz="2200">
                <a:solidFill>
                  <a:schemeClr val="bg1"/>
                </a:solidFill>
              </a:rPr>
              <a:t>During the month of Ramadan, Muslims will fast which means they won’t eat or drink between sunrise and sunset. Young children, women who are pregnant, the elderly, people who are ill and those travelling are exempt from fasting.</a:t>
            </a:r>
          </a:p>
          <a:p>
            <a:endParaRPr lang="en-GB" sz="2000">
              <a:solidFill>
                <a:schemeClr val="bg1"/>
              </a:solidFill>
            </a:endParaRPr>
          </a:p>
        </p:txBody>
      </p:sp>
      <p:pic>
        <p:nvPicPr>
          <p:cNvPr id="4" name="Picture 3">
            <a:extLst>
              <a:ext uri="{FF2B5EF4-FFF2-40B4-BE49-F238E27FC236}">
                <a16:creationId xmlns:a16="http://schemas.microsoft.com/office/drawing/2014/main" id="{330A14A3-FE20-4352-A7EB-BC170A5BEEE3}"/>
              </a:ext>
            </a:extLst>
          </p:cNvPr>
          <p:cNvPicPr>
            <a:picLocks noChangeAspect="1"/>
          </p:cNvPicPr>
          <p:nvPr/>
        </p:nvPicPr>
        <p:blipFill>
          <a:blip r:embed="rId4"/>
          <a:stretch>
            <a:fillRect/>
          </a:stretch>
        </p:blipFill>
        <p:spPr>
          <a:xfrm>
            <a:off x="8439510" y="157655"/>
            <a:ext cx="3325802" cy="5181600"/>
          </a:xfrm>
          <a:prstGeom prst="rect">
            <a:avLst/>
          </a:prstGeom>
        </p:spPr>
      </p:pic>
    </p:spTree>
    <p:extLst>
      <p:ext uri="{BB962C8B-B14F-4D97-AF65-F5344CB8AC3E}">
        <p14:creationId xmlns:p14="http://schemas.microsoft.com/office/powerpoint/2010/main" val="3641702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a:solidFill>
                <a:srgbClr val="A5002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5" name="TextBox 4">
            <a:extLst>
              <a:ext uri="{FF2B5EF4-FFF2-40B4-BE49-F238E27FC236}">
                <a16:creationId xmlns:a16="http://schemas.microsoft.com/office/drawing/2014/main" id="{CFE6BE05-0D35-FCC4-F272-E7BF3C5C6CE6}"/>
              </a:ext>
            </a:extLst>
          </p:cNvPr>
          <p:cNvSpPr txBox="1"/>
          <p:nvPr/>
        </p:nvSpPr>
        <p:spPr>
          <a:xfrm>
            <a:off x="0" y="5607037"/>
            <a:ext cx="12616695" cy="1323439"/>
          </a:xfrm>
          <a:prstGeom prst="rect">
            <a:avLst/>
          </a:prstGeom>
          <a:noFill/>
        </p:spPr>
        <p:txBody>
          <a:bodyPr wrap="square" rtlCol="0">
            <a:spAutoFit/>
          </a:bodyPr>
          <a:lstStyle/>
          <a:p>
            <a:pPr algn="ctr"/>
            <a:r>
              <a:rPr lang="en-GB" sz="8000">
                <a:solidFill>
                  <a:srgbClr val="FF0000"/>
                </a:solidFill>
                <a:latin typeface="+mj-lt"/>
              </a:rPr>
              <a:t>Facts about Ramadan</a:t>
            </a:r>
          </a:p>
        </p:txBody>
      </p:sp>
      <p:sp>
        <p:nvSpPr>
          <p:cNvPr id="3" name="TextBox 2">
            <a:extLst>
              <a:ext uri="{FF2B5EF4-FFF2-40B4-BE49-F238E27FC236}">
                <a16:creationId xmlns:a16="http://schemas.microsoft.com/office/drawing/2014/main" id="{3BBECD36-8D74-71AF-7530-9D29B16659C3}"/>
              </a:ext>
            </a:extLst>
          </p:cNvPr>
          <p:cNvSpPr txBox="1"/>
          <p:nvPr/>
        </p:nvSpPr>
        <p:spPr>
          <a:xfrm>
            <a:off x="3960439" y="282396"/>
            <a:ext cx="8019738"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000">
                <a:solidFill>
                  <a:schemeClr val="bg1"/>
                </a:solidFill>
              </a:rPr>
              <a:t>Those fasting will have one meal just before sunrise and another directly after sunset.</a:t>
            </a:r>
          </a:p>
          <a:p>
            <a:endParaRPr lang="en-GB" sz="2000">
              <a:solidFill>
                <a:schemeClr val="bg1"/>
              </a:solidFill>
            </a:endParaRPr>
          </a:p>
          <a:p>
            <a:pPr marL="342900" indent="-342900">
              <a:buFont typeface="Arial" panose="020B0604020202020204" pitchFamily="34" charset="0"/>
              <a:buChar char="•"/>
            </a:pPr>
            <a:r>
              <a:rPr lang="en-GB" sz="2000">
                <a:solidFill>
                  <a:schemeClr val="bg1"/>
                </a:solidFill>
              </a:rPr>
              <a:t>Many Muslims join with family and friends to break their fast (iftar) for the day with dates as the prophet Muhammad was quoted saying, ‘When one of you is fasting, he should break his fast with dates;’ </a:t>
            </a:r>
          </a:p>
          <a:p>
            <a:endParaRPr lang="en-GB" sz="2000">
              <a:solidFill>
                <a:schemeClr val="bg1"/>
              </a:solidFill>
            </a:endParaRPr>
          </a:p>
          <a:p>
            <a:pPr marL="342900" indent="-342900">
              <a:buFont typeface="Arial" panose="020B0604020202020204" pitchFamily="34" charset="0"/>
              <a:buChar char="•"/>
            </a:pPr>
            <a:r>
              <a:rPr lang="en-GB" sz="2000">
                <a:solidFill>
                  <a:schemeClr val="bg1"/>
                </a:solidFill>
              </a:rPr>
              <a:t>Often Muslims will attempt to read the whole Qur’an, at least once, during Ramadan, and special services take place at mosques where the Qur’an is read.</a:t>
            </a:r>
          </a:p>
          <a:p>
            <a:endParaRPr lang="en-GB" sz="2000">
              <a:solidFill>
                <a:schemeClr val="bg1"/>
              </a:solidFill>
            </a:endParaRPr>
          </a:p>
          <a:p>
            <a:pPr marL="342900" indent="-342900">
              <a:buFont typeface="Arial" panose="020B0604020202020204" pitchFamily="34" charset="0"/>
              <a:buChar char="•"/>
            </a:pPr>
            <a:r>
              <a:rPr lang="en-GB" sz="2000">
                <a:solidFill>
                  <a:schemeClr val="bg1"/>
                </a:solidFill>
              </a:rPr>
              <a:t>The end of Ramadan is marked by a big celebration known as Eid </a:t>
            </a:r>
            <a:r>
              <a:rPr lang="en-GB" sz="2000" err="1">
                <a:solidFill>
                  <a:schemeClr val="bg1"/>
                </a:solidFill>
              </a:rPr>
              <a:t>ul</a:t>
            </a:r>
            <a:r>
              <a:rPr lang="en-GB" sz="2000">
                <a:solidFill>
                  <a:schemeClr val="bg1"/>
                </a:solidFill>
              </a:rPr>
              <a:t>-Fitr, which means ‘the Festival of the Breaking of the Fast’. Muslims will wear their finest clothes, exchange gifts, spend time with friends and family, give money to charity, and thank Allah for the strength he gave them during Ramadan.</a:t>
            </a:r>
          </a:p>
        </p:txBody>
      </p:sp>
      <p:pic>
        <p:nvPicPr>
          <p:cNvPr id="4" name="Picture 3">
            <a:extLst>
              <a:ext uri="{FF2B5EF4-FFF2-40B4-BE49-F238E27FC236}">
                <a16:creationId xmlns:a16="http://schemas.microsoft.com/office/drawing/2014/main" id="{B1FAF372-8C18-4354-87C3-7524332E92C3}"/>
              </a:ext>
            </a:extLst>
          </p:cNvPr>
          <p:cNvPicPr>
            <a:picLocks noChangeAspect="1"/>
          </p:cNvPicPr>
          <p:nvPr/>
        </p:nvPicPr>
        <p:blipFill rotWithShape="1">
          <a:blip r:embed="rId4"/>
          <a:srcRect l="19545" r="22634"/>
          <a:stretch/>
        </p:blipFill>
        <p:spPr>
          <a:xfrm>
            <a:off x="455261" y="497763"/>
            <a:ext cx="3336419" cy="4515671"/>
          </a:xfrm>
          <a:prstGeom prst="rect">
            <a:avLst/>
          </a:prstGeom>
        </p:spPr>
      </p:pic>
    </p:spTree>
    <p:extLst>
      <p:ext uri="{BB962C8B-B14F-4D97-AF65-F5344CB8AC3E}">
        <p14:creationId xmlns:p14="http://schemas.microsoft.com/office/powerpoint/2010/main" val="1986154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a:solidFill>
                <a:srgbClr val="A5002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5" name="TextBox 4">
            <a:extLst>
              <a:ext uri="{FF2B5EF4-FFF2-40B4-BE49-F238E27FC236}">
                <a16:creationId xmlns:a16="http://schemas.microsoft.com/office/drawing/2014/main" id="{CFE6BE05-0D35-FCC4-F272-E7BF3C5C6CE6}"/>
              </a:ext>
            </a:extLst>
          </p:cNvPr>
          <p:cNvSpPr txBox="1"/>
          <p:nvPr/>
        </p:nvSpPr>
        <p:spPr>
          <a:xfrm>
            <a:off x="0" y="5607037"/>
            <a:ext cx="12616695" cy="1323439"/>
          </a:xfrm>
          <a:prstGeom prst="rect">
            <a:avLst/>
          </a:prstGeom>
          <a:noFill/>
        </p:spPr>
        <p:txBody>
          <a:bodyPr wrap="square" rtlCol="0">
            <a:spAutoFit/>
          </a:bodyPr>
          <a:lstStyle/>
          <a:p>
            <a:pPr algn="ctr"/>
            <a:r>
              <a:rPr lang="en-GB" sz="8000">
                <a:solidFill>
                  <a:srgbClr val="FF0000"/>
                </a:solidFill>
                <a:latin typeface="+mj-lt"/>
              </a:rPr>
              <a:t>Greetings in Ramadan</a:t>
            </a:r>
          </a:p>
        </p:txBody>
      </p:sp>
      <p:sp>
        <p:nvSpPr>
          <p:cNvPr id="3" name="TextBox 2">
            <a:extLst>
              <a:ext uri="{FF2B5EF4-FFF2-40B4-BE49-F238E27FC236}">
                <a16:creationId xmlns:a16="http://schemas.microsoft.com/office/drawing/2014/main" id="{3BBECD36-8D74-71AF-7530-9D29B16659C3}"/>
              </a:ext>
            </a:extLst>
          </p:cNvPr>
          <p:cNvSpPr txBox="1"/>
          <p:nvPr/>
        </p:nvSpPr>
        <p:spPr>
          <a:xfrm>
            <a:off x="567559" y="447522"/>
            <a:ext cx="5528441"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rPr>
              <a:t>If you have a Muslim friend or neighbour you could wish them a happy Ramadan. The most common greeting during Ramadan is ‘Ramadan Mubarak’ which means ‘blessed Ramadan’. </a:t>
            </a:r>
          </a:p>
          <a:p>
            <a:endParaRPr lang="en-GB" sz="2800">
              <a:solidFill>
                <a:schemeClr val="bg1"/>
              </a:solidFill>
            </a:endParaRPr>
          </a:p>
          <a:p>
            <a:r>
              <a:rPr lang="en-GB" sz="2800">
                <a:solidFill>
                  <a:schemeClr val="bg1"/>
                </a:solidFill>
              </a:rPr>
              <a:t>Some also say ‘Ramadan Kareem’ which translates to ‘generous Ramadan.’</a:t>
            </a:r>
            <a:endParaRPr lang="en-GB" sz="2000">
              <a:solidFill>
                <a:schemeClr val="bg1"/>
              </a:solidFill>
            </a:endParaRPr>
          </a:p>
        </p:txBody>
      </p:sp>
      <p:pic>
        <p:nvPicPr>
          <p:cNvPr id="4" name="Picture 3">
            <a:extLst>
              <a:ext uri="{FF2B5EF4-FFF2-40B4-BE49-F238E27FC236}">
                <a16:creationId xmlns:a16="http://schemas.microsoft.com/office/drawing/2014/main" id="{2EDE0F45-F80D-417F-B247-4A38D610AE2A}"/>
              </a:ext>
            </a:extLst>
          </p:cNvPr>
          <p:cNvPicPr>
            <a:picLocks noChangeAspect="1"/>
          </p:cNvPicPr>
          <p:nvPr/>
        </p:nvPicPr>
        <p:blipFill rotWithShape="1">
          <a:blip r:embed="rId4"/>
          <a:srcRect l="10377" r="20344"/>
          <a:stretch/>
        </p:blipFill>
        <p:spPr>
          <a:xfrm>
            <a:off x="6893775" y="447522"/>
            <a:ext cx="4918841" cy="4728621"/>
          </a:xfrm>
          <a:prstGeom prst="rect">
            <a:avLst/>
          </a:prstGeom>
        </p:spPr>
      </p:pic>
    </p:spTree>
    <p:extLst>
      <p:ext uri="{BB962C8B-B14F-4D97-AF65-F5344CB8AC3E}">
        <p14:creationId xmlns:p14="http://schemas.microsoft.com/office/powerpoint/2010/main" val="3332094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E8BE9B8255F7449B9B7039B718D846" ma:contentTypeVersion="17" ma:contentTypeDescription="Create a new document." ma:contentTypeScope="" ma:versionID="6c4bb35389d34989befcb8433b04b1e8">
  <xsd:schema xmlns:xsd="http://www.w3.org/2001/XMLSchema" xmlns:xs="http://www.w3.org/2001/XMLSchema" xmlns:p="http://schemas.microsoft.com/office/2006/metadata/properties" xmlns:ns2="4797d39e-7110-498e-9f99-4da8e39d64cb" xmlns:ns3="a76a3c1a-0463-4261-8678-9808e0d49f29" targetNamespace="http://schemas.microsoft.com/office/2006/metadata/properties" ma:root="true" ma:fieldsID="adbb2b800b33d48c3a80a08f91424299" ns2:_="" ns3:_="">
    <xsd:import namespace="4797d39e-7110-498e-9f99-4da8e39d64cb"/>
    <xsd:import namespace="a76a3c1a-0463-4261-8678-9808e0d49f2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97d39e-7110-498e-9f99-4da8e39d64c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1924141-eceb-4ef1-8300-400561d8a59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6a3c1a-0463-4261-8678-9808e0d49f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52e9585-f7f4-40b0-a859-68fefd03f1d9}" ma:internalName="TaxCatchAll" ma:showField="CatchAllData" ma:web="a76a3c1a-0463-4261-8678-9808e0d49f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76a3c1a-0463-4261-8678-9808e0d49f29" xsi:nil="true"/>
    <lcf76f155ced4ddcb4097134ff3c332f xmlns="4797d39e-7110-498e-9f99-4da8e39d64c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D741FC9-EEF4-455A-ACB8-4D955000903D}">
  <ds:schemaRefs>
    <ds:schemaRef ds:uri="4797d39e-7110-498e-9f99-4da8e39d64cb"/>
    <ds:schemaRef ds:uri="a76a3c1a-0463-4261-8678-9808e0d49f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7723CC8-7007-462E-BF09-1452777D57C0}">
  <ds:schemaRefs>
    <ds:schemaRef ds:uri="http://schemas.microsoft.com/sharepoint/v3/contenttype/forms"/>
  </ds:schemaRefs>
</ds:datastoreItem>
</file>

<file path=customXml/itemProps3.xml><?xml version="1.0" encoding="utf-8"?>
<ds:datastoreItem xmlns:ds="http://schemas.openxmlformats.org/officeDocument/2006/customXml" ds:itemID="{0C60FD21-C2D1-4435-9CE0-82D65E0FB237}">
  <ds:schemaRefs>
    <ds:schemaRef ds:uri="4797d39e-7110-498e-9f99-4da8e39d64cb"/>
    <ds:schemaRef ds:uri="a76a3c1a-0463-4261-8678-9808e0d49f29"/>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11</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SCCM01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Crowley</dc:creator>
  <cp:revision>1</cp:revision>
  <cp:lastPrinted>2023-02-22T16:55:40Z</cp:lastPrinted>
  <dcterms:created xsi:type="dcterms:W3CDTF">2020-10-07T15:56:12Z</dcterms:created>
  <dcterms:modified xsi:type="dcterms:W3CDTF">2023-11-13T13:34:23Z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0x01010037E8BE9B8255F7449B9B7039B718D846</vt:lpwstr>
  </property>
  <property fmtid="{D5CDD505-2E9C-101B-9397-08002B2CF9AE}" pid="3" name="MediaServiceImageTags">
    <vt:lpwstr/>
  </property>
</Properties>
</file>