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81" r:id="rId5"/>
    <p:sldId id="319" r:id="rId6"/>
    <p:sldId id="1809" r:id="rId7"/>
    <p:sldId id="1806" r:id="rId8"/>
    <p:sldId id="1810" r:id="rId9"/>
    <p:sldId id="323" r:id="rId10"/>
    <p:sldId id="1805" r:id="rId11"/>
    <p:sldId id="1808" r:id="rId12"/>
    <p:sldId id="325" r:id="rId13"/>
    <p:sldId id="1804" r:id="rId1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F5E"/>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CED07-9303-BA5D-156C-5689E97469F9}" v="5" dt="2023-11-13T13:22:18.250"/>
    <p1510:client id="{A9F7EDCC-DC88-CAFB-798A-A1CC0A294A33}" v="416" dt="2023-11-13T13:47:48.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84947" autoAdjust="0"/>
  </p:normalViewPr>
  <p:slideViewPr>
    <p:cSldViewPr snapToGrid="0">
      <p:cViewPr varScale="1">
        <p:scale>
          <a:sx n="73" d="100"/>
          <a:sy n="73" d="100"/>
        </p:scale>
        <p:origin x="1142" y="43"/>
      </p:cViewPr>
      <p:guideLst/>
    </p:cSldViewPr>
  </p:slideViewPr>
  <p:outlineViewPr>
    <p:cViewPr>
      <p:scale>
        <a:sx n="33" d="100"/>
        <a:sy n="33" d="100"/>
      </p:scale>
      <p:origin x="0" y="-10640"/>
    </p:cViewPr>
  </p:outlin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O'Neill" userId="S::claireoneill@rcdow.org.uk::69e15da6-52c4-49e3-8e26-c9cc2bc5742b" providerId="AD" clId="Web-{2E8CED07-9303-BA5D-156C-5689E97469F9}"/>
    <pc:docChg chg="modSld">
      <pc:chgData name="Claire O'Neill" userId="S::claireoneill@rcdow.org.uk::69e15da6-52c4-49e3-8e26-c9cc2bc5742b" providerId="AD" clId="Web-{2E8CED07-9303-BA5D-156C-5689E97469F9}" dt="2023-11-13T13:22:18.250" v="5" actId="20577"/>
      <pc:docMkLst>
        <pc:docMk/>
      </pc:docMkLst>
      <pc:sldChg chg="modSp">
        <pc:chgData name="Claire O'Neill" userId="S::claireoneill@rcdow.org.uk::69e15da6-52c4-49e3-8e26-c9cc2bc5742b" providerId="AD" clId="Web-{2E8CED07-9303-BA5D-156C-5689E97469F9}" dt="2023-11-13T13:22:18.250" v="5" actId="20577"/>
        <pc:sldMkLst>
          <pc:docMk/>
          <pc:sldMk cId="3982459088" sldId="1804"/>
        </pc:sldMkLst>
        <pc:spChg chg="mod">
          <ac:chgData name="Claire O'Neill" userId="S::claireoneill@rcdow.org.uk::69e15da6-52c4-49e3-8e26-c9cc2bc5742b" providerId="AD" clId="Web-{2E8CED07-9303-BA5D-156C-5689E97469F9}" dt="2023-11-13T13:22:18.250" v="5" actId="20577"/>
          <ac:spMkLst>
            <pc:docMk/>
            <pc:sldMk cId="3982459088" sldId="1804"/>
            <ac:spMk id="5" creationId="{050BF71A-E606-1C4F-658A-6184CFF15F5D}"/>
          </ac:spMkLst>
        </pc:spChg>
      </pc:sldChg>
    </pc:docChg>
  </pc:docChgLst>
  <pc:docChgLst>
    <pc:chgData name="Claire O'Neill" userId="S::claireoneill@rcdow.org.uk::69e15da6-52c4-49e3-8e26-c9cc2bc5742b" providerId="AD" clId="Web-{A9F7EDCC-DC88-CAFB-798A-A1CC0A294A33}"/>
    <pc:docChg chg="addSld modSld">
      <pc:chgData name="Claire O'Neill" userId="S::claireoneill@rcdow.org.uk::69e15da6-52c4-49e3-8e26-c9cc2bc5742b" providerId="AD" clId="Web-{A9F7EDCC-DC88-CAFB-798A-A1CC0A294A33}" dt="2023-11-13T13:47:48.899" v="236" actId="20577"/>
      <pc:docMkLst>
        <pc:docMk/>
      </pc:docMkLst>
      <pc:sldChg chg="modSp">
        <pc:chgData name="Claire O'Neill" userId="S::claireoneill@rcdow.org.uk::69e15da6-52c4-49e3-8e26-c9cc2bc5742b" providerId="AD" clId="Web-{A9F7EDCC-DC88-CAFB-798A-A1CC0A294A33}" dt="2023-11-13T13:47:48.899" v="236" actId="20577"/>
        <pc:sldMkLst>
          <pc:docMk/>
          <pc:sldMk cId="1538005409" sldId="1805"/>
        </pc:sldMkLst>
        <pc:spChg chg="mod">
          <ac:chgData name="Claire O'Neill" userId="S::claireoneill@rcdow.org.uk::69e15da6-52c4-49e3-8e26-c9cc2bc5742b" providerId="AD" clId="Web-{A9F7EDCC-DC88-CAFB-798A-A1CC0A294A33}" dt="2023-11-13T13:47:48.899" v="236" actId="20577"/>
          <ac:spMkLst>
            <pc:docMk/>
            <pc:sldMk cId="1538005409" sldId="1805"/>
            <ac:spMk id="6" creationId="{3A75253A-2015-0779-DFB2-7BE16292BA9D}"/>
          </ac:spMkLst>
        </pc:spChg>
      </pc:sldChg>
      <pc:sldChg chg="modSp">
        <pc:chgData name="Claire O'Neill" userId="S::claireoneill@rcdow.org.uk::69e15da6-52c4-49e3-8e26-c9cc2bc5742b" providerId="AD" clId="Web-{A9F7EDCC-DC88-CAFB-798A-A1CC0A294A33}" dt="2023-11-13T13:44:55.967" v="207" actId="1076"/>
        <pc:sldMkLst>
          <pc:docMk/>
          <pc:sldMk cId="786933760" sldId="1806"/>
        </pc:sldMkLst>
        <pc:spChg chg="mod">
          <ac:chgData name="Claire O'Neill" userId="S::claireoneill@rcdow.org.uk::69e15da6-52c4-49e3-8e26-c9cc2bc5742b" providerId="AD" clId="Web-{A9F7EDCC-DC88-CAFB-798A-A1CC0A294A33}" dt="2023-11-13T13:44:55.967" v="207" actId="1076"/>
          <ac:spMkLst>
            <pc:docMk/>
            <pc:sldMk cId="786933760" sldId="1806"/>
            <ac:spMk id="6" creationId="{3A75253A-2015-0779-DFB2-7BE16292BA9D}"/>
          </ac:spMkLst>
        </pc:spChg>
      </pc:sldChg>
      <pc:sldChg chg="addSp delSp modSp add replId">
        <pc:chgData name="Claire O'Neill" userId="S::claireoneill@rcdow.org.uk::69e15da6-52c4-49e3-8e26-c9cc2bc5742b" providerId="AD" clId="Web-{A9F7EDCC-DC88-CAFB-798A-A1CC0A294A33}" dt="2023-11-13T13:47:08.694" v="234" actId="1076"/>
        <pc:sldMkLst>
          <pc:docMk/>
          <pc:sldMk cId="1440353561" sldId="1810"/>
        </pc:sldMkLst>
        <pc:spChg chg="mod">
          <ac:chgData name="Claire O'Neill" userId="S::claireoneill@rcdow.org.uk::69e15da6-52c4-49e3-8e26-c9cc2bc5742b" providerId="AD" clId="Web-{A9F7EDCC-DC88-CAFB-798A-A1CC0A294A33}" dt="2023-11-13T13:36:26.185" v="5" actId="20577"/>
          <ac:spMkLst>
            <pc:docMk/>
            <pc:sldMk cId="1440353561" sldId="1810"/>
            <ac:spMk id="3" creationId="{00000000-0000-0000-0000-000000000000}"/>
          </ac:spMkLst>
        </pc:spChg>
        <pc:spChg chg="mod">
          <ac:chgData name="Claire O'Neill" userId="S::claireoneill@rcdow.org.uk::69e15da6-52c4-49e3-8e26-c9cc2bc5742b" providerId="AD" clId="Web-{A9F7EDCC-DC88-CAFB-798A-A1CC0A294A33}" dt="2023-11-13T13:47:08.694" v="234" actId="1076"/>
          <ac:spMkLst>
            <pc:docMk/>
            <pc:sldMk cId="1440353561" sldId="1810"/>
            <ac:spMk id="6" creationId="{3A75253A-2015-0779-DFB2-7BE16292BA9D}"/>
          </ac:spMkLst>
        </pc:spChg>
        <pc:picChg chg="del mod">
          <ac:chgData name="Claire O'Neill" userId="S::claireoneill@rcdow.org.uk::69e15da6-52c4-49e3-8e26-c9cc2bc5742b" providerId="AD" clId="Web-{A9F7EDCC-DC88-CAFB-798A-A1CC0A294A33}" dt="2023-11-13T13:36:43.530" v="8"/>
          <ac:picMkLst>
            <pc:docMk/>
            <pc:sldMk cId="1440353561" sldId="1810"/>
            <ac:picMk id="2" creationId="{D841F29B-F6B3-4C61-91AB-97031ABD403B}"/>
          </ac:picMkLst>
        </pc:picChg>
        <pc:picChg chg="add mod">
          <ac:chgData name="Claire O'Neill" userId="S::claireoneill@rcdow.org.uk::69e15da6-52c4-49e3-8e26-c9cc2bc5742b" providerId="AD" clId="Web-{A9F7EDCC-DC88-CAFB-798A-A1CC0A294A33}" dt="2023-11-13T13:38:06.676" v="14" actId="14100"/>
          <ac:picMkLst>
            <pc:docMk/>
            <pc:sldMk cId="1440353561" sldId="1810"/>
            <ac:picMk id="4" creationId="{8D8A58B0-BF14-1CD1-C2B5-CA2621C59AF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B0C4422-E792-4397-A57B-E4ACE3062BD7}" type="datetimeFigureOut">
              <a:rPr lang="en-GB" smtClean="0"/>
              <a:t>13/11/2023</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E2DC099-B853-45FC-978E-590DEFDA1CAF}" type="datetimeFigureOut">
              <a:rPr lang="en-GB" smtClean="0"/>
              <a:t>13/11/2023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152044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a:t>
            </a:r>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310076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361242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403460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343259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327082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0521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198258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152733" y="5584874"/>
            <a:ext cx="12616695" cy="2554545"/>
          </a:xfrm>
          <a:prstGeom prst="rect">
            <a:avLst/>
          </a:prstGeom>
          <a:noFill/>
        </p:spPr>
        <p:txBody>
          <a:bodyPr wrap="square" rtlCol="0">
            <a:spAutoFit/>
          </a:bodyPr>
          <a:lstStyle/>
          <a:p>
            <a:pPr algn="ctr"/>
            <a:r>
              <a:rPr lang="en-GB" sz="8000" dirty="0">
                <a:solidFill>
                  <a:srgbClr val="FF0000"/>
                </a:solidFill>
                <a:latin typeface="+mj-lt"/>
              </a:rPr>
              <a:t>Rosh Hashanah</a:t>
            </a:r>
          </a:p>
          <a:p>
            <a:pPr algn="ctr"/>
            <a:endParaRPr lang="en-GB" sz="8000" dirty="0">
              <a:solidFill>
                <a:srgbClr val="FF0000"/>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1026" name="Picture 2" descr="a person holding a bunch of apples">
            <a:extLst>
              <a:ext uri="{FF2B5EF4-FFF2-40B4-BE49-F238E27FC236}">
                <a16:creationId xmlns:a16="http://schemas.microsoft.com/office/drawing/2014/main" id="{CF7C303A-C405-83FD-3FFB-2441FA177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780" y="303213"/>
            <a:ext cx="7180580" cy="493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12348" y="5579428"/>
            <a:ext cx="12616695" cy="1323439"/>
          </a:xfrm>
          <a:prstGeom prst="rect">
            <a:avLst/>
          </a:prstGeom>
          <a:noFill/>
        </p:spPr>
        <p:txBody>
          <a:bodyPr wrap="square" rtlCol="0">
            <a:spAutoFit/>
          </a:bodyPr>
          <a:lstStyle/>
          <a:p>
            <a:pPr algn="ctr"/>
            <a:r>
              <a:rPr lang="en-GB" sz="8000" dirty="0">
                <a:solidFill>
                  <a:srgbClr val="FF0000"/>
                </a:solidFill>
                <a:latin typeface="+mj-lt"/>
              </a:rPr>
              <a:t>Closing Prayer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pic>
        <p:nvPicPr>
          <p:cNvPr id="2" name="Picture 1">
            <a:extLst>
              <a:ext uri="{FF2B5EF4-FFF2-40B4-BE49-F238E27FC236}">
                <a16:creationId xmlns:a16="http://schemas.microsoft.com/office/drawing/2014/main" id="{92AFE224-7E11-8893-2805-FBB9C1359CEE}"/>
              </a:ext>
            </a:extLst>
          </p:cNvPr>
          <p:cNvPicPr>
            <a:picLocks noChangeAspect="1"/>
          </p:cNvPicPr>
          <p:nvPr/>
        </p:nvPicPr>
        <p:blipFill>
          <a:blip r:embed="rId4"/>
          <a:stretch>
            <a:fillRect/>
          </a:stretch>
        </p:blipFill>
        <p:spPr>
          <a:xfrm>
            <a:off x="8390022" y="0"/>
            <a:ext cx="3801978" cy="5573349"/>
          </a:xfrm>
          <a:prstGeom prst="rect">
            <a:avLst/>
          </a:prstGeom>
        </p:spPr>
      </p:pic>
      <p:sp>
        <p:nvSpPr>
          <p:cNvPr id="5" name="TextBox 4">
            <a:extLst>
              <a:ext uri="{FF2B5EF4-FFF2-40B4-BE49-F238E27FC236}">
                <a16:creationId xmlns:a16="http://schemas.microsoft.com/office/drawing/2014/main" id="{050BF71A-E606-1C4F-658A-6184CFF15F5D}"/>
              </a:ext>
            </a:extLst>
          </p:cNvPr>
          <p:cNvSpPr txBox="1"/>
          <p:nvPr/>
        </p:nvSpPr>
        <p:spPr>
          <a:xfrm>
            <a:off x="352173" y="224268"/>
            <a:ext cx="7698752" cy="5293757"/>
          </a:xfrm>
          <a:prstGeom prst="rect">
            <a:avLst/>
          </a:prstGeom>
          <a:noFill/>
        </p:spPr>
        <p:txBody>
          <a:bodyPr wrap="square" lIns="91440" tIns="45720" rIns="91440" bIns="45720" anchor="t">
            <a:spAutoFit/>
          </a:bodyPr>
          <a:lstStyle/>
          <a:p>
            <a:pPr algn="ctr"/>
            <a:r>
              <a:rPr lang="en-GB" sz="2600">
                <a:solidFill>
                  <a:schemeClr val="bg1"/>
                </a:solidFill>
              </a:rPr>
              <a:t>Heavenly Father, </a:t>
            </a:r>
            <a:endParaRPr lang="en-US" sz="2600">
              <a:solidFill>
                <a:schemeClr val="bg1"/>
              </a:solidFill>
            </a:endParaRPr>
          </a:p>
          <a:p>
            <a:pPr algn="ctr"/>
            <a:endParaRPr lang="en-GB" sz="2600" dirty="0">
              <a:solidFill>
                <a:schemeClr val="bg1"/>
              </a:solidFill>
            </a:endParaRPr>
          </a:p>
          <a:p>
            <a:pPr algn="ctr"/>
            <a:r>
              <a:rPr lang="en-GB" sz="2600">
                <a:solidFill>
                  <a:schemeClr val="bg1"/>
                </a:solidFill>
              </a:rPr>
              <a:t>May we all love each other as you first loved us. </a:t>
            </a:r>
            <a:endParaRPr lang="en-US" sz="2600">
              <a:solidFill>
                <a:schemeClr val="bg1"/>
              </a:solidFill>
            </a:endParaRPr>
          </a:p>
          <a:p>
            <a:pPr algn="ctr"/>
            <a:r>
              <a:rPr lang="en-GB" sz="2600">
                <a:solidFill>
                  <a:schemeClr val="bg1"/>
                </a:solidFill>
              </a:rPr>
              <a:t>May we act with compassion, kindness, humility, gentleness, and patience toward one another, living in harmony. </a:t>
            </a:r>
            <a:endParaRPr lang="en-US" sz="2600">
              <a:solidFill>
                <a:schemeClr val="bg1"/>
              </a:solidFill>
            </a:endParaRPr>
          </a:p>
          <a:p>
            <a:pPr algn="ctr"/>
            <a:r>
              <a:rPr lang="en-GB" sz="2600">
                <a:solidFill>
                  <a:schemeClr val="bg1"/>
                </a:solidFill>
              </a:rPr>
              <a:t>Lord, lead us to take what you’ve given us – love, mercy, grace, forgiveness – and spread those in this world. </a:t>
            </a:r>
            <a:endParaRPr lang="en-US" sz="2600">
              <a:solidFill>
                <a:schemeClr val="bg1"/>
              </a:solidFill>
            </a:endParaRPr>
          </a:p>
          <a:p>
            <a:pPr algn="ctr"/>
            <a:r>
              <a:rPr lang="en-GB" sz="2600">
                <a:solidFill>
                  <a:schemeClr val="bg1"/>
                </a:solidFill>
              </a:rPr>
              <a:t>May your love bind us together in perfect unity. </a:t>
            </a:r>
            <a:endParaRPr lang="en-US" sz="2600">
              <a:solidFill>
                <a:schemeClr val="bg1"/>
              </a:solidFill>
            </a:endParaRPr>
          </a:p>
          <a:p>
            <a:pPr algn="ctr"/>
            <a:r>
              <a:rPr lang="en-GB" sz="2600">
                <a:solidFill>
                  <a:schemeClr val="bg1"/>
                </a:solidFill>
              </a:rPr>
              <a:t>All this I pray through your Son Jesus Christ. </a:t>
            </a:r>
            <a:endParaRPr lang="en-US" sz="2600">
              <a:solidFill>
                <a:schemeClr val="bg1"/>
              </a:solidFill>
            </a:endParaRPr>
          </a:p>
          <a:p>
            <a:pPr algn="ctr"/>
            <a:endParaRPr lang="en-GB" sz="2600" dirty="0">
              <a:solidFill>
                <a:schemeClr val="bg1"/>
              </a:solidFill>
            </a:endParaRPr>
          </a:p>
          <a:p>
            <a:pPr algn="ctr"/>
            <a:r>
              <a:rPr lang="en-GB" sz="2600">
                <a:solidFill>
                  <a:schemeClr val="bg1"/>
                </a:solidFill>
              </a:rPr>
              <a:t>Amen</a:t>
            </a:r>
            <a:endParaRPr lang="en-GB"/>
          </a:p>
        </p:txBody>
      </p:sp>
    </p:spTree>
    <p:extLst>
      <p:ext uri="{BB962C8B-B14F-4D97-AF65-F5344CB8AC3E}">
        <p14:creationId xmlns:p14="http://schemas.microsoft.com/office/powerpoint/2010/main" val="398245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dirty="0">
                <a:solidFill>
                  <a:srgbClr val="FF0000"/>
                </a:solidFill>
                <a:latin typeface="+mj-lt"/>
              </a:rPr>
              <a:t>Opening Prayer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pic>
        <p:nvPicPr>
          <p:cNvPr id="2" name="Picture 1">
            <a:extLst>
              <a:ext uri="{FF2B5EF4-FFF2-40B4-BE49-F238E27FC236}">
                <a16:creationId xmlns:a16="http://schemas.microsoft.com/office/drawing/2014/main" id="{AC332009-8FEE-C06D-F69B-1E2120681488}"/>
              </a:ext>
            </a:extLst>
          </p:cNvPr>
          <p:cNvPicPr>
            <a:picLocks noChangeAspect="1"/>
          </p:cNvPicPr>
          <p:nvPr/>
        </p:nvPicPr>
        <p:blipFill>
          <a:blip r:embed="rId4"/>
          <a:stretch>
            <a:fillRect/>
          </a:stretch>
        </p:blipFill>
        <p:spPr>
          <a:xfrm>
            <a:off x="-1" y="0"/>
            <a:ext cx="4088525" cy="5573349"/>
          </a:xfrm>
          <a:prstGeom prst="rect">
            <a:avLst/>
          </a:prstGeom>
        </p:spPr>
      </p:pic>
      <p:sp>
        <p:nvSpPr>
          <p:cNvPr id="6" name="TextBox 5">
            <a:extLst>
              <a:ext uri="{FF2B5EF4-FFF2-40B4-BE49-F238E27FC236}">
                <a16:creationId xmlns:a16="http://schemas.microsoft.com/office/drawing/2014/main" id="{AACF938B-1494-789C-9942-D433C1C19B48}"/>
              </a:ext>
            </a:extLst>
          </p:cNvPr>
          <p:cNvSpPr txBox="1"/>
          <p:nvPr/>
        </p:nvSpPr>
        <p:spPr>
          <a:xfrm>
            <a:off x="4605898" y="0"/>
            <a:ext cx="6995160" cy="5632311"/>
          </a:xfrm>
          <a:prstGeom prst="rect">
            <a:avLst/>
          </a:prstGeom>
          <a:noFill/>
        </p:spPr>
        <p:txBody>
          <a:bodyPr wrap="square">
            <a:spAutoFit/>
          </a:bodyPr>
          <a:lstStyle/>
          <a:p>
            <a:pPr algn="ctr"/>
            <a:r>
              <a:rPr lang="en-GB" b="1" i="0" dirty="0">
                <a:solidFill>
                  <a:schemeClr val="bg1"/>
                </a:solidFill>
                <a:effectLst/>
                <a:latin typeface="Candara" panose="020E0502030303020204" pitchFamily="34" charset="0"/>
              </a:rPr>
              <a:t>Prayer of St Francis of Assisi</a:t>
            </a:r>
          </a:p>
          <a:p>
            <a:pPr algn="ctr"/>
            <a:endParaRPr lang="en-GB" b="1" i="0" dirty="0">
              <a:solidFill>
                <a:schemeClr val="bg1"/>
              </a:solidFill>
              <a:effectLst/>
              <a:latin typeface="Candara" panose="020E0502030303020204" pitchFamily="34" charset="0"/>
            </a:endParaRPr>
          </a:p>
          <a:p>
            <a:pPr algn="ctr"/>
            <a:r>
              <a:rPr lang="en-GB" b="0" i="0" dirty="0">
                <a:solidFill>
                  <a:schemeClr val="bg1"/>
                </a:solidFill>
                <a:effectLst/>
                <a:latin typeface="Candara" panose="020E0502030303020204" pitchFamily="34" charset="0"/>
              </a:rPr>
              <a:t>Lord, make me an instrument of your peace.</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Where there is hatred, let me sow love;</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where there is injury, pardon;</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where there is error, the truth;</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where there is doubt, the faith;</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where there is despair, hope;</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where there is darkness, light;</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and where there is sadness, joy.</a:t>
            </a:r>
            <a:br>
              <a:rPr lang="en-GB" b="0" i="0" dirty="0">
                <a:solidFill>
                  <a:schemeClr val="bg1"/>
                </a:solidFill>
                <a:effectLst/>
                <a:latin typeface="Candara" panose="020E0502030303020204" pitchFamily="34" charset="0"/>
              </a:rPr>
            </a:br>
            <a:endParaRPr lang="en-GB" b="0" i="0" dirty="0">
              <a:solidFill>
                <a:schemeClr val="bg1"/>
              </a:solidFill>
              <a:effectLst/>
              <a:latin typeface="Candara" panose="020E0502030303020204" pitchFamily="34" charset="0"/>
            </a:endParaRPr>
          </a:p>
          <a:p>
            <a:pPr algn="ctr"/>
            <a:r>
              <a:rPr lang="en-GB" b="0" i="0" dirty="0">
                <a:solidFill>
                  <a:schemeClr val="bg1"/>
                </a:solidFill>
                <a:effectLst/>
                <a:latin typeface="Candara" panose="020E0502030303020204" pitchFamily="34" charset="0"/>
              </a:rPr>
              <a:t>O Divine Master, grant that I may not so much seek</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to be consoled, as to console;</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to be understood, as to understand;</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to be loved, as to love.</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For it is in giving that we receive;</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it is in pardoning that we are pardoned;</a:t>
            </a:r>
            <a:br>
              <a:rPr lang="en-GB" b="0" i="0" dirty="0">
                <a:solidFill>
                  <a:schemeClr val="bg1"/>
                </a:solidFill>
                <a:effectLst/>
                <a:latin typeface="Candara" panose="020E0502030303020204" pitchFamily="34" charset="0"/>
              </a:rPr>
            </a:br>
            <a:r>
              <a:rPr lang="en-GB" b="0" i="0" dirty="0">
                <a:solidFill>
                  <a:schemeClr val="bg1"/>
                </a:solidFill>
                <a:effectLst/>
                <a:latin typeface="Candara" panose="020E0502030303020204" pitchFamily="34" charset="0"/>
              </a:rPr>
              <a:t>and it is in dying that we are born to eternal life.</a:t>
            </a:r>
            <a:br>
              <a:rPr lang="en-GB" b="0" i="0" dirty="0">
                <a:solidFill>
                  <a:schemeClr val="bg1"/>
                </a:solidFill>
                <a:effectLst/>
                <a:latin typeface="Candara" panose="020E0502030303020204" pitchFamily="34" charset="0"/>
              </a:rPr>
            </a:br>
            <a:endParaRPr lang="en-GB" b="0" i="0" dirty="0">
              <a:solidFill>
                <a:schemeClr val="bg1"/>
              </a:solidFill>
              <a:effectLst/>
              <a:latin typeface="Candara" panose="020E0502030303020204" pitchFamily="34" charset="0"/>
            </a:endParaRPr>
          </a:p>
          <a:p>
            <a:pPr algn="ctr"/>
            <a:r>
              <a:rPr lang="en-GB" b="0" i="0" dirty="0">
                <a:solidFill>
                  <a:schemeClr val="bg1"/>
                </a:solidFill>
                <a:effectLst/>
                <a:latin typeface="Candara" panose="020E0502030303020204" pitchFamily="34" charset="0"/>
              </a:rPr>
              <a:t>Amen.</a:t>
            </a:r>
          </a:p>
        </p:txBody>
      </p:sp>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0845" y="5584874"/>
            <a:ext cx="11311154" cy="1323439"/>
          </a:xfrm>
          <a:prstGeom prst="rect">
            <a:avLst/>
          </a:prstGeom>
          <a:solidFill>
            <a:schemeClr val="bg1"/>
          </a:solidFill>
          <a:ln>
            <a:solidFill>
              <a:schemeClr val="bg1"/>
            </a:solidFill>
          </a:ln>
        </p:spPr>
        <p:txBody>
          <a:bodyPr wrap="square" rtlCol="0">
            <a:spAutoFit/>
          </a:bodyPr>
          <a:lstStyle/>
          <a:p>
            <a:r>
              <a:rPr lang="en-GB" sz="8000" dirty="0">
                <a:solidFill>
                  <a:srgbClr val="FF0000"/>
                </a:solidFill>
                <a:latin typeface="+mj-lt"/>
              </a:rPr>
              <a:t>                 Judaism</a:t>
            </a:r>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5352257" y="1171493"/>
            <a:ext cx="7116515" cy="3354765"/>
          </a:xfrm>
          <a:prstGeom prst="rect">
            <a:avLst/>
          </a:prstGeom>
          <a:noFill/>
        </p:spPr>
        <p:txBody>
          <a:bodyPr wrap="square" lIns="91440" tIns="45720" rIns="91440" bIns="45720" rtlCol="0" anchor="t">
            <a:spAutoFit/>
          </a:bodyPr>
          <a:lstStyle/>
          <a:p>
            <a:pPr algn="ctr"/>
            <a:r>
              <a:rPr lang="en-GB" sz="6600" dirty="0">
                <a:solidFill>
                  <a:schemeClr val="bg1"/>
                </a:solidFill>
                <a:ea typeface="+mn-lt"/>
                <a:cs typeface="+mn-lt"/>
              </a:rPr>
              <a:t>What do you already know about Judaism?</a:t>
            </a:r>
            <a:endParaRPr lang="en-GB" sz="4000" dirty="0">
              <a:solidFill>
                <a:schemeClr val="bg1"/>
              </a:solidFill>
              <a:ea typeface="+mn-lt"/>
              <a:cs typeface="+mn-lt"/>
            </a:endParaRPr>
          </a:p>
          <a:p>
            <a:endParaRPr lang="en-GB" sz="1400" dirty="0">
              <a:solidFill>
                <a:srgbClr val="231F20"/>
              </a:solidFill>
            </a:endParaRPr>
          </a:p>
        </p:txBody>
      </p:sp>
      <p:pic>
        <p:nvPicPr>
          <p:cNvPr id="2" name="Picture 1">
            <a:extLst>
              <a:ext uri="{FF2B5EF4-FFF2-40B4-BE49-F238E27FC236}">
                <a16:creationId xmlns:a16="http://schemas.microsoft.com/office/drawing/2014/main" id="{5BC28ED7-4839-4675-ADDF-421DCA28C294}"/>
              </a:ext>
            </a:extLst>
          </p:cNvPr>
          <p:cNvPicPr>
            <a:picLocks noChangeAspect="1"/>
          </p:cNvPicPr>
          <p:nvPr/>
        </p:nvPicPr>
        <p:blipFill>
          <a:blip r:embed="rId4"/>
          <a:stretch>
            <a:fillRect/>
          </a:stretch>
        </p:blipFill>
        <p:spPr>
          <a:xfrm>
            <a:off x="516337" y="810769"/>
            <a:ext cx="5216880" cy="3810081"/>
          </a:xfrm>
          <a:prstGeom prst="rect">
            <a:avLst/>
          </a:prstGeom>
        </p:spPr>
      </p:pic>
    </p:spTree>
    <p:extLst>
      <p:ext uri="{BB962C8B-B14F-4D97-AF65-F5344CB8AC3E}">
        <p14:creationId xmlns:p14="http://schemas.microsoft.com/office/powerpoint/2010/main" val="205798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dirty="0">
                <a:solidFill>
                  <a:srgbClr val="FF0000"/>
                </a:solidFill>
                <a:latin typeface="+mj-lt"/>
              </a:rPr>
              <a:t>What is Judaism?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6" name="TextBox 5">
            <a:extLst>
              <a:ext uri="{FF2B5EF4-FFF2-40B4-BE49-F238E27FC236}">
                <a16:creationId xmlns:a16="http://schemas.microsoft.com/office/drawing/2014/main" id="{3A75253A-2015-0779-DFB2-7BE16292BA9D}"/>
              </a:ext>
            </a:extLst>
          </p:cNvPr>
          <p:cNvSpPr txBox="1"/>
          <p:nvPr/>
        </p:nvSpPr>
        <p:spPr>
          <a:xfrm>
            <a:off x="482477" y="607143"/>
            <a:ext cx="6755367" cy="3939540"/>
          </a:xfrm>
          <a:prstGeom prst="rect">
            <a:avLst/>
          </a:prstGeom>
          <a:noFill/>
        </p:spPr>
        <p:txBody>
          <a:bodyPr wrap="square" lIns="91440" tIns="45720" rIns="91440" bIns="45720" anchor="t">
            <a:spAutoFit/>
          </a:bodyPr>
          <a:lstStyle/>
          <a:p>
            <a:pPr algn="l" fontAlgn="base"/>
            <a:r>
              <a:rPr lang="en-GB" sz="2500" i="0" dirty="0">
                <a:solidFill>
                  <a:schemeClr val="bg1"/>
                </a:solidFill>
                <a:effectLst/>
              </a:rPr>
              <a:t>Judaism</a:t>
            </a:r>
            <a:r>
              <a:rPr lang="en-GB" sz="2500" b="1" i="0" dirty="0">
                <a:solidFill>
                  <a:schemeClr val="bg1"/>
                </a:solidFill>
                <a:effectLst/>
              </a:rPr>
              <a:t> </a:t>
            </a:r>
            <a:r>
              <a:rPr lang="en-GB" sz="2500" b="0" i="0" dirty="0">
                <a:solidFill>
                  <a:schemeClr val="bg1"/>
                </a:solidFill>
                <a:effectLst/>
              </a:rPr>
              <a:t>is the world's oldest Abrahamic religion.</a:t>
            </a:r>
            <a:r>
              <a:rPr lang="en-GB" sz="2500" b="0" i="0" strike="noStrike" dirty="0">
                <a:solidFill>
                  <a:schemeClr val="bg1"/>
                </a:solidFill>
                <a:effectLst/>
              </a:rPr>
              <a:t> </a:t>
            </a:r>
          </a:p>
          <a:p>
            <a:pPr algn="l" fontAlgn="base"/>
            <a:endParaRPr lang="en-GB" sz="2500" dirty="0">
              <a:solidFill>
                <a:schemeClr val="bg1"/>
              </a:solidFill>
            </a:endParaRPr>
          </a:p>
          <a:p>
            <a:pPr algn="l" fontAlgn="base"/>
            <a:r>
              <a:rPr lang="en-GB" sz="2500" b="0" i="0" dirty="0">
                <a:solidFill>
                  <a:schemeClr val="bg1"/>
                </a:solidFill>
                <a:effectLst/>
              </a:rPr>
              <a:t>It is almost 4,000 years old. There are about 15 million followers. </a:t>
            </a:r>
          </a:p>
          <a:p>
            <a:pPr algn="l" fontAlgn="base"/>
            <a:endParaRPr lang="en-GB" sz="2500" dirty="0">
              <a:solidFill>
                <a:schemeClr val="bg1"/>
              </a:solidFill>
            </a:endParaRPr>
          </a:p>
          <a:p>
            <a:pPr fontAlgn="base"/>
            <a:r>
              <a:rPr lang="en-GB" sz="2500" b="0" i="0" dirty="0">
                <a:solidFill>
                  <a:schemeClr val="bg1"/>
                </a:solidFill>
                <a:effectLst/>
              </a:rPr>
              <a:t>The followers</a:t>
            </a:r>
            <a:r>
              <a:rPr lang="en-GB" sz="2500" dirty="0">
                <a:solidFill>
                  <a:schemeClr val="bg1"/>
                </a:solidFill>
              </a:rPr>
              <a:t> of Judaism</a:t>
            </a:r>
            <a:r>
              <a:rPr lang="en-GB" sz="2500" b="0" i="0" dirty="0">
                <a:solidFill>
                  <a:schemeClr val="bg1"/>
                </a:solidFill>
                <a:effectLst/>
              </a:rPr>
              <a:t> are called Jews.</a:t>
            </a:r>
            <a:r>
              <a:rPr lang="en-GB" sz="2500" dirty="0">
                <a:solidFill>
                  <a:schemeClr val="bg1"/>
                </a:solidFill>
              </a:rPr>
              <a:t> </a:t>
            </a:r>
            <a:endParaRPr lang="en-GB" sz="2500" b="0" i="0" dirty="0">
              <a:solidFill>
                <a:schemeClr val="bg1"/>
              </a:solidFill>
              <a:effectLst/>
            </a:endParaRPr>
          </a:p>
          <a:p>
            <a:pPr algn="l" fontAlgn="base"/>
            <a:endParaRPr lang="en-GB" sz="2500" dirty="0">
              <a:solidFill>
                <a:schemeClr val="bg1"/>
              </a:solidFill>
            </a:endParaRPr>
          </a:p>
          <a:p>
            <a:pPr algn="l" fontAlgn="base"/>
            <a:r>
              <a:rPr lang="en-GB" sz="2500" b="0" i="0" dirty="0">
                <a:solidFill>
                  <a:schemeClr val="bg1"/>
                </a:solidFill>
                <a:effectLst/>
              </a:rPr>
              <a:t>The laws and </a:t>
            </a:r>
            <a:r>
              <a:rPr lang="en-GB" sz="2500" dirty="0">
                <a:solidFill>
                  <a:schemeClr val="bg1"/>
                </a:solidFill>
              </a:rPr>
              <a:t>teachings </a:t>
            </a:r>
            <a:r>
              <a:rPr lang="en-GB" sz="2500" b="0" i="0" dirty="0">
                <a:solidFill>
                  <a:schemeClr val="bg1"/>
                </a:solidFill>
                <a:effectLst/>
              </a:rPr>
              <a:t>of Judaism come from the </a:t>
            </a:r>
            <a:r>
              <a:rPr lang="en-GB" sz="2500" dirty="0">
                <a:solidFill>
                  <a:schemeClr val="bg1"/>
                </a:solidFill>
              </a:rPr>
              <a:t>Torah</a:t>
            </a:r>
            <a:r>
              <a:rPr lang="en-GB" sz="2500" b="0" i="0" dirty="0">
                <a:solidFill>
                  <a:schemeClr val="bg1"/>
                </a:solidFill>
                <a:effectLst/>
              </a:rPr>
              <a:t>, the first five books of the </a:t>
            </a:r>
            <a:r>
              <a:rPr lang="en-GB" sz="2500" dirty="0">
                <a:solidFill>
                  <a:schemeClr val="bg1"/>
                </a:solidFill>
              </a:rPr>
              <a:t>Hebrew Bible</a:t>
            </a:r>
            <a:r>
              <a:rPr lang="en-GB" sz="2500" b="0" i="0" dirty="0">
                <a:solidFill>
                  <a:schemeClr val="bg1"/>
                </a:solidFill>
                <a:effectLst/>
              </a:rPr>
              <a:t>. </a:t>
            </a:r>
            <a:endParaRPr lang="en-GB" sz="3200" b="1" i="0" dirty="0">
              <a:solidFill>
                <a:schemeClr val="bg1"/>
              </a:solidFill>
              <a:effectLst/>
              <a:latin typeface="inherit"/>
            </a:endParaRPr>
          </a:p>
        </p:txBody>
      </p:sp>
      <p:pic>
        <p:nvPicPr>
          <p:cNvPr id="2" name="Picture 1">
            <a:extLst>
              <a:ext uri="{FF2B5EF4-FFF2-40B4-BE49-F238E27FC236}">
                <a16:creationId xmlns:a16="http://schemas.microsoft.com/office/drawing/2014/main" id="{D841F29B-F6B3-4C61-91AB-97031ABD403B}"/>
              </a:ext>
            </a:extLst>
          </p:cNvPr>
          <p:cNvPicPr>
            <a:picLocks noChangeAspect="1"/>
          </p:cNvPicPr>
          <p:nvPr/>
        </p:nvPicPr>
        <p:blipFill rotWithShape="1">
          <a:blip r:embed="rId4"/>
          <a:srcRect l="24179"/>
          <a:stretch/>
        </p:blipFill>
        <p:spPr>
          <a:xfrm>
            <a:off x="8029904" y="515008"/>
            <a:ext cx="3610960" cy="4593020"/>
          </a:xfrm>
          <a:prstGeom prst="rect">
            <a:avLst/>
          </a:prstGeom>
        </p:spPr>
      </p:pic>
    </p:spTree>
    <p:extLst>
      <p:ext uri="{BB962C8B-B14F-4D97-AF65-F5344CB8AC3E}">
        <p14:creationId xmlns:p14="http://schemas.microsoft.com/office/powerpoint/2010/main" val="78693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lIns="91440" tIns="45720" rIns="91440" bIns="45720" rtlCol="0" anchor="t">
            <a:spAutoFit/>
          </a:bodyPr>
          <a:lstStyle/>
          <a:p>
            <a:pPr algn="ctr"/>
            <a:r>
              <a:rPr lang="en-GB" sz="8000" dirty="0">
                <a:solidFill>
                  <a:srgbClr val="FF0000"/>
                </a:solidFill>
                <a:latin typeface="+mj-lt"/>
              </a:rPr>
              <a:t> Facts about Judaism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6" name="TextBox 5">
            <a:extLst>
              <a:ext uri="{FF2B5EF4-FFF2-40B4-BE49-F238E27FC236}">
                <a16:creationId xmlns:a16="http://schemas.microsoft.com/office/drawing/2014/main" id="{3A75253A-2015-0779-DFB2-7BE16292BA9D}"/>
              </a:ext>
            </a:extLst>
          </p:cNvPr>
          <p:cNvSpPr txBox="1"/>
          <p:nvPr/>
        </p:nvSpPr>
        <p:spPr>
          <a:xfrm>
            <a:off x="4367183" y="167000"/>
            <a:ext cx="7550984" cy="5463034"/>
          </a:xfrm>
          <a:prstGeom prst="rect">
            <a:avLst/>
          </a:prstGeom>
          <a:noFill/>
        </p:spPr>
        <p:txBody>
          <a:bodyPr wrap="square" lIns="91440" tIns="45720" rIns="91440" bIns="45720" anchor="t">
            <a:spAutoFit/>
          </a:bodyPr>
          <a:lstStyle/>
          <a:p>
            <a:pPr fontAlgn="base"/>
            <a:r>
              <a:rPr lang="en-GB" sz="2500" dirty="0">
                <a:solidFill>
                  <a:schemeClr val="bg1"/>
                </a:solidFill>
              </a:rPr>
              <a:t>The Jewish place of worship is called a synagogue. </a:t>
            </a:r>
            <a:endParaRPr lang="en-GB" sz="2500" b="0" i="0" strike="noStrike" dirty="0">
              <a:solidFill>
                <a:schemeClr val="bg1"/>
              </a:solidFill>
              <a:effectLst/>
            </a:endParaRPr>
          </a:p>
          <a:p>
            <a:pPr algn="l" fontAlgn="base"/>
            <a:endParaRPr lang="en-GB" sz="2500" dirty="0">
              <a:solidFill>
                <a:schemeClr val="bg1"/>
              </a:solidFill>
            </a:endParaRPr>
          </a:p>
          <a:p>
            <a:r>
              <a:rPr lang="en-GB" sz="2500" dirty="0">
                <a:solidFill>
                  <a:schemeClr val="bg1"/>
                </a:solidFill>
                <a:ea typeface="+mn-lt"/>
                <a:cs typeface="+mn-lt"/>
              </a:rPr>
              <a:t>Jews believe in one God, as expressed in the Shema, the Jewish declaration of faith -</a:t>
            </a:r>
            <a:endParaRPr lang="en-GB" sz="2500" dirty="0">
              <a:solidFill>
                <a:schemeClr val="bg1"/>
              </a:solidFill>
            </a:endParaRPr>
          </a:p>
          <a:p>
            <a:endParaRPr lang="en-GB" sz="2800" dirty="0">
              <a:solidFill>
                <a:schemeClr val="bg1"/>
              </a:solidFill>
              <a:ea typeface="+mn-lt"/>
              <a:cs typeface="+mn-lt"/>
            </a:endParaRPr>
          </a:p>
          <a:p>
            <a:r>
              <a:rPr lang="en-GB" sz="1600" dirty="0">
                <a:solidFill>
                  <a:schemeClr val="bg1"/>
                </a:solidFill>
                <a:ea typeface="+mn-lt"/>
                <a:cs typeface="+mn-lt"/>
              </a:rPr>
              <a:t>'Hear, O Israel: The LORD our God, the LORD is one. Love the LORD your God with all your heart and with all your soul and with all your strength. 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endParaRPr lang="en-GB" sz="1600" dirty="0">
              <a:solidFill>
                <a:schemeClr val="bg1"/>
              </a:solidFill>
            </a:endParaRPr>
          </a:p>
          <a:p>
            <a:endParaRPr lang="en-GB" sz="2500" dirty="0">
              <a:solidFill>
                <a:schemeClr val="bg1"/>
              </a:solidFill>
            </a:endParaRPr>
          </a:p>
          <a:p>
            <a:r>
              <a:rPr lang="en-GB" sz="2500" dirty="0">
                <a:solidFill>
                  <a:schemeClr val="bg1"/>
                </a:solidFill>
              </a:rPr>
              <a:t>The Jewish place of worship is called a synagogue. </a:t>
            </a:r>
          </a:p>
          <a:p>
            <a:endParaRPr lang="en-GB" sz="2500" dirty="0">
              <a:solidFill>
                <a:schemeClr val="bg1"/>
              </a:solidFill>
            </a:endParaRPr>
          </a:p>
          <a:p>
            <a:r>
              <a:rPr lang="en-GB" sz="2500" dirty="0">
                <a:solidFill>
                  <a:schemeClr val="bg1"/>
                </a:solidFill>
              </a:rPr>
              <a:t>For Jews, Israel is regarded to be the land promised to them by God. </a:t>
            </a:r>
          </a:p>
        </p:txBody>
      </p:sp>
      <p:pic>
        <p:nvPicPr>
          <p:cNvPr id="4" name="Picture 3" descr="red and silver hand tools">
            <a:extLst>
              <a:ext uri="{FF2B5EF4-FFF2-40B4-BE49-F238E27FC236}">
                <a16:creationId xmlns:a16="http://schemas.microsoft.com/office/drawing/2014/main" id="{8D8A58B0-BF14-1CD1-C2B5-CA2621C59AF3}"/>
              </a:ext>
            </a:extLst>
          </p:cNvPr>
          <p:cNvPicPr>
            <a:picLocks noChangeAspect="1"/>
          </p:cNvPicPr>
          <p:nvPr/>
        </p:nvPicPr>
        <p:blipFill>
          <a:blip r:embed="rId4"/>
          <a:stretch>
            <a:fillRect/>
          </a:stretch>
        </p:blipFill>
        <p:spPr>
          <a:xfrm>
            <a:off x="448235" y="611000"/>
            <a:ext cx="3653119" cy="4336116"/>
          </a:xfrm>
          <a:prstGeom prst="rect">
            <a:avLst/>
          </a:prstGeom>
        </p:spPr>
      </p:pic>
    </p:spTree>
    <p:extLst>
      <p:ext uri="{BB962C8B-B14F-4D97-AF65-F5344CB8AC3E}">
        <p14:creationId xmlns:p14="http://schemas.microsoft.com/office/powerpoint/2010/main" val="144035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dirty="0">
                <a:solidFill>
                  <a:srgbClr val="FF0000"/>
                </a:solidFill>
                <a:latin typeface="+mj-lt"/>
              </a:rPr>
              <a:t>What is Rosh Hashanah?</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6" name="TextBox 5">
            <a:extLst>
              <a:ext uri="{FF2B5EF4-FFF2-40B4-BE49-F238E27FC236}">
                <a16:creationId xmlns:a16="http://schemas.microsoft.com/office/drawing/2014/main" id="{3A75253A-2015-0779-DFB2-7BE16292BA9D}"/>
              </a:ext>
            </a:extLst>
          </p:cNvPr>
          <p:cNvSpPr txBox="1"/>
          <p:nvPr/>
        </p:nvSpPr>
        <p:spPr>
          <a:xfrm>
            <a:off x="132078" y="143992"/>
            <a:ext cx="7456391" cy="5262979"/>
          </a:xfrm>
          <a:prstGeom prst="rect">
            <a:avLst/>
          </a:prstGeom>
          <a:noFill/>
        </p:spPr>
        <p:txBody>
          <a:bodyPr wrap="square">
            <a:spAutoFit/>
          </a:bodyPr>
          <a:lstStyle/>
          <a:p>
            <a:pPr algn="l" fontAlgn="base"/>
            <a:r>
              <a:rPr lang="en-GB" sz="2800" i="0" dirty="0">
                <a:solidFill>
                  <a:schemeClr val="bg1"/>
                </a:solidFill>
                <a:effectLst/>
              </a:rPr>
              <a:t>Rosh Hashanah is a special festival that celebrates Jewish New Year. It literally means 'head of the year’.</a:t>
            </a:r>
          </a:p>
          <a:p>
            <a:pPr algn="l" fontAlgn="base"/>
            <a:endParaRPr lang="en-GB" sz="2800" dirty="0">
              <a:solidFill>
                <a:schemeClr val="bg1"/>
              </a:solidFill>
            </a:endParaRPr>
          </a:p>
          <a:p>
            <a:pPr algn="l" fontAlgn="base"/>
            <a:r>
              <a:rPr lang="en-GB" sz="2800" i="0" dirty="0">
                <a:solidFill>
                  <a:schemeClr val="bg1"/>
                </a:solidFill>
                <a:effectLst/>
              </a:rPr>
              <a:t>To Jewish people, it also marks the </a:t>
            </a:r>
          </a:p>
          <a:p>
            <a:pPr algn="l" fontAlgn="base"/>
            <a:r>
              <a:rPr lang="en-GB" sz="2800" i="0" dirty="0">
                <a:solidFill>
                  <a:schemeClr val="bg1"/>
                </a:solidFill>
                <a:effectLst/>
              </a:rPr>
              <a:t>anniversary of the creation of the world.</a:t>
            </a:r>
          </a:p>
          <a:p>
            <a:pPr algn="l" fontAlgn="base"/>
            <a:endParaRPr lang="en-GB" sz="2800" dirty="0">
              <a:solidFill>
                <a:schemeClr val="bg1"/>
              </a:solidFill>
            </a:endParaRPr>
          </a:p>
          <a:p>
            <a:pPr fontAlgn="base"/>
            <a:r>
              <a:rPr lang="en-GB" sz="2800" i="0" dirty="0">
                <a:solidFill>
                  <a:schemeClr val="bg1"/>
                </a:solidFill>
                <a:effectLst/>
              </a:rPr>
              <a:t>Festive gatherings with family and friends are a tradition during this holiday. Also traditional are meals that feature sweet foods. </a:t>
            </a:r>
            <a:r>
              <a:rPr lang="en-GB" sz="2800" b="0" i="0" dirty="0">
                <a:solidFill>
                  <a:schemeClr val="bg1"/>
                </a:solidFill>
                <a:effectLst/>
                <a:latin typeface="ReithSans"/>
              </a:rPr>
              <a:t>They also eat apples dipped in honey to represent the hope of a sweet new year.</a:t>
            </a:r>
            <a:endParaRPr lang="en-GB" sz="3200" b="1" i="0" dirty="0">
              <a:solidFill>
                <a:schemeClr val="bg1"/>
              </a:solidFill>
              <a:effectLst/>
              <a:latin typeface="inherit"/>
            </a:endParaRPr>
          </a:p>
        </p:txBody>
      </p:sp>
      <p:pic>
        <p:nvPicPr>
          <p:cNvPr id="3074" name="Picture 2" descr="brown wooden spoon on green round fruit">
            <a:extLst>
              <a:ext uri="{FF2B5EF4-FFF2-40B4-BE49-F238E27FC236}">
                <a16:creationId xmlns:a16="http://schemas.microsoft.com/office/drawing/2014/main" id="{C2EC0F0B-66CB-6D84-1F89-2873AB874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469" y="342907"/>
            <a:ext cx="4273817" cy="470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40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191999" cy="1323439"/>
          </a:xfrm>
          <a:prstGeom prst="rect">
            <a:avLst/>
          </a:prstGeom>
          <a:noFill/>
        </p:spPr>
        <p:txBody>
          <a:bodyPr wrap="square" rtlCol="0">
            <a:spAutoFit/>
          </a:bodyPr>
          <a:lstStyle/>
          <a:p>
            <a:pPr algn="ctr"/>
            <a:r>
              <a:rPr lang="en-GB" sz="8000" dirty="0">
                <a:solidFill>
                  <a:srgbClr val="FF0000"/>
                </a:solidFill>
                <a:latin typeface="+mj-lt"/>
              </a:rPr>
              <a:t>   What is Rosh Hashanah?</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6" name="TextBox 5">
            <a:extLst>
              <a:ext uri="{FF2B5EF4-FFF2-40B4-BE49-F238E27FC236}">
                <a16:creationId xmlns:a16="http://schemas.microsoft.com/office/drawing/2014/main" id="{3A75253A-2015-0779-DFB2-7BE16292BA9D}"/>
              </a:ext>
            </a:extLst>
          </p:cNvPr>
          <p:cNvSpPr txBox="1"/>
          <p:nvPr/>
        </p:nvSpPr>
        <p:spPr>
          <a:xfrm>
            <a:off x="3982792" y="516029"/>
            <a:ext cx="8041044" cy="4524315"/>
          </a:xfrm>
          <a:prstGeom prst="rect">
            <a:avLst/>
          </a:prstGeom>
          <a:noFill/>
        </p:spPr>
        <p:txBody>
          <a:bodyPr wrap="square" lIns="91440" tIns="45720" rIns="91440" bIns="45720" anchor="t">
            <a:spAutoFit/>
          </a:bodyPr>
          <a:lstStyle/>
          <a:p>
            <a:pPr algn="just"/>
            <a:r>
              <a:rPr lang="en-GB" sz="3200" b="0" i="0" dirty="0">
                <a:solidFill>
                  <a:schemeClr val="bg1"/>
                </a:solidFill>
                <a:effectLst/>
              </a:rPr>
              <a:t>Rosh </a:t>
            </a:r>
            <a:r>
              <a:rPr lang="en-GB" sz="3200" dirty="0">
                <a:solidFill>
                  <a:schemeClr val="bg1"/>
                </a:solidFill>
              </a:rPr>
              <a:t>Hashanah </a:t>
            </a:r>
            <a:r>
              <a:rPr lang="en-GB" sz="3200" b="0" i="0" dirty="0">
                <a:solidFill>
                  <a:schemeClr val="bg1"/>
                </a:solidFill>
                <a:effectLst/>
              </a:rPr>
              <a:t>is a joyous holiday, but it also is a serious one. Work is not allowed on the holiday. Most of the day is spent praying in the synagogue, the Jewish house of worship.</a:t>
            </a:r>
            <a:r>
              <a:rPr lang="en-GB" sz="3200" dirty="0">
                <a:solidFill>
                  <a:schemeClr val="bg1"/>
                </a:solidFill>
              </a:rPr>
              <a:t> </a:t>
            </a:r>
          </a:p>
          <a:p>
            <a:pPr algn="l"/>
            <a:endParaRPr lang="en-GB" sz="3200" b="0" i="0" dirty="0">
              <a:solidFill>
                <a:schemeClr val="bg1"/>
              </a:solidFill>
              <a:effectLst/>
            </a:endParaRPr>
          </a:p>
          <a:p>
            <a:pPr algn="just"/>
            <a:r>
              <a:rPr lang="en-GB" sz="3200" b="0" i="0" dirty="0">
                <a:solidFill>
                  <a:schemeClr val="bg1"/>
                </a:solidFill>
                <a:effectLst/>
              </a:rPr>
              <a:t>The service at the synagogue includes the sounding of the shofar, a trumpet made of a ram’s horn.</a:t>
            </a:r>
            <a:r>
              <a:rPr lang="en-GB" sz="3200" b="0" i="0" dirty="0">
                <a:solidFill>
                  <a:srgbClr val="231F20"/>
                </a:solidFill>
                <a:effectLst/>
                <a:latin typeface="ReithSans"/>
              </a:rPr>
              <a:t> </a:t>
            </a:r>
            <a:r>
              <a:rPr lang="en-GB" sz="3200" i="0" dirty="0">
                <a:solidFill>
                  <a:schemeClr val="bg1"/>
                </a:solidFill>
                <a:effectLst/>
                <a:latin typeface="ReithSans"/>
              </a:rPr>
              <a:t>The shofar is blown to symbolise a call for repentance.</a:t>
            </a:r>
            <a:endParaRPr lang="en-GB" sz="3200" b="1" i="0" dirty="0">
              <a:solidFill>
                <a:schemeClr val="bg1"/>
              </a:solidFill>
              <a:effectLst/>
              <a:latin typeface="inherit"/>
            </a:endParaRPr>
          </a:p>
        </p:txBody>
      </p:sp>
      <p:pic>
        <p:nvPicPr>
          <p:cNvPr id="2056" name="Picture 8" descr="a person standing on a beach holding a kite">
            <a:extLst>
              <a:ext uri="{FF2B5EF4-FFF2-40B4-BE49-F238E27FC236}">
                <a16:creationId xmlns:a16="http://schemas.microsoft.com/office/drawing/2014/main" id="{C151C494-7031-1CF6-3369-8D0FE66DCF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04250" cy="555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0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dirty="0">
                <a:solidFill>
                  <a:srgbClr val="FF0000"/>
                </a:solidFill>
                <a:latin typeface="+mj-lt"/>
              </a:rPr>
              <a:t>What is Rosh Hashanah?</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6" name="TextBox 5">
            <a:extLst>
              <a:ext uri="{FF2B5EF4-FFF2-40B4-BE49-F238E27FC236}">
                <a16:creationId xmlns:a16="http://schemas.microsoft.com/office/drawing/2014/main" id="{3A75253A-2015-0779-DFB2-7BE16292BA9D}"/>
              </a:ext>
            </a:extLst>
          </p:cNvPr>
          <p:cNvSpPr txBox="1"/>
          <p:nvPr/>
        </p:nvSpPr>
        <p:spPr>
          <a:xfrm>
            <a:off x="365760" y="89963"/>
            <a:ext cx="7074474" cy="5016758"/>
          </a:xfrm>
          <a:prstGeom prst="rect">
            <a:avLst/>
          </a:prstGeom>
          <a:noFill/>
        </p:spPr>
        <p:txBody>
          <a:bodyPr wrap="square">
            <a:spAutoFit/>
          </a:bodyPr>
          <a:lstStyle/>
          <a:p>
            <a:pPr algn="l"/>
            <a:endParaRPr lang="en-GB" sz="3200" b="0" i="0" dirty="0">
              <a:solidFill>
                <a:schemeClr val="bg1"/>
              </a:solidFill>
              <a:effectLst/>
            </a:endParaRPr>
          </a:p>
          <a:p>
            <a:pPr algn="l"/>
            <a:endParaRPr lang="en-GB" sz="3200" b="0" i="0" dirty="0">
              <a:solidFill>
                <a:schemeClr val="bg1"/>
              </a:solidFill>
              <a:effectLst/>
            </a:endParaRPr>
          </a:p>
          <a:p>
            <a:pPr algn="just"/>
            <a:r>
              <a:rPr lang="en-GB" sz="3200" b="0" i="0" dirty="0">
                <a:solidFill>
                  <a:schemeClr val="bg1"/>
                </a:solidFill>
                <a:effectLst/>
              </a:rPr>
              <a:t>During Rosh Hashana people take time to review the mistakes they made in the past year.</a:t>
            </a:r>
          </a:p>
          <a:p>
            <a:pPr algn="just"/>
            <a:endParaRPr lang="en-GB" sz="3200" b="0" i="0" dirty="0">
              <a:solidFill>
                <a:schemeClr val="bg1"/>
              </a:solidFill>
              <a:effectLst/>
            </a:endParaRPr>
          </a:p>
          <a:p>
            <a:pPr algn="just"/>
            <a:r>
              <a:rPr lang="en-GB" sz="3200" b="0" i="0" dirty="0">
                <a:solidFill>
                  <a:schemeClr val="bg1"/>
                </a:solidFill>
                <a:effectLst/>
              </a:rPr>
              <a:t>They also plan the changes they hope to make in the new year.</a:t>
            </a:r>
          </a:p>
          <a:p>
            <a:pPr algn="l" fontAlgn="base"/>
            <a:endParaRPr lang="en-GB" sz="3200" b="1" i="0" dirty="0">
              <a:solidFill>
                <a:schemeClr val="bg1"/>
              </a:solidFill>
              <a:effectLst/>
              <a:latin typeface="inherit"/>
            </a:endParaRPr>
          </a:p>
          <a:p>
            <a:pPr algn="l" fontAlgn="base"/>
            <a:endParaRPr lang="en-GB" sz="3200" b="0" i="0" dirty="0">
              <a:solidFill>
                <a:schemeClr val="bg1"/>
              </a:solidFill>
              <a:effectLst/>
              <a:latin typeface="ReithSans"/>
            </a:endParaRPr>
          </a:p>
        </p:txBody>
      </p:sp>
      <p:pic>
        <p:nvPicPr>
          <p:cNvPr id="2" name="Picture 1">
            <a:extLst>
              <a:ext uri="{FF2B5EF4-FFF2-40B4-BE49-F238E27FC236}">
                <a16:creationId xmlns:a16="http://schemas.microsoft.com/office/drawing/2014/main" id="{C6484CDB-7118-4107-B42F-30D927FCE8CB}"/>
              </a:ext>
            </a:extLst>
          </p:cNvPr>
          <p:cNvPicPr>
            <a:picLocks noChangeAspect="1"/>
          </p:cNvPicPr>
          <p:nvPr/>
        </p:nvPicPr>
        <p:blipFill>
          <a:blip r:embed="rId4"/>
          <a:stretch>
            <a:fillRect/>
          </a:stretch>
        </p:blipFill>
        <p:spPr>
          <a:xfrm>
            <a:off x="8145024" y="324013"/>
            <a:ext cx="3455020" cy="4899628"/>
          </a:xfrm>
          <a:prstGeom prst="rect">
            <a:avLst/>
          </a:prstGeom>
        </p:spPr>
      </p:pic>
    </p:spTree>
    <p:extLst>
      <p:ext uri="{BB962C8B-B14F-4D97-AF65-F5344CB8AC3E}">
        <p14:creationId xmlns:p14="http://schemas.microsoft.com/office/powerpoint/2010/main" val="178648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dirty="0">
                <a:solidFill>
                  <a:srgbClr val="FF0000"/>
                </a:solidFill>
                <a:latin typeface="+mj-lt"/>
              </a:rPr>
              <a:t>Reflection</a:t>
            </a:r>
          </a:p>
        </p:txBody>
      </p:sp>
      <p:sp>
        <p:nvSpPr>
          <p:cNvPr id="4" name="TextBox 3">
            <a:extLst>
              <a:ext uri="{FF2B5EF4-FFF2-40B4-BE49-F238E27FC236}">
                <a16:creationId xmlns:a16="http://schemas.microsoft.com/office/drawing/2014/main" id="{12B1C2FB-98D4-848F-9F2B-5762CCB1E408}"/>
              </a:ext>
            </a:extLst>
          </p:cNvPr>
          <p:cNvSpPr txBox="1"/>
          <p:nvPr/>
        </p:nvSpPr>
        <p:spPr>
          <a:xfrm>
            <a:off x="6096000" y="160630"/>
            <a:ext cx="5780553" cy="5262979"/>
          </a:xfrm>
          <a:prstGeom prst="rect">
            <a:avLst/>
          </a:prstGeom>
          <a:noFill/>
        </p:spPr>
        <p:txBody>
          <a:bodyPr wrap="square">
            <a:spAutoFit/>
          </a:bodyPr>
          <a:lstStyle/>
          <a:p>
            <a:r>
              <a:rPr lang="en-GB" sz="2400" dirty="0">
                <a:solidFill>
                  <a:schemeClr val="bg1"/>
                </a:solidFill>
                <a:latin typeface="+mj-lt"/>
              </a:rPr>
              <a:t>During Rosh Hashanah Jews reflect on the previous year and what they could do to improve. </a:t>
            </a:r>
          </a:p>
          <a:p>
            <a:endParaRPr lang="en-GB" sz="2400" dirty="0">
              <a:solidFill>
                <a:schemeClr val="bg1"/>
              </a:solidFill>
              <a:latin typeface="+mj-lt"/>
            </a:endParaRPr>
          </a:p>
          <a:p>
            <a:pPr algn="l" rtl="0"/>
            <a:r>
              <a:rPr lang="en-GB" sz="2400" i="0" dirty="0">
                <a:solidFill>
                  <a:schemeClr val="bg1"/>
                </a:solidFill>
                <a:effectLst/>
                <a:latin typeface="+mj-lt"/>
              </a:rPr>
              <a:t>Play some quiet music. </a:t>
            </a:r>
            <a:r>
              <a:rPr lang="en-GB" sz="2400" dirty="0">
                <a:solidFill>
                  <a:schemeClr val="bg1"/>
                </a:solidFill>
                <a:latin typeface="+mj-lt"/>
              </a:rPr>
              <a:t>Listen to the music and spend </a:t>
            </a:r>
            <a:r>
              <a:rPr lang="en-GB" sz="2400" i="0" dirty="0">
                <a:solidFill>
                  <a:schemeClr val="bg1"/>
                </a:solidFill>
                <a:effectLst/>
                <a:latin typeface="+mj-lt"/>
              </a:rPr>
              <a:t>the next few minutes reflecting on these questions linked to today’s assembly:</a:t>
            </a:r>
          </a:p>
          <a:p>
            <a:pPr marL="457200" indent="-457200" algn="l" rtl="0">
              <a:buFont typeface="Arial" panose="020B0604020202020204" pitchFamily="34" charset="0"/>
              <a:buChar char="•"/>
            </a:pPr>
            <a:endParaRPr lang="en-GB" sz="2400" dirty="0">
              <a:solidFill>
                <a:schemeClr val="bg1"/>
              </a:solidFill>
              <a:latin typeface="+mj-lt"/>
            </a:endParaRPr>
          </a:p>
          <a:p>
            <a:pPr>
              <a:buFont typeface="Arial" panose="020B0604020202020204" pitchFamily="34" charset="0"/>
              <a:buChar char="•"/>
            </a:pPr>
            <a:r>
              <a:rPr lang="en-GB" sz="2400" dirty="0">
                <a:solidFill>
                  <a:schemeClr val="bg1"/>
                </a:solidFill>
              </a:rPr>
              <a:t> What could I have done differently today?</a:t>
            </a:r>
          </a:p>
          <a:p>
            <a:pPr>
              <a:buFont typeface="Arial" panose="020B0604020202020204" pitchFamily="34" charset="0"/>
              <a:buChar char="•"/>
            </a:pPr>
            <a:r>
              <a:rPr lang="en-GB" sz="2400" dirty="0">
                <a:solidFill>
                  <a:schemeClr val="bg1"/>
                </a:solidFill>
              </a:rPr>
              <a:t> Am I using my time wisely?</a:t>
            </a:r>
          </a:p>
          <a:p>
            <a:pPr>
              <a:buFont typeface="Arial" panose="020B0604020202020204" pitchFamily="34" charset="0"/>
              <a:buChar char="•"/>
            </a:pPr>
            <a:r>
              <a:rPr lang="en-GB" sz="2400" dirty="0">
                <a:solidFill>
                  <a:schemeClr val="bg1"/>
                </a:solidFill>
              </a:rPr>
              <a:t> Am I living true to myself</a:t>
            </a:r>
            <a:r>
              <a:rPr lang="en-GB" sz="2400" dirty="0">
                <a:solidFill>
                  <a:schemeClr val="bg1"/>
                </a:solidFill>
                <a:latin typeface="Candara" panose="020E0502030303020204" pitchFamily="34" charset="0"/>
              </a:rPr>
              <a:t>?</a:t>
            </a:r>
            <a:endParaRPr lang="en-GB" sz="2400" dirty="0">
              <a:solidFill>
                <a:schemeClr val="bg1"/>
              </a:solidFill>
            </a:endParaRPr>
          </a:p>
          <a:p>
            <a:pPr algn="l">
              <a:buFont typeface="Arial" panose="020B0604020202020204" pitchFamily="34" charset="0"/>
              <a:buChar char="•"/>
            </a:pPr>
            <a:r>
              <a:rPr lang="en-GB" sz="2400" i="0" dirty="0">
                <a:solidFill>
                  <a:schemeClr val="bg1"/>
                </a:solidFill>
                <a:effectLst/>
                <a:latin typeface="+mj-lt"/>
              </a:rPr>
              <a:t> Are there things I’d like to improve about myself?</a:t>
            </a:r>
          </a:p>
        </p:txBody>
      </p:sp>
      <p:pic>
        <p:nvPicPr>
          <p:cNvPr id="4100" name="Picture 4" descr="low-angle photo of lightened candles">
            <a:extLst>
              <a:ext uri="{FF2B5EF4-FFF2-40B4-BE49-F238E27FC236}">
                <a16:creationId xmlns:a16="http://schemas.microsoft.com/office/drawing/2014/main" id="{97181812-B1E1-253F-CE9E-5846B5A81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5864773" cy="558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235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6a3c1a-0463-4261-8678-9808e0d49f29" xsi:nil="true"/>
    <lcf76f155ced4ddcb4097134ff3c332f xmlns="4797d39e-7110-498e-9f99-4da8e39d64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8" ma:contentTypeDescription="Create a new document." ma:contentTypeScope="" ma:versionID="5bc81360a1dba4d4c58c53488228d912">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d25736e8994bb7bfafc4dd030ac4417e"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924141-eceb-4ef1-8300-400561d8a5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2e9585-f7f4-40b0-a859-68fefd03f1d9}" ma:internalName="TaxCatchAll" ma:showField="CatchAllData" ma:web="a76a3c1a-0463-4261-8678-9808e0d4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2D995F-ED91-4CF4-95E6-E01847E0B08F}">
  <ds:schemaRefs>
    <ds:schemaRef ds:uri="http://schemas.microsoft.com/office/2006/metadata/properties"/>
    <ds:schemaRef ds:uri="http://schemas.microsoft.com/office/infopath/2007/PartnerControls"/>
    <ds:schemaRef ds:uri="a76a3c1a-0463-4261-8678-9808e0d49f29"/>
    <ds:schemaRef ds:uri="4797d39e-7110-498e-9f99-4da8e39d64cb"/>
  </ds:schemaRefs>
</ds:datastoreItem>
</file>

<file path=customXml/itemProps2.xml><?xml version="1.0" encoding="utf-8"?>
<ds:datastoreItem xmlns:ds="http://schemas.openxmlformats.org/officeDocument/2006/customXml" ds:itemID="{EDDC4B2E-3174-43EF-A66D-1D37DC18B5AE}"/>
</file>

<file path=customXml/itemProps3.xml><?xml version="1.0" encoding="utf-8"?>
<ds:datastoreItem xmlns:ds="http://schemas.openxmlformats.org/officeDocument/2006/customXml" ds:itemID="{4C0316E1-BECE-4897-8CA7-31A9CB09A8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27656</TotalTime>
  <Words>595</Words>
  <Application>Microsoft Office PowerPoint</Application>
  <PresentationFormat>Widescreen</PresentationFormat>
  <Paragraphs>59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Claire O'Neill</cp:lastModifiedBy>
  <cp:revision>517</cp:revision>
  <cp:lastPrinted>2023-02-22T16:55:40Z</cp:lastPrinted>
  <dcterms:created xsi:type="dcterms:W3CDTF">2020-10-07T15:56:12Z</dcterms:created>
  <dcterms:modified xsi:type="dcterms:W3CDTF">2023-11-13T13:47:51Z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y fmtid="{D5CDD505-2E9C-101B-9397-08002B2CF9AE}" pid="3" name="MediaServiceImageTags">
    <vt:lpwstr/>
  </property>
</Properties>
</file>