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1" r:id="rId2"/>
    <p:sldId id="319" r:id="rId3"/>
    <p:sldId id="1808" r:id="rId4"/>
    <p:sldId id="323" r:id="rId5"/>
    <p:sldId id="325" r:id="rId6"/>
    <p:sldId id="1809" r:id="rId7"/>
    <p:sldId id="1805" r:id="rId8"/>
    <p:sldId id="324" r:id="rId9"/>
    <p:sldId id="1811" r:id="rId10"/>
    <p:sldId id="1804" r:id="rId11"/>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F5E"/>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96" autoAdjust="0"/>
    <p:restoredTop sz="84947" autoAdjust="0"/>
  </p:normalViewPr>
  <p:slideViewPr>
    <p:cSldViewPr snapToGrid="0">
      <p:cViewPr>
        <p:scale>
          <a:sx n="75" d="100"/>
          <a:sy n="75" d="100"/>
        </p:scale>
        <p:origin x="1042" y="10"/>
      </p:cViewPr>
      <p:guideLst/>
    </p:cSldViewPr>
  </p:slideViewPr>
  <p:outlineViewPr>
    <p:cViewPr>
      <p:scale>
        <a:sx n="33" d="100"/>
        <a:sy n="33" d="100"/>
      </p:scale>
      <p:origin x="0" y="-10640"/>
    </p:cViewPr>
  </p:outlin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3B0C4422-E792-4397-A57B-E4ACE3062BD7}" type="datetimeFigureOut">
              <a:rPr lang="en-GB" smtClean="0"/>
              <a:t>11/07/2023</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E2DC099-B853-45FC-978E-590DEFDA1CAF}" type="datetimeFigureOut">
              <a:rPr lang="en-GB" smtClean="0"/>
              <a:t>11/07/2023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152044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a:t>
            </a:r>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3100761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43259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1982583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6</a:t>
            </a:fld>
            <a:endParaRPr lang="en-GB"/>
          </a:p>
        </p:txBody>
      </p:sp>
    </p:spTree>
    <p:extLst>
      <p:ext uri="{BB962C8B-B14F-4D97-AF65-F5344CB8AC3E}">
        <p14:creationId xmlns:p14="http://schemas.microsoft.com/office/powerpoint/2010/main" val="423110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2917358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353653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9</a:t>
            </a:fld>
            <a:endParaRPr lang="en-GB"/>
          </a:p>
        </p:txBody>
      </p:sp>
    </p:spTree>
    <p:extLst>
      <p:ext uri="{BB962C8B-B14F-4D97-AF65-F5344CB8AC3E}">
        <p14:creationId xmlns:p14="http://schemas.microsoft.com/office/powerpoint/2010/main" val="421939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11/07/2023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11/07/2023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11/07/2023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11/07/2023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11/07/2023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1" y="5584874"/>
            <a:ext cx="12192000" cy="1323439"/>
          </a:xfrm>
          <a:prstGeom prst="rect">
            <a:avLst/>
          </a:prstGeom>
          <a:noFill/>
        </p:spPr>
        <p:txBody>
          <a:bodyPr wrap="square" rtlCol="0">
            <a:spAutoFit/>
          </a:bodyPr>
          <a:lstStyle/>
          <a:p>
            <a:pPr algn="ctr"/>
            <a:r>
              <a:rPr lang="en-GB" sz="8000" dirty="0">
                <a:solidFill>
                  <a:srgbClr val="FF0000"/>
                </a:solidFill>
                <a:latin typeface="+mj-lt"/>
              </a:rPr>
              <a:t>Vaisakhi</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17" name="Picture 16">
            <a:extLst>
              <a:ext uri="{FF2B5EF4-FFF2-40B4-BE49-F238E27FC236}">
                <a16:creationId xmlns:a16="http://schemas.microsoft.com/office/drawing/2014/main" id="{799E9B49-F22F-43EA-AA19-E8F6513D5F7F}"/>
              </a:ext>
            </a:extLst>
          </p:cNvPr>
          <p:cNvPicPr>
            <a:picLocks noChangeAspect="1"/>
          </p:cNvPicPr>
          <p:nvPr/>
        </p:nvPicPr>
        <p:blipFill>
          <a:blip r:embed="rId4"/>
          <a:stretch>
            <a:fillRect/>
          </a:stretch>
        </p:blipFill>
        <p:spPr>
          <a:xfrm>
            <a:off x="3081972" y="335280"/>
            <a:ext cx="5818188" cy="4986887"/>
          </a:xfrm>
          <a:prstGeom prst="rect">
            <a:avLst/>
          </a:prstGeom>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12348" y="5579428"/>
            <a:ext cx="12616695" cy="1323439"/>
          </a:xfrm>
          <a:prstGeom prst="rect">
            <a:avLst/>
          </a:prstGeom>
          <a:noFill/>
        </p:spPr>
        <p:txBody>
          <a:bodyPr wrap="square" rtlCol="0">
            <a:spAutoFit/>
          </a:bodyPr>
          <a:lstStyle/>
          <a:p>
            <a:pPr algn="ctr"/>
            <a:r>
              <a:rPr lang="en-GB" sz="8000">
                <a:solidFill>
                  <a:srgbClr val="FF0000"/>
                </a:solidFill>
                <a:latin typeface="+mj-lt"/>
              </a:rPr>
              <a:t>Closing Prayer</a:t>
            </a:r>
            <a:endParaRPr lang="en-GB" sz="8000" dirty="0">
              <a:solidFill>
                <a:srgbClr val="FF0000"/>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6" name="TextBox 5">
            <a:extLst>
              <a:ext uri="{FF2B5EF4-FFF2-40B4-BE49-F238E27FC236}">
                <a16:creationId xmlns:a16="http://schemas.microsoft.com/office/drawing/2014/main" id="{F2123938-7914-4AFF-E517-0A0C3D45F61B}"/>
              </a:ext>
            </a:extLst>
          </p:cNvPr>
          <p:cNvSpPr txBox="1"/>
          <p:nvPr/>
        </p:nvSpPr>
        <p:spPr>
          <a:xfrm>
            <a:off x="4014328" y="348337"/>
            <a:ext cx="5107212" cy="461665"/>
          </a:xfrm>
          <a:prstGeom prst="rect">
            <a:avLst/>
          </a:prstGeom>
          <a:noFill/>
        </p:spPr>
        <p:txBody>
          <a:bodyPr wrap="square" lIns="91440" tIns="45720" rIns="91440" bIns="45720" anchor="t">
            <a:spAutoFit/>
          </a:bodyPr>
          <a:lstStyle/>
          <a:p>
            <a:endParaRPr lang="en-GB" sz="2400" dirty="0">
              <a:solidFill>
                <a:schemeClr val="bg1"/>
              </a:solidFill>
              <a:latin typeface="Droid Sans"/>
            </a:endParaRPr>
          </a:p>
        </p:txBody>
      </p:sp>
      <p:sp>
        <p:nvSpPr>
          <p:cNvPr id="4" name="TextBox 3">
            <a:extLst>
              <a:ext uri="{FF2B5EF4-FFF2-40B4-BE49-F238E27FC236}">
                <a16:creationId xmlns:a16="http://schemas.microsoft.com/office/drawing/2014/main" id="{B2D1BB32-2B27-0975-6164-CF2BB2CBA26C}"/>
              </a:ext>
            </a:extLst>
          </p:cNvPr>
          <p:cNvSpPr txBox="1"/>
          <p:nvPr/>
        </p:nvSpPr>
        <p:spPr>
          <a:xfrm>
            <a:off x="217393" y="145330"/>
            <a:ext cx="7406594"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600" dirty="0">
                <a:solidFill>
                  <a:schemeClr val="bg1"/>
                </a:solidFill>
                <a:ea typeface="+mn-lt"/>
                <a:cs typeface="+mn-lt"/>
              </a:rPr>
              <a:t>Heavenly Father, </a:t>
            </a:r>
          </a:p>
          <a:p>
            <a:pPr algn="ctr"/>
            <a:endParaRPr lang="en-GB" sz="2600" dirty="0">
              <a:solidFill>
                <a:schemeClr val="bg1"/>
              </a:solidFill>
              <a:ea typeface="+mn-lt"/>
              <a:cs typeface="+mn-lt"/>
            </a:endParaRPr>
          </a:p>
          <a:p>
            <a:pPr algn="ctr"/>
            <a:r>
              <a:rPr lang="en-GB" sz="2600" dirty="0">
                <a:solidFill>
                  <a:schemeClr val="bg1"/>
                </a:solidFill>
                <a:ea typeface="+mn-lt"/>
                <a:cs typeface="+mn-lt"/>
              </a:rPr>
              <a:t>May we all love each other as you first loved us. </a:t>
            </a:r>
          </a:p>
          <a:p>
            <a:pPr algn="ctr"/>
            <a:r>
              <a:rPr lang="en-GB" sz="2600" dirty="0">
                <a:solidFill>
                  <a:schemeClr val="bg1"/>
                </a:solidFill>
                <a:ea typeface="+mn-lt"/>
                <a:cs typeface="+mn-lt"/>
              </a:rPr>
              <a:t>May we act with compassion, kindness, humility, gentleness, and patience toward one another, living in harmony. </a:t>
            </a:r>
          </a:p>
          <a:p>
            <a:pPr algn="ctr"/>
            <a:r>
              <a:rPr lang="en-GB" sz="2600" dirty="0">
                <a:solidFill>
                  <a:schemeClr val="bg1"/>
                </a:solidFill>
                <a:ea typeface="+mn-lt"/>
                <a:cs typeface="+mn-lt"/>
              </a:rPr>
              <a:t>Lord, lead us to take what you’ve given us – love, mercy, grace, forgiveness – and spread those in this world. </a:t>
            </a:r>
          </a:p>
          <a:p>
            <a:pPr algn="ctr"/>
            <a:r>
              <a:rPr lang="en-GB" sz="2600" dirty="0">
                <a:solidFill>
                  <a:schemeClr val="bg1"/>
                </a:solidFill>
                <a:ea typeface="+mn-lt"/>
                <a:cs typeface="+mn-lt"/>
              </a:rPr>
              <a:t>May your love bind us together in perfect unity. </a:t>
            </a:r>
          </a:p>
          <a:p>
            <a:pPr algn="ctr"/>
            <a:r>
              <a:rPr lang="en-GB" sz="2600" dirty="0">
                <a:solidFill>
                  <a:schemeClr val="bg1"/>
                </a:solidFill>
                <a:ea typeface="+mn-lt"/>
                <a:cs typeface="+mn-lt"/>
              </a:rPr>
              <a:t>All this I pray through your Son Jesus Christ. </a:t>
            </a:r>
          </a:p>
          <a:p>
            <a:pPr algn="ctr"/>
            <a:endParaRPr lang="en-GB" sz="2600" dirty="0">
              <a:solidFill>
                <a:schemeClr val="bg1"/>
              </a:solidFill>
              <a:ea typeface="+mn-lt"/>
              <a:cs typeface="+mn-lt"/>
            </a:endParaRPr>
          </a:p>
          <a:p>
            <a:pPr algn="ctr"/>
            <a:r>
              <a:rPr lang="en-GB" sz="2600" dirty="0">
                <a:solidFill>
                  <a:schemeClr val="bg1"/>
                </a:solidFill>
                <a:ea typeface="+mn-lt"/>
                <a:cs typeface="+mn-lt"/>
              </a:rPr>
              <a:t>Amen</a:t>
            </a:r>
            <a:endParaRPr lang="en-US" sz="2600" dirty="0">
              <a:solidFill>
                <a:schemeClr val="bg1"/>
              </a:solidFill>
              <a:ea typeface="+mn-lt"/>
              <a:cs typeface="+mn-lt"/>
            </a:endParaRPr>
          </a:p>
        </p:txBody>
      </p:sp>
      <p:pic>
        <p:nvPicPr>
          <p:cNvPr id="5" name="Picture 4">
            <a:extLst>
              <a:ext uri="{FF2B5EF4-FFF2-40B4-BE49-F238E27FC236}">
                <a16:creationId xmlns:a16="http://schemas.microsoft.com/office/drawing/2014/main" id="{7C1782D1-F692-4F9B-85E2-09132B65C594}"/>
              </a:ext>
            </a:extLst>
          </p:cNvPr>
          <p:cNvPicPr>
            <a:picLocks noChangeAspect="1"/>
          </p:cNvPicPr>
          <p:nvPr/>
        </p:nvPicPr>
        <p:blipFill>
          <a:blip r:embed="rId4"/>
          <a:stretch>
            <a:fillRect/>
          </a:stretch>
        </p:blipFill>
        <p:spPr>
          <a:xfrm>
            <a:off x="7836903" y="579169"/>
            <a:ext cx="3908057" cy="4426081"/>
          </a:xfrm>
          <a:prstGeom prst="rect">
            <a:avLst/>
          </a:prstGeom>
        </p:spPr>
      </p:pic>
    </p:spTree>
    <p:extLst>
      <p:ext uri="{BB962C8B-B14F-4D97-AF65-F5344CB8AC3E}">
        <p14:creationId xmlns:p14="http://schemas.microsoft.com/office/powerpoint/2010/main" val="3982459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Opening Prayer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105086" y="771564"/>
            <a:ext cx="7663829" cy="3862596"/>
          </a:xfrm>
          <a:prstGeom prst="rect">
            <a:avLst/>
          </a:prstGeom>
          <a:noFill/>
        </p:spPr>
        <p:txBody>
          <a:bodyPr wrap="square" lIns="91440" tIns="45720" rIns="91440" bIns="45720" rtlCol="0" anchor="t">
            <a:spAutoFit/>
          </a:bodyPr>
          <a:lstStyle/>
          <a:p>
            <a:pPr algn="ctr"/>
            <a:br>
              <a:rPr lang="en-GB" sz="1100" i="1" dirty="0">
                <a:solidFill>
                  <a:srgbClr val="222222"/>
                </a:solidFill>
                <a:latin typeface="Lucida Sans Unicode"/>
                <a:cs typeface="Lucida Sans Unicode"/>
              </a:rPr>
            </a:br>
            <a:r>
              <a:rPr lang="en-GB" sz="2600" dirty="0">
                <a:solidFill>
                  <a:schemeClr val="bg1"/>
                </a:solidFill>
                <a:latin typeface="+mj-lt"/>
                <a:cs typeface="Lucida Sans Unicode"/>
              </a:rPr>
              <a:t>Lord,</a:t>
            </a:r>
          </a:p>
          <a:p>
            <a:pPr algn="ctr"/>
            <a:endParaRPr lang="en-GB" sz="2600" dirty="0">
              <a:solidFill>
                <a:schemeClr val="bg1"/>
              </a:solidFill>
              <a:latin typeface="+mj-lt"/>
              <a:cs typeface="Lucida Sans Unicode"/>
            </a:endParaRPr>
          </a:p>
          <a:p>
            <a:pPr algn="ctr"/>
            <a:r>
              <a:rPr lang="en-GB" sz="2600" dirty="0">
                <a:solidFill>
                  <a:schemeClr val="bg1"/>
                </a:solidFill>
                <a:latin typeface="+mj-lt"/>
                <a:ea typeface="+mn-lt"/>
                <a:cs typeface="Lucida Sans Unicode"/>
              </a:rPr>
              <a:t>Grant us the wisdom to all walk together through life. </a:t>
            </a:r>
          </a:p>
          <a:p>
            <a:pPr algn="ctr"/>
            <a:r>
              <a:rPr lang="en-GB" sz="2600" dirty="0">
                <a:solidFill>
                  <a:schemeClr val="bg1"/>
                </a:solidFill>
                <a:latin typeface="+mj-lt"/>
                <a:ea typeface="+mn-lt"/>
                <a:cs typeface="Lucida Sans Unicode"/>
              </a:rPr>
              <a:t>Let us work together with understanding </a:t>
            </a:r>
          </a:p>
          <a:p>
            <a:pPr algn="ctr"/>
            <a:r>
              <a:rPr lang="en-GB" sz="2600" dirty="0">
                <a:solidFill>
                  <a:schemeClr val="bg1"/>
                </a:solidFill>
                <a:latin typeface="+mj-lt"/>
                <a:ea typeface="+mn-lt"/>
                <a:cs typeface="Lucida Sans Unicode"/>
              </a:rPr>
              <a:t>and compassion in our hearts. </a:t>
            </a:r>
          </a:p>
          <a:p>
            <a:pPr algn="ctr"/>
            <a:r>
              <a:rPr lang="en-GB" sz="2600" dirty="0">
                <a:solidFill>
                  <a:schemeClr val="bg1"/>
                </a:solidFill>
                <a:latin typeface="+mj-lt"/>
                <a:ea typeface="+mn-lt"/>
                <a:cs typeface="Lucida Sans Unicode"/>
              </a:rPr>
              <a:t>Let us not be rude or ignorant towards one another, </a:t>
            </a:r>
          </a:p>
          <a:p>
            <a:pPr algn="ctr"/>
            <a:r>
              <a:rPr lang="en-GB" sz="2600" dirty="0">
                <a:solidFill>
                  <a:schemeClr val="bg1"/>
                </a:solidFill>
                <a:latin typeface="+mj-lt"/>
                <a:ea typeface="+mn-lt"/>
                <a:cs typeface="Lucida Sans Unicode"/>
              </a:rPr>
              <a:t>and instead light the way to your heavenly kingdom.</a:t>
            </a:r>
          </a:p>
          <a:p>
            <a:pPr algn="ctr"/>
            <a:br>
              <a:rPr lang="en-GB" sz="2600" dirty="0">
                <a:latin typeface="+mj-lt"/>
                <a:cs typeface="Lucida Sans Unicode"/>
              </a:rPr>
            </a:br>
            <a:r>
              <a:rPr lang="en-GB" sz="2600" dirty="0">
                <a:solidFill>
                  <a:schemeClr val="bg1"/>
                </a:solidFill>
                <a:latin typeface="+mj-lt"/>
                <a:cs typeface="Lucida Sans Unicode"/>
              </a:rPr>
              <a:t>Amen</a:t>
            </a:r>
            <a:endParaRPr lang="en-GB" sz="2600" dirty="0">
              <a:solidFill>
                <a:srgbClr val="FFC000"/>
              </a:solidFill>
              <a:latin typeface="+mj-lt"/>
            </a:endParaRPr>
          </a:p>
        </p:txBody>
      </p:sp>
      <p:pic>
        <p:nvPicPr>
          <p:cNvPr id="5" name="Picture 4">
            <a:extLst>
              <a:ext uri="{FF2B5EF4-FFF2-40B4-BE49-F238E27FC236}">
                <a16:creationId xmlns:a16="http://schemas.microsoft.com/office/drawing/2014/main" id="{B8EDA1FB-0753-4F3F-865A-A1943B6F791C}"/>
              </a:ext>
            </a:extLst>
          </p:cNvPr>
          <p:cNvPicPr>
            <a:picLocks noChangeAspect="1"/>
          </p:cNvPicPr>
          <p:nvPr/>
        </p:nvPicPr>
        <p:blipFill>
          <a:blip r:embed="rId4"/>
          <a:stretch>
            <a:fillRect/>
          </a:stretch>
        </p:blipFill>
        <p:spPr>
          <a:xfrm>
            <a:off x="7874000" y="1"/>
            <a:ext cx="4398272" cy="5584240"/>
          </a:xfrm>
          <a:prstGeom prst="rect">
            <a:avLst/>
          </a:prstGeom>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4755778" y="835513"/>
            <a:ext cx="7116515" cy="4616648"/>
          </a:xfrm>
          <a:prstGeom prst="rect">
            <a:avLst/>
          </a:prstGeom>
          <a:noFill/>
        </p:spPr>
        <p:txBody>
          <a:bodyPr wrap="square" lIns="91440" tIns="45720" rIns="91440" bIns="45720" rtlCol="0" anchor="t">
            <a:spAutoFit/>
          </a:bodyPr>
          <a:lstStyle/>
          <a:p>
            <a:pPr algn="ctr"/>
            <a:r>
              <a:rPr lang="en-GB" sz="8000" dirty="0">
                <a:solidFill>
                  <a:schemeClr val="bg1"/>
                </a:solidFill>
                <a:ea typeface="+mn-lt"/>
                <a:cs typeface="+mn-lt"/>
              </a:rPr>
              <a:t>What do you already know about Sikhism?</a:t>
            </a:r>
            <a:endParaRPr lang="en-GB" sz="8000" dirty="0">
              <a:solidFill>
                <a:schemeClr val="bg1"/>
              </a:solidFill>
            </a:endParaRPr>
          </a:p>
          <a:p>
            <a:endParaRPr lang="en-GB" sz="4000" dirty="0">
              <a:solidFill>
                <a:schemeClr val="bg1"/>
              </a:solidFill>
              <a:ea typeface="+mn-lt"/>
              <a:cs typeface="+mn-lt"/>
            </a:endParaRPr>
          </a:p>
          <a:p>
            <a:endParaRPr lang="en-GB" sz="1400" dirty="0">
              <a:solidFill>
                <a:srgbClr val="231F20"/>
              </a:solidFill>
            </a:endParaRPr>
          </a:p>
        </p:txBody>
      </p:sp>
      <p:pic>
        <p:nvPicPr>
          <p:cNvPr id="6" name="Picture 5">
            <a:extLst>
              <a:ext uri="{FF2B5EF4-FFF2-40B4-BE49-F238E27FC236}">
                <a16:creationId xmlns:a16="http://schemas.microsoft.com/office/drawing/2014/main" id="{BC221456-BE89-4F17-88A8-491B9024C652}"/>
              </a:ext>
            </a:extLst>
          </p:cNvPr>
          <p:cNvPicPr>
            <a:picLocks noChangeAspect="1"/>
          </p:cNvPicPr>
          <p:nvPr/>
        </p:nvPicPr>
        <p:blipFill>
          <a:blip r:embed="rId4"/>
          <a:stretch>
            <a:fillRect/>
          </a:stretch>
        </p:blipFill>
        <p:spPr>
          <a:xfrm>
            <a:off x="440423" y="581513"/>
            <a:ext cx="3992880" cy="4447687"/>
          </a:xfrm>
          <a:prstGeom prst="rect">
            <a:avLst/>
          </a:prstGeom>
        </p:spPr>
      </p:pic>
    </p:spTree>
    <p:extLst>
      <p:ext uri="{BB962C8B-B14F-4D97-AF65-F5344CB8AC3E}">
        <p14:creationId xmlns:p14="http://schemas.microsoft.com/office/powerpoint/2010/main" val="2057986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0" y="5547962"/>
            <a:ext cx="12616695" cy="1323439"/>
          </a:xfrm>
          <a:prstGeom prst="rect">
            <a:avLst/>
          </a:prstGeom>
          <a:noFill/>
        </p:spPr>
        <p:txBody>
          <a:bodyPr wrap="square" rtlCol="0">
            <a:spAutoFit/>
          </a:bodyPr>
          <a:lstStyle/>
          <a:p>
            <a:pPr algn="ctr"/>
            <a:r>
              <a:rPr lang="en-GB" sz="8000" dirty="0">
                <a:solidFill>
                  <a:srgbClr val="FF0000"/>
                </a:solidFill>
                <a:latin typeface="+mj-lt"/>
              </a:rPr>
              <a:t>What is Sikhism?</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345226" y="520379"/>
            <a:ext cx="7444635" cy="4401205"/>
          </a:xfrm>
          <a:prstGeom prst="rect">
            <a:avLst/>
          </a:prstGeom>
          <a:noFill/>
        </p:spPr>
        <p:txBody>
          <a:bodyPr wrap="square" lIns="91440" tIns="45720" rIns="91440" bIns="45720" rtlCol="0" anchor="t">
            <a:spAutoFit/>
          </a:bodyPr>
          <a:lstStyle/>
          <a:p>
            <a:r>
              <a:rPr lang="en-GB" sz="2000" dirty="0">
                <a:solidFill>
                  <a:schemeClr val="bg1"/>
                </a:solidFill>
              </a:rPr>
              <a:t>Sikhism was founded by Guru Nanak around 500 years ago in a place called the Punjab. This is an area which spans part of India and Pakistan in South Asia today.</a:t>
            </a:r>
          </a:p>
          <a:p>
            <a:endParaRPr lang="en-GB" sz="2000" dirty="0">
              <a:solidFill>
                <a:schemeClr val="bg1"/>
              </a:solidFill>
            </a:endParaRPr>
          </a:p>
          <a:p>
            <a:pPr algn="just"/>
            <a:r>
              <a:rPr lang="en-GB" sz="2000" dirty="0">
                <a:solidFill>
                  <a:schemeClr val="bg1"/>
                </a:solidFill>
              </a:rPr>
              <a:t>Sikhs believe in one God who guides and protects them. They believe everyone is equal before God. Sikhs believe that your actions are important and you should lead a good life. They believe the way to do this is:</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Keep God in your heart and mind at all times</a:t>
            </a:r>
          </a:p>
          <a:p>
            <a:pPr marL="342900" indent="-342900">
              <a:buFont typeface="Arial" panose="020B0604020202020204" pitchFamily="34" charset="0"/>
              <a:buChar char="•"/>
            </a:pPr>
            <a:r>
              <a:rPr lang="en-GB" sz="2000" dirty="0">
                <a:solidFill>
                  <a:schemeClr val="bg1"/>
                </a:solidFill>
              </a:rPr>
              <a:t>Live honestly and work hard</a:t>
            </a:r>
          </a:p>
          <a:p>
            <a:pPr marL="342900" indent="-342900">
              <a:buFont typeface="Arial" panose="020B0604020202020204" pitchFamily="34" charset="0"/>
              <a:buChar char="•"/>
            </a:pPr>
            <a:r>
              <a:rPr lang="en-GB" sz="2000" dirty="0">
                <a:solidFill>
                  <a:schemeClr val="bg1"/>
                </a:solidFill>
              </a:rPr>
              <a:t>Treat everyone equally</a:t>
            </a:r>
          </a:p>
          <a:p>
            <a:pPr marL="342900" indent="-342900">
              <a:buFont typeface="Arial" panose="020B0604020202020204" pitchFamily="34" charset="0"/>
              <a:buChar char="•"/>
            </a:pPr>
            <a:r>
              <a:rPr lang="en-GB" sz="2000" dirty="0">
                <a:solidFill>
                  <a:schemeClr val="bg1"/>
                </a:solidFill>
              </a:rPr>
              <a:t>Be generous to those less fortunate than you</a:t>
            </a:r>
          </a:p>
          <a:p>
            <a:pPr marL="342900" indent="-342900">
              <a:buFont typeface="Arial" panose="020B0604020202020204" pitchFamily="34" charset="0"/>
              <a:buChar char="•"/>
            </a:pPr>
            <a:r>
              <a:rPr lang="en-GB" sz="2000" dirty="0">
                <a:solidFill>
                  <a:schemeClr val="bg1"/>
                </a:solidFill>
              </a:rPr>
              <a:t>Serve others</a:t>
            </a:r>
          </a:p>
        </p:txBody>
      </p:sp>
      <p:pic>
        <p:nvPicPr>
          <p:cNvPr id="6" name="Picture 5">
            <a:extLst>
              <a:ext uri="{FF2B5EF4-FFF2-40B4-BE49-F238E27FC236}">
                <a16:creationId xmlns:a16="http://schemas.microsoft.com/office/drawing/2014/main" id="{9D2A169A-9603-4296-ABCE-88DBF100C1AC}"/>
              </a:ext>
            </a:extLst>
          </p:cNvPr>
          <p:cNvPicPr>
            <a:picLocks noChangeAspect="1"/>
          </p:cNvPicPr>
          <p:nvPr/>
        </p:nvPicPr>
        <p:blipFill>
          <a:blip r:embed="rId4"/>
          <a:stretch>
            <a:fillRect/>
          </a:stretch>
        </p:blipFill>
        <p:spPr>
          <a:xfrm>
            <a:off x="8124457" y="285882"/>
            <a:ext cx="3492395" cy="4870201"/>
          </a:xfrm>
          <a:prstGeom prst="rect">
            <a:avLst/>
          </a:prstGeom>
        </p:spPr>
      </p:pic>
    </p:spTree>
    <p:extLst>
      <p:ext uri="{BB962C8B-B14F-4D97-AF65-F5344CB8AC3E}">
        <p14:creationId xmlns:p14="http://schemas.microsoft.com/office/powerpoint/2010/main" val="77540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dirty="0">
                <a:solidFill>
                  <a:srgbClr val="FF0000"/>
                </a:solidFill>
                <a:latin typeface="+mj-lt"/>
              </a:rPr>
              <a:t>Facts about Sikhism</a:t>
            </a:r>
          </a:p>
        </p:txBody>
      </p:sp>
      <p:sp>
        <p:nvSpPr>
          <p:cNvPr id="9" name="Rectangle 8">
            <a:extLst>
              <a:ext uri="{FF2B5EF4-FFF2-40B4-BE49-F238E27FC236}">
                <a16:creationId xmlns:a16="http://schemas.microsoft.com/office/drawing/2014/main" id="{D9CD86CB-A391-4CB5-8C78-928DEAEBCA15}"/>
              </a:ext>
            </a:extLst>
          </p:cNvPr>
          <p:cNvSpPr/>
          <p:nvPr/>
        </p:nvSpPr>
        <p:spPr>
          <a:xfrm>
            <a:off x="4367852" y="543102"/>
            <a:ext cx="7468548" cy="4401205"/>
          </a:xfrm>
          <a:prstGeom prst="rect">
            <a:avLst/>
          </a:prstGeom>
        </p:spPr>
        <p:txBody>
          <a:bodyPr wrap="square">
            <a:spAutoFit/>
          </a:bodyPr>
          <a:lstStyle/>
          <a:p>
            <a:pPr marL="285750" indent="-285750">
              <a:buFont typeface="Arial" panose="020B0604020202020204" pitchFamily="34" charset="0"/>
              <a:buChar char="•"/>
            </a:pPr>
            <a:r>
              <a:rPr lang="en-GB" sz="2000" dirty="0">
                <a:solidFill>
                  <a:schemeClr val="bg1"/>
                </a:solidFill>
                <a:latin typeface="+mj-lt"/>
                <a:cs typeface="Calibri" panose="020F0502020204030204" pitchFamily="34" charset="0"/>
              </a:rPr>
              <a:t>Guru Nanak is the founder of Sikhism. Guru means ‘Teacher’. Sikhism is still based on his teachings and those of the nine Sikh Gurus who followed him.</a:t>
            </a:r>
          </a:p>
          <a:p>
            <a:endParaRPr lang="en-GB" sz="2000" dirty="0">
              <a:solidFill>
                <a:schemeClr val="bg1"/>
              </a:solidFill>
              <a:latin typeface="+mj-lt"/>
              <a:cs typeface="Calibri" panose="020F0502020204030204" pitchFamily="34" charset="0"/>
            </a:endParaRPr>
          </a:p>
          <a:p>
            <a:pPr marL="285750" indent="-285750">
              <a:buFont typeface="Arial" panose="020B0604020202020204" pitchFamily="34" charset="0"/>
              <a:buChar char="•"/>
            </a:pPr>
            <a:r>
              <a:rPr lang="en-GB" sz="2000" dirty="0">
                <a:solidFill>
                  <a:schemeClr val="bg1"/>
                </a:solidFill>
              </a:rPr>
              <a:t>The Sikh community of men and women is known as the Khalsa which means the 'Community of the Pure’. In order to become a Sikh and join the Khalsa, people need to follow the Five Ks</a:t>
            </a:r>
          </a:p>
          <a:p>
            <a:endParaRPr lang="en-GB" sz="2000" dirty="0">
              <a:solidFill>
                <a:schemeClr val="bg1"/>
              </a:solidFill>
            </a:endParaRPr>
          </a:p>
          <a:p>
            <a:pPr marL="285750" indent="-285750">
              <a:buFont typeface="Arial" panose="020B0604020202020204" pitchFamily="34" charset="0"/>
              <a:buChar char="•"/>
            </a:pPr>
            <a:r>
              <a:rPr lang="en-GB" sz="2000" dirty="0">
                <a:solidFill>
                  <a:schemeClr val="bg1"/>
                </a:solidFill>
              </a:rPr>
              <a:t>The 5 Ks are 5 physical symbols worn by Sikhs They are:</a:t>
            </a:r>
          </a:p>
          <a:p>
            <a:r>
              <a:rPr lang="en-GB" sz="2000" dirty="0">
                <a:solidFill>
                  <a:schemeClr val="bg1"/>
                </a:solidFill>
              </a:rPr>
              <a:t>	Kesh (uncut hair)</a:t>
            </a:r>
          </a:p>
          <a:p>
            <a:r>
              <a:rPr lang="en-GB" sz="2000" dirty="0">
                <a:solidFill>
                  <a:schemeClr val="bg1"/>
                </a:solidFill>
              </a:rPr>
              <a:t>	Kara (a steel bracelet)</a:t>
            </a:r>
          </a:p>
          <a:p>
            <a:r>
              <a:rPr lang="en-GB" sz="2000" dirty="0">
                <a:solidFill>
                  <a:schemeClr val="bg1"/>
                </a:solidFill>
              </a:rPr>
              <a:t>	Kanga (a wooden comb)</a:t>
            </a:r>
          </a:p>
          <a:p>
            <a:r>
              <a:rPr lang="en-GB" sz="2000" dirty="0">
                <a:solidFill>
                  <a:schemeClr val="bg1"/>
                </a:solidFill>
              </a:rPr>
              <a:t>	</a:t>
            </a:r>
            <a:r>
              <a:rPr lang="en-GB" sz="2000" dirty="0" err="1">
                <a:solidFill>
                  <a:schemeClr val="bg1"/>
                </a:solidFill>
              </a:rPr>
              <a:t>Kaccha</a:t>
            </a:r>
            <a:r>
              <a:rPr lang="en-GB" sz="2000" dirty="0">
                <a:solidFill>
                  <a:schemeClr val="bg1"/>
                </a:solidFill>
              </a:rPr>
              <a:t> - (cotton underwear)</a:t>
            </a:r>
          </a:p>
          <a:p>
            <a:r>
              <a:rPr lang="en-GB" sz="2000" dirty="0">
                <a:solidFill>
                  <a:schemeClr val="bg1"/>
                </a:solidFill>
              </a:rPr>
              <a:t>	Kirpan (steel sword)</a:t>
            </a:r>
            <a:endParaRPr lang="en-GB" dirty="0">
              <a:solidFill>
                <a:schemeClr val="bg1"/>
              </a:solidFill>
            </a:endParaRPr>
          </a:p>
        </p:txBody>
      </p:sp>
      <p:pic>
        <p:nvPicPr>
          <p:cNvPr id="10" name="Picture 9">
            <a:extLst>
              <a:ext uri="{FF2B5EF4-FFF2-40B4-BE49-F238E27FC236}">
                <a16:creationId xmlns:a16="http://schemas.microsoft.com/office/drawing/2014/main" id="{D8C4B35D-7C83-478D-9556-C385CA46BAC8}"/>
              </a:ext>
            </a:extLst>
          </p:cNvPr>
          <p:cNvPicPr>
            <a:picLocks noChangeAspect="1"/>
          </p:cNvPicPr>
          <p:nvPr/>
        </p:nvPicPr>
        <p:blipFill>
          <a:blip r:embed="rId4"/>
          <a:stretch>
            <a:fillRect/>
          </a:stretch>
        </p:blipFill>
        <p:spPr>
          <a:xfrm>
            <a:off x="629920" y="543372"/>
            <a:ext cx="3264001" cy="4400935"/>
          </a:xfrm>
          <a:prstGeom prst="rect">
            <a:avLst/>
          </a:prstGeom>
        </p:spPr>
      </p:pic>
    </p:spTree>
    <p:extLst>
      <p:ext uri="{BB962C8B-B14F-4D97-AF65-F5344CB8AC3E}">
        <p14:creationId xmlns:p14="http://schemas.microsoft.com/office/powerpoint/2010/main" val="195423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07037"/>
            <a:ext cx="12616695" cy="1323439"/>
          </a:xfrm>
          <a:prstGeom prst="rect">
            <a:avLst/>
          </a:prstGeom>
          <a:noFill/>
        </p:spPr>
        <p:txBody>
          <a:bodyPr wrap="square" rtlCol="0">
            <a:spAutoFit/>
          </a:bodyPr>
          <a:lstStyle/>
          <a:p>
            <a:pPr algn="ctr"/>
            <a:r>
              <a:rPr lang="en-GB" sz="8000" dirty="0">
                <a:solidFill>
                  <a:srgbClr val="FF0000"/>
                </a:solidFill>
                <a:latin typeface="+mj-lt"/>
              </a:rPr>
              <a:t>Facts about Sikhism</a:t>
            </a:r>
          </a:p>
        </p:txBody>
      </p:sp>
      <p:sp>
        <p:nvSpPr>
          <p:cNvPr id="9" name="Rectangle 8">
            <a:extLst>
              <a:ext uri="{FF2B5EF4-FFF2-40B4-BE49-F238E27FC236}">
                <a16:creationId xmlns:a16="http://schemas.microsoft.com/office/drawing/2014/main" id="{D9CD86CB-A391-4CB5-8C78-928DEAEBCA15}"/>
              </a:ext>
            </a:extLst>
          </p:cNvPr>
          <p:cNvSpPr/>
          <p:nvPr/>
        </p:nvSpPr>
        <p:spPr>
          <a:xfrm>
            <a:off x="364812" y="258622"/>
            <a:ext cx="6096000" cy="646331"/>
          </a:xfrm>
          <a:prstGeom prst="rect">
            <a:avLst/>
          </a:prstGeom>
        </p:spPr>
        <p:txBody>
          <a:bodyPr>
            <a:spAutoFit/>
          </a:bodyPr>
          <a:lstStyle/>
          <a:p>
            <a:endParaRPr lang="en-GB" dirty="0"/>
          </a:p>
          <a:p>
            <a:endParaRPr lang="en-GB" dirty="0">
              <a:solidFill>
                <a:schemeClr val="bg1"/>
              </a:solidFill>
              <a:latin typeface="+mj-lt"/>
              <a:cs typeface="Calibri" panose="020F0502020204030204" pitchFamily="34" charset="0"/>
            </a:endParaRPr>
          </a:p>
        </p:txBody>
      </p:sp>
      <p:sp>
        <p:nvSpPr>
          <p:cNvPr id="3" name="Rectangle 2">
            <a:extLst>
              <a:ext uri="{FF2B5EF4-FFF2-40B4-BE49-F238E27FC236}">
                <a16:creationId xmlns:a16="http://schemas.microsoft.com/office/drawing/2014/main" id="{9E6E0BB0-3D55-4C61-8836-5403C46E05FF}"/>
              </a:ext>
            </a:extLst>
          </p:cNvPr>
          <p:cNvSpPr/>
          <p:nvPr/>
        </p:nvSpPr>
        <p:spPr>
          <a:xfrm>
            <a:off x="139382" y="258622"/>
            <a:ext cx="7621896" cy="5078313"/>
          </a:xfrm>
          <a:prstGeom prst="rect">
            <a:avLst/>
          </a:prstGeom>
        </p:spPr>
        <p:txBody>
          <a:bodyPr wrap="square">
            <a:spAutoFit/>
          </a:bodyPr>
          <a:lstStyle/>
          <a:p>
            <a:pPr marL="285750" indent="-285750">
              <a:buFont typeface="Arial" panose="020B0604020202020204" pitchFamily="34" charset="0"/>
              <a:buChar char="•"/>
            </a:pPr>
            <a:r>
              <a:rPr lang="en-GB" dirty="0">
                <a:solidFill>
                  <a:schemeClr val="bg1"/>
                </a:solidFill>
              </a:rPr>
              <a:t>The Sikh holy book is called the Guru </a:t>
            </a:r>
            <a:r>
              <a:rPr lang="en-GB" dirty="0" err="1">
                <a:solidFill>
                  <a:schemeClr val="bg1"/>
                </a:solidFill>
              </a:rPr>
              <a:t>Granth</a:t>
            </a:r>
            <a:r>
              <a:rPr lang="en-GB" dirty="0">
                <a:solidFill>
                  <a:schemeClr val="bg1"/>
                </a:solidFill>
              </a:rPr>
              <a:t> Sahib. The tenth Guru, Guru Gobind Singh, said that after him there would be no other living gurus. Instead, Sikhs could look at their holy book for guidance. This is why Sikhs call their holy book a Guru.</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The Guru </a:t>
            </a:r>
            <a:r>
              <a:rPr lang="en-GB" dirty="0" err="1">
                <a:solidFill>
                  <a:schemeClr val="bg1"/>
                </a:solidFill>
              </a:rPr>
              <a:t>Granth</a:t>
            </a:r>
            <a:r>
              <a:rPr lang="en-GB" dirty="0">
                <a:solidFill>
                  <a:schemeClr val="bg1"/>
                </a:solidFill>
              </a:rPr>
              <a:t> Sahib is a collection of lessons from the ten gurus as well as Sikh, Hindu and Muslim saints. It is written in Punjabi and is greatly respected by all Sikhs as the living word of God. It is kept on a raised platform under a canopy in the Sikh place of worship. All Sikhs take off their shoes when they are near it</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The Sikh place of worship is called a Gurdwara which means 'Gateway to the Guru'. A Gurdwara is any building where the Guru </a:t>
            </a:r>
            <a:r>
              <a:rPr lang="en-GB" dirty="0" err="1">
                <a:solidFill>
                  <a:schemeClr val="bg1"/>
                </a:solidFill>
              </a:rPr>
              <a:t>Granth</a:t>
            </a:r>
            <a:r>
              <a:rPr lang="en-GB" dirty="0">
                <a:solidFill>
                  <a:schemeClr val="bg1"/>
                </a:solidFill>
              </a:rPr>
              <a:t> Sahib is kept.</a:t>
            </a:r>
          </a:p>
          <a:p>
            <a:pPr marL="285750" indent="-285750">
              <a:buFont typeface="Arial" panose="020B0604020202020204" pitchFamily="34" charset="0"/>
              <a:buChar char="•"/>
            </a:pPr>
            <a:endParaRPr lang="en-GB" dirty="0">
              <a:solidFill>
                <a:schemeClr val="bg1"/>
              </a:solidFill>
            </a:endParaRPr>
          </a:p>
          <a:p>
            <a:pPr marL="285750" indent="-285750">
              <a:buFont typeface="Arial" panose="020B0604020202020204" pitchFamily="34" charset="0"/>
              <a:buChar char="•"/>
            </a:pPr>
            <a:r>
              <a:rPr lang="en-GB" dirty="0">
                <a:solidFill>
                  <a:schemeClr val="bg1"/>
                </a:solidFill>
              </a:rPr>
              <a:t>In the UK, Sikhs usually go to the Gurdwara on Sundays. During the services they listen to teachings based on the Guru </a:t>
            </a:r>
            <a:r>
              <a:rPr lang="en-GB" dirty="0" err="1">
                <a:solidFill>
                  <a:schemeClr val="bg1"/>
                </a:solidFill>
              </a:rPr>
              <a:t>Granth</a:t>
            </a:r>
            <a:r>
              <a:rPr lang="en-GB" dirty="0">
                <a:solidFill>
                  <a:schemeClr val="bg1"/>
                </a:solidFill>
              </a:rPr>
              <a:t> Sahib. They also chant and say prayers from the gurus. The service ends in a langar (a shared meal). Everyone is welcome to share the meal.</a:t>
            </a:r>
          </a:p>
        </p:txBody>
      </p:sp>
      <p:pic>
        <p:nvPicPr>
          <p:cNvPr id="4" name="Picture 3">
            <a:extLst>
              <a:ext uri="{FF2B5EF4-FFF2-40B4-BE49-F238E27FC236}">
                <a16:creationId xmlns:a16="http://schemas.microsoft.com/office/drawing/2014/main" id="{49A58C31-E5AD-4A2F-BABD-262FD0783EEF}"/>
              </a:ext>
            </a:extLst>
          </p:cNvPr>
          <p:cNvPicPr>
            <a:picLocks noChangeAspect="1"/>
          </p:cNvPicPr>
          <p:nvPr/>
        </p:nvPicPr>
        <p:blipFill>
          <a:blip r:embed="rId4"/>
          <a:stretch>
            <a:fillRect/>
          </a:stretch>
        </p:blipFill>
        <p:spPr>
          <a:xfrm>
            <a:off x="8206422" y="338661"/>
            <a:ext cx="3467418" cy="4918233"/>
          </a:xfrm>
          <a:prstGeom prst="rect">
            <a:avLst/>
          </a:prstGeom>
        </p:spPr>
      </p:pic>
    </p:spTree>
    <p:extLst>
      <p:ext uri="{BB962C8B-B14F-4D97-AF65-F5344CB8AC3E}">
        <p14:creationId xmlns:p14="http://schemas.microsoft.com/office/powerpoint/2010/main" val="245345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5" name="TextBox 4">
            <a:extLst>
              <a:ext uri="{FF2B5EF4-FFF2-40B4-BE49-F238E27FC236}">
                <a16:creationId xmlns:a16="http://schemas.microsoft.com/office/drawing/2014/main" id="{CFE6BE05-0D35-FCC4-F272-E7BF3C5C6CE6}"/>
              </a:ext>
            </a:extLst>
          </p:cNvPr>
          <p:cNvSpPr txBox="1"/>
          <p:nvPr/>
        </p:nvSpPr>
        <p:spPr>
          <a:xfrm>
            <a:off x="0" y="5692595"/>
            <a:ext cx="12616695" cy="1107996"/>
          </a:xfrm>
          <a:prstGeom prst="rect">
            <a:avLst/>
          </a:prstGeom>
          <a:noFill/>
        </p:spPr>
        <p:txBody>
          <a:bodyPr wrap="square" rtlCol="0">
            <a:spAutoFit/>
          </a:bodyPr>
          <a:lstStyle/>
          <a:p>
            <a:pPr algn="ctr"/>
            <a:r>
              <a:rPr lang="en-GB" sz="6600" dirty="0">
                <a:solidFill>
                  <a:srgbClr val="FF0000"/>
                </a:solidFill>
                <a:latin typeface="+mj-lt"/>
              </a:rPr>
              <a:t>What is the story of Vaisakhi?</a:t>
            </a:r>
          </a:p>
        </p:txBody>
      </p:sp>
      <p:sp>
        <p:nvSpPr>
          <p:cNvPr id="3" name="TextBox 2">
            <a:extLst>
              <a:ext uri="{FF2B5EF4-FFF2-40B4-BE49-F238E27FC236}">
                <a16:creationId xmlns:a16="http://schemas.microsoft.com/office/drawing/2014/main" id="{3BBECD36-8D74-71AF-7530-9D29B16659C3}"/>
              </a:ext>
            </a:extLst>
          </p:cNvPr>
          <p:cNvSpPr txBox="1"/>
          <p:nvPr/>
        </p:nvSpPr>
        <p:spPr>
          <a:xfrm>
            <a:off x="3999298" y="312018"/>
            <a:ext cx="7871572"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dirty="0">
                <a:solidFill>
                  <a:schemeClr val="bg1"/>
                </a:solidFill>
              </a:rPr>
              <a:t>In 1699, Sikhs from all over the Punjab gathered together to celebrate the local harvest festival of Vaisakhi. The tenth guru, Guru Gobind Singh, came out of a tent carrying a sword. He asked anyone who was prepared to give their life for their religion to step forward.</a:t>
            </a:r>
          </a:p>
          <a:p>
            <a:endParaRPr lang="en-GB" sz="2000" dirty="0">
              <a:solidFill>
                <a:schemeClr val="bg1"/>
              </a:solidFill>
            </a:endParaRPr>
          </a:p>
          <a:p>
            <a:pPr algn="just"/>
            <a:r>
              <a:rPr lang="en-GB" dirty="0">
                <a:solidFill>
                  <a:schemeClr val="bg1"/>
                </a:solidFill>
              </a:rPr>
              <a:t>A young man stepped forward and went into the tent with Guru Gobind Singh. Then Guru Gobind Singh came out of the tent alone with his sword covered in blood and asked for another volunteer. This happened four times until five Sikhs had gone into the tent.</a:t>
            </a:r>
          </a:p>
          <a:p>
            <a:endParaRPr lang="en-GB" sz="2000" dirty="0">
              <a:solidFill>
                <a:schemeClr val="bg1"/>
              </a:solidFill>
            </a:endParaRPr>
          </a:p>
          <a:p>
            <a:pPr algn="just"/>
            <a:r>
              <a:rPr lang="en-GB" dirty="0">
                <a:solidFill>
                  <a:schemeClr val="bg1"/>
                </a:solidFill>
              </a:rPr>
              <a:t>Everyone was very worried that five men had died. However, they all came out of the tent alive and wearing turbans. The five men became known as the </a:t>
            </a:r>
            <a:r>
              <a:rPr lang="en-GB" dirty="0" err="1">
                <a:solidFill>
                  <a:schemeClr val="bg1"/>
                </a:solidFill>
              </a:rPr>
              <a:t>Panj</a:t>
            </a:r>
            <a:r>
              <a:rPr lang="en-GB" dirty="0">
                <a:solidFill>
                  <a:schemeClr val="bg1"/>
                </a:solidFill>
              </a:rPr>
              <a:t> </a:t>
            </a:r>
            <a:r>
              <a:rPr lang="en-GB" dirty="0" err="1">
                <a:solidFill>
                  <a:schemeClr val="bg1"/>
                </a:solidFill>
              </a:rPr>
              <a:t>Piare</a:t>
            </a:r>
            <a:r>
              <a:rPr lang="en-GB" dirty="0">
                <a:solidFill>
                  <a:schemeClr val="bg1"/>
                </a:solidFill>
              </a:rPr>
              <a:t> or 'Beloved Five’.</a:t>
            </a:r>
          </a:p>
          <a:p>
            <a:endParaRPr lang="en-GB" sz="2000" dirty="0">
              <a:solidFill>
                <a:schemeClr val="bg1"/>
              </a:solidFill>
            </a:endParaRPr>
          </a:p>
          <a:p>
            <a:pPr algn="just"/>
            <a:r>
              <a:rPr lang="en-GB" dirty="0">
                <a:solidFill>
                  <a:schemeClr val="bg1"/>
                </a:solidFill>
              </a:rPr>
              <a:t>Guru Gobind Singh then baptised all the men into the Khalsa. He said some prayers and sprinkled them all with sugar water called </a:t>
            </a:r>
            <a:r>
              <a:rPr lang="en-GB" dirty="0" err="1">
                <a:solidFill>
                  <a:schemeClr val="bg1"/>
                </a:solidFill>
              </a:rPr>
              <a:t>amrit</a:t>
            </a:r>
            <a:r>
              <a:rPr lang="en-GB" dirty="0">
                <a:solidFill>
                  <a:schemeClr val="bg1"/>
                </a:solidFill>
              </a:rPr>
              <a:t>. These five men became the first members of the Khalsa (Sikhism).</a:t>
            </a:r>
            <a:endParaRPr lang="en-GB" sz="2000" dirty="0">
              <a:solidFill>
                <a:schemeClr val="bg1"/>
              </a:solidFill>
            </a:endParaRPr>
          </a:p>
        </p:txBody>
      </p:sp>
      <p:pic>
        <p:nvPicPr>
          <p:cNvPr id="6" name="Picture 5">
            <a:extLst>
              <a:ext uri="{FF2B5EF4-FFF2-40B4-BE49-F238E27FC236}">
                <a16:creationId xmlns:a16="http://schemas.microsoft.com/office/drawing/2014/main" id="{844DD34E-2712-4FB4-85AD-4AA96CAB3707}"/>
              </a:ext>
            </a:extLst>
          </p:cNvPr>
          <p:cNvPicPr>
            <a:picLocks noChangeAspect="1"/>
          </p:cNvPicPr>
          <p:nvPr/>
        </p:nvPicPr>
        <p:blipFill>
          <a:blip r:embed="rId4"/>
          <a:stretch>
            <a:fillRect/>
          </a:stretch>
        </p:blipFill>
        <p:spPr>
          <a:xfrm>
            <a:off x="440423" y="312017"/>
            <a:ext cx="3252300" cy="4893647"/>
          </a:xfrm>
          <a:prstGeom prst="rect">
            <a:avLst/>
          </a:prstGeom>
        </p:spPr>
      </p:pic>
    </p:spTree>
    <p:extLst>
      <p:ext uri="{BB962C8B-B14F-4D97-AF65-F5344CB8AC3E}">
        <p14:creationId xmlns:p14="http://schemas.microsoft.com/office/powerpoint/2010/main" val="364170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2" name="TextBox 11">
            <a:extLst>
              <a:ext uri="{FF2B5EF4-FFF2-40B4-BE49-F238E27FC236}">
                <a16:creationId xmlns:a16="http://schemas.microsoft.com/office/drawing/2014/main" id="{12E9B8FD-23DF-F263-378A-4DE7914AA67A}"/>
              </a:ext>
            </a:extLst>
          </p:cNvPr>
          <p:cNvSpPr txBox="1"/>
          <p:nvPr/>
        </p:nvSpPr>
        <p:spPr>
          <a:xfrm>
            <a:off x="0" y="5579428"/>
            <a:ext cx="12404347" cy="1323439"/>
          </a:xfrm>
          <a:prstGeom prst="rect">
            <a:avLst/>
          </a:prstGeom>
          <a:noFill/>
        </p:spPr>
        <p:txBody>
          <a:bodyPr wrap="square" rtlCol="0">
            <a:spAutoFit/>
          </a:bodyPr>
          <a:lstStyle/>
          <a:p>
            <a:pPr algn="ctr"/>
            <a:r>
              <a:rPr lang="en-GB" sz="8000" dirty="0">
                <a:solidFill>
                  <a:srgbClr val="FF0000"/>
                </a:solidFill>
                <a:latin typeface="+mj-lt"/>
              </a:rPr>
              <a:t>What is </a:t>
            </a:r>
            <a:r>
              <a:rPr lang="en-GB" sz="8000" dirty="0">
                <a:solidFill>
                  <a:srgbClr val="FF0000"/>
                </a:solidFill>
              </a:rPr>
              <a:t>Vaisakhi</a:t>
            </a:r>
            <a:r>
              <a:rPr lang="en-GB" sz="8000" dirty="0">
                <a:solidFill>
                  <a:srgbClr val="FF0000"/>
                </a:solidFill>
                <a:latin typeface="+mj-lt"/>
              </a:rPr>
              <a:t>?</a:t>
            </a:r>
          </a:p>
        </p:txBody>
      </p:sp>
      <p:sp>
        <p:nvSpPr>
          <p:cNvPr id="14" name="TextBox 13">
            <a:extLst>
              <a:ext uri="{FF2B5EF4-FFF2-40B4-BE49-F238E27FC236}">
                <a16:creationId xmlns:a16="http://schemas.microsoft.com/office/drawing/2014/main" id="{7B25AE71-8AC9-1F61-F859-200BD2BAD840}"/>
              </a:ext>
            </a:extLst>
          </p:cNvPr>
          <p:cNvSpPr txBox="1"/>
          <p:nvPr/>
        </p:nvSpPr>
        <p:spPr>
          <a:xfrm>
            <a:off x="163629" y="229983"/>
            <a:ext cx="6391175" cy="584775"/>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endParaRPr lang="en-GB" sz="3200" dirty="0">
              <a:solidFill>
                <a:schemeClr val="bg1"/>
              </a:solidFill>
            </a:endParaRPr>
          </a:p>
        </p:txBody>
      </p:sp>
      <p:sp>
        <p:nvSpPr>
          <p:cNvPr id="2" name="TextBox 1">
            <a:extLst>
              <a:ext uri="{FF2B5EF4-FFF2-40B4-BE49-F238E27FC236}">
                <a16:creationId xmlns:a16="http://schemas.microsoft.com/office/drawing/2014/main" id="{34B00983-F1C6-8372-1C8D-A168D7EB5A2C}"/>
              </a:ext>
            </a:extLst>
          </p:cNvPr>
          <p:cNvSpPr txBox="1"/>
          <p:nvPr/>
        </p:nvSpPr>
        <p:spPr>
          <a:xfrm>
            <a:off x="263066" y="273216"/>
            <a:ext cx="7200040"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solidFill>
                  <a:schemeClr val="bg1"/>
                </a:solidFill>
                <a:latin typeface="ReithSans"/>
              </a:rPr>
              <a:t>Vaisakhi, also called Baisakhi, is the festival which celebrates the founding of the Sikh community, the Khalsa, in 1699.</a:t>
            </a:r>
          </a:p>
          <a:p>
            <a:endParaRPr lang="en-GB" sz="2200" dirty="0">
              <a:solidFill>
                <a:schemeClr val="bg1"/>
              </a:solidFill>
              <a:latin typeface="ReithSans"/>
            </a:endParaRPr>
          </a:p>
          <a:p>
            <a:r>
              <a:rPr lang="en-GB" sz="2200" dirty="0">
                <a:solidFill>
                  <a:schemeClr val="bg1"/>
                </a:solidFill>
                <a:latin typeface="ReithSans"/>
              </a:rPr>
              <a:t>Vaisakhi is a spring festival which happens on the 13th or 14th April every year. In 2024 Vaisakhi takes place on Saturday 13th April.</a:t>
            </a:r>
          </a:p>
          <a:p>
            <a:endParaRPr lang="en-GB" sz="2200" dirty="0">
              <a:solidFill>
                <a:schemeClr val="bg1"/>
              </a:solidFill>
              <a:latin typeface="ReithSans"/>
            </a:endParaRPr>
          </a:p>
          <a:p>
            <a:r>
              <a:rPr lang="en-GB" sz="2200" dirty="0">
                <a:solidFill>
                  <a:schemeClr val="bg1"/>
                </a:solidFill>
                <a:latin typeface="ReithSans"/>
              </a:rPr>
              <a:t>It was originally a harvest festival in the Punjab until it became Sikhism's most important festival. </a:t>
            </a:r>
          </a:p>
          <a:p>
            <a:endParaRPr lang="en-GB" sz="2200" dirty="0">
              <a:solidFill>
                <a:schemeClr val="bg1"/>
              </a:solidFill>
              <a:latin typeface="ReithSans"/>
            </a:endParaRPr>
          </a:p>
          <a:p>
            <a:pPr algn="just"/>
            <a:r>
              <a:rPr lang="en-GB" sz="2200" dirty="0">
                <a:solidFill>
                  <a:schemeClr val="bg1"/>
                </a:solidFill>
                <a:latin typeface="ReithSans"/>
              </a:rPr>
              <a:t>On Vaisakhi, Sikhs go to the Gurdwara in the morning for a service. Afterwards, they have a procession through the streets with lots of singing, chanting and colourful clothes. The procession is called the Nagar Kirtan. In the evening, Sikhs have a special meal with family and friends.</a:t>
            </a:r>
          </a:p>
        </p:txBody>
      </p:sp>
      <p:pic>
        <p:nvPicPr>
          <p:cNvPr id="4" name="Picture 3">
            <a:extLst>
              <a:ext uri="{FF2B5EF4-FFF2-40B4-BE49-F238E27FC236}">
                <a16:creationId xmlns:a16="http://schemas.microsoft.com/office/drawing/2014/main" id="{073BE216-A28B-4451-887E-970790BF20C6}"/>
              </a:ext>
            </a:extLst>
          </p:cNvPr>
          <p:cNvPicPr>
            <a:picLocks noChangeAspect="1"/>
          </p:cNvPicPr>
          <p:nvPr/>
        </p:nvPicPr>
        <p:blipFill rotWithShape="1">
          <a:blip r:embed="rId4"/>
          <a:srcRect b="1726"/>
          <a:stretch/>
        </p:blipFill>
        <p:spPr>
          <a:xfrm>
            <a:off x="7758598" y="487680"/>
            <a:ext cx="4078896" cy="4673600"/>
          </a:xfrm>
          <a:prstGeom prst="rect">
            <a:avLst/>
          </a:prstGeom>
        </p:spPr>
      </p:pic>
    </p:spTree>
    <p:extLst>
      <p:ext uri="{BB962C8B-B14F-4D97-AF65-F5344CB8AC3E}">
        <p14:creationId xmlns:p14="http://schemas.microsoft.com/office/powerpoint/2010/main" val="392453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80844" cy="1324072"/>
          </a:xfrm>
          <a:prstGeom prst="rect">
            <a:avLst/>
          </a:prstGeom>
        </p:spPr>
      </p:pic>
      <p:sp>
        <p:nvSpPr>
          <p:cNvPr id="12" name="TextBox 11">
            <a:extLst>
              <a:ext uri="{FF2B5EF4-FFF2-40B4-BE49-F238E27FC236}">
                <a16:creationId xmlns:a16="http://schemas.microsoft.com/office/drawing/2014/main" id="{12E9B8FD-23DF-F263-378A-4DE7914AA67A}"/>
              </a:ext>
            </a:extLst>
          </p:cNvPr>
          <p:cNvSpPr txBox="1"/>
          <p:nvPr/>
        </p:nvSpPr>
        <p:spPr>
          <a:xfrm>
            <a:off x="0" y="5579428"/>
            <a:ext cx="12404347" cy="1323439"/>
          </a:xfrm>
          <a:prstGeom prst="rect">
            <a:avLst/>
          </a:prstGeom>
          <a:noFill/>
        </p:spPr>
        <p:txBody>
          <a:bodyPr wrap="square" rtlCol="0">
            <a:spAutoFit/>
          </a:bodyPr>
          <a:lstStyle/>
          <a:p>
            <a:pPr algn="ctr"/>
            <a:r>
              <a:rPr lang="en-GB" sz="8000" dirty="0">
                <a:solidFill>
                  <a:srgbClr val="FF0000"/>
                </a:solidFill>
                <a:latin typeface="+mj-lt"/>
              </a:rPr>
              <a:t>Reflection</a:t>
            </a:r>
          </a:p>
        </p:txBody>
      </p:sp>
      <p:sp>
        <p:nvSpPr>
          <p:cNvPr id="14" name="TextBox 13">
            <a:extLst>
              <a:ext uri="{FF2B5EF4-FFF2-40B4-BE49-F238E27FC236}">
                <a16:creationId xmlns:a16="http://schemas.microsoft.com/office/drawing/2014/main" id="{7B25AE71-8AC9-1F61-F859-200BD2BAD840}"/>
              </a:ext>
            </a:extLst>
          </p:cNvPr>
          <p:cNvSpPr txBox="1"/>
          <p:nvPr/>
        </p:nvSpPr>
        <p:spPr>
          <a:xfrm>
            <a:off x="163629" y="229983"/>
            <a:ext cx="6391175" cy="584775"/>
          </a:xfrm>
          <a:prstGeom prst="rect">
            <a:avLst/>
          </a:prstGeom>
          <a:noFill/>
        </p:spPr>
        <p:txBody>
          <a:bodyPr wrap="square" lIns="91440" tIns="45720" rIns="91440" bIns="45720" rtlCol="0" anchor="t">
            <a:spAutoFit/>
          </a:bodyPr>
          <a:lstStyle/>
          <a:p>
            <a:pPr marL="457200" indent="-457200" algn="just">
              <a:buFont typeface="Arial" panose="020B0604020202020204" pitchFamily="34" charset="0"/>
              <a:buChar char="•"/>
            </a:pPr>
            <a:endParaRPr lang="en-GB" sz="3200" dirty="0">
              <a:solidFill>
                <a:schemeClr val="bg1"/>
              </a:solidFill>
            </a:endParaRPr>
          </a:p>
        </p:txBody>
      </p:sp>
      <p:sp>
        <p:nvSpPr>
          <p:cNvPr id="2" name="TextBox 1">
            <a:extLst>
              <a:ext uri="{FF2B5EF4-FFF2-40B4-BE49-F238E27FC236}">
                <a16:creationId xmlns:a16="http://schemas.microsoft.com/office/drawing/2014/main" id="{34B00983-F1C6-8372-1C8D-A168D7EB5A2C}"/>
              </a:ext>
            </a:extLst>
          </p:cNvPr>
          <p:cNvSpPr txBox="1"/>
          <p:nvPr/>
        </p:nvSpPr>
        <p:spPr>
          <a:xfrm>
            <a:off x="4747194" y="436880"/>
            <a:ext cx="7200040"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800" dirty="0">
                <a:solidFill>
                  <a:schemeClr val="bg1"/>
                </a:solidFill>
                <a:latin typeface="ReithSans"/>
              </a:rPr>
              <a:t>At Vaisakhi, Sikh’s remember how the first followers of </a:t>
            </a:r>
            <a:r>
              <a:rPr lang="en-GB" sz="2800" dirty="0">
                <a:solidFill>
                  <a:schemeClr val="bg1"/>
                </a:solidFill>
              </a:rPr>
              <a:t>Guru Gobind Singh </a:t>
            </a:r>
            <a:r>
              <a:rPr lang="en-GB" sz="2800" dirty="0">
                <a:solidFill>
                  <a:schemeClr val="bg1"/>
                </a:solidFill>
                <a:latin typeface="ReithSans"/>
              </a:rPr>
              <a:t>were willing to loose their lives to stand up for their faith. </a:t>
            </a:r>
          </a:p>
          <a:p>
            <a:endParaRPr lang="en-GB" sz="2800" dirty="0">
              <a:solidFill>
                <a:schemeClr val="bg1"/>
              </a:solidFill>
              <a:latin typeface="ReithSans"/>
            </a:endParaRPr>
          </a:p>
          <a:p>
            <a:r>
              <a:rPr lang="en-GB" sz="2800" dirty="0">
                <a:solidFill>
                  <a:schemeClr val="bg1"/>
                </a:solidFill>
                <a:latin typeface="ReithSans"/>
              </a:rPr>
              <a:t>Reflect upon the following questions which are linked to today’s assembly:</a:t>
            </a:r>
          </a:p>
          <a:p>
            <a:endParaRPr lang="en-GB" sz="2800" dirty="0">
              <a:solidFill>
                <a:schemeClr val="bg1"/>
              </a:solidFill>
              <a:latin typeface="ReithSans"/>
            </a:endParaRPr>
          </a:p>
          <a:p>
            <a:pPr marL="342900" indent="-342900">
              <a:buFont typeface="Arial" panose="020B0604020202020204" pitchFamily="34" charset="0"/>
              <a:buChar char="•"/>
            </a:pPr>
            <a:r>
              <a:rPr lang="en-GB" sz="2800" dirty="0">
                <a:solidFill>
                  <a:schemeClr val="bg1"/>
                </a:solidFill>
                <a:latin typeface="ReithSans"/>
              </a:rPr>
              <a:t>What beliefs are important to you?</a:t>
            </a:r>
          </a:p>
          <a:p>
            <a:r>
              <a:rPr lang="en-GB" sz="2800" dirty="0">
                <a:solidFill>
                  <a:schemeClr val="bg1"/>
                </a:solidFill>
                <a:latin typeface="ReithSans"/>
              </a:rPr>
              <a:t> </a:t>
            </a:r>
          </a:p>
          <a:p>
            <a:pPr marL="342900" indent="-342900">
              <a:buFont typeface="Arial" panose="020B0604020202020204" pitchFamily="34" charset="0"/>
              <a:buChar char="•"/>
            </a:pPr>
            <a:r>
              <a:rPr lang="en-GB" sz="2800" dirty="0">
                <a:solidFill>
                  <a:schemeClr val="bg1"/>
                </a:solidFill>
                <a:latin typeface="ReithSans"/>
              </a:rPr>
              <a:t>Would you be willing to defend these beliefs?</a:t>
            </a:r>
          </a:p>
          <a:p>
            <a:r>
              <a:rPr lang="en-GB" sz="2200" dirty="0">
                <a:solidFill>
                  <a:schemeClr val="bg1"/>
                </a:solidFill>
                <a:latin typeface="ReithSans"/>
              </a:rPr>
              <a:t> </a:t>
            </a:r>
          </a:p>
        </p:txBody>
      </p:sp>
      <p:pic>
        <p:nvPicPr>
          <p:cNvPr id="3" name="Picture 2">
            <a:extLst>
              <a:ext uri="{FF2B5EF4-FFF2-40B4-BE49-F238E27FC236}">
                <a16:creationId xmlns:a16="http://schemas.microsoft.com/office/drawing/2014/main" id="{8EF2B1A4-6934-498A-8131-3F20B6D35A77}"/>
              </a:ext>
            </a:extLst>
          </p:cNvPr>
          <p:cNvPicPr>
            <a:picLocks noChangeAspect="1"/>
          </p:cNvPicPr>
          <p:nvPr/>
        </p:nvPicPr>
        <p:blipFill rotWithShape="1">
          <a:blip r:embed="rId4"/>
          <a:srcRect t="22450"/>
          <a:stretch/>
        </p:blipFill>
        <p:spPr>
          <a:xfrm>
            <a:off x="440423" y="436880"/>
            <a:ext cx="4029977" cy="4693920"/>
          </a:xfrm>
          <a:prstGeom prst="rect">
            <a:avLst/>
          </a:prstGeom>
        </p:spPr>
      </p:pic>
    </p:spTree>
    <p:extLst>
      <p:ext uri="{BB962C8B-B14F-4D97-AF65-F5344CB8AC3E}">
        <p14:creationId xmlns:p14="http://schemas.microsoft.com/office/powerpoint/2010/main" val="84048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8BE9B8255F7449B9B7039B718D846" ma:contentTypeVersion="17" ma:contentTypeDescription="Create a new document." ma:contentTypeScope="" ma:versionID="6c4bb35389d34989befcb8433b04b1e8">
  <xsd:schema xmlns:xsd="http://www.w3.org/2001/XMLSchema" xmlns:xs="http://www.w3.org/2001/XMLSchema" xmlns:p="http://schemas.microsoft.com/office/2006/metadata/properties" xmlns:ns2="4797d39e-7110-498e-9f99-4da8e39d64cb" xmlns:ns3="a76a3c1a-0463-4261-8678-9808e0d49f29" targetNamespace="http://schemas.microsoft.com/office/2006/metadata/properties" ma:root="true" ma:fieldsID="adbb2b800b33d48c3a80a08f91424299" ns2:_="" ns3:_="">
    <xsd:import namespace="4797d39e-7110-498e-9f99-4da8e39d64cb"/>
    <xsd:import namespace="a76a3c1a-0463-4261-8678-9808e0d49f2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7d39e-7110-498e-9f99-4da8e39d64c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1924141-eceb-4ef1-8300-400561d8a59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a3c1a-0463-4261-8678-9808e0d49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52e9585-f7f4-40b0-a859-68fefd03f1d9}" ma:internalName="TaxCatchAll" ma:showField="CatchAllData" ma:web="a76a3c1a-0463-4261-8678-9808e0d4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76a3c1a-0463-4261-8678-9808e0d49f29" xsi:nil="true"/>
    <lcf76f155ced4ddcb4097134ff3c332f xmlns="4797d39e-7110-498e-9f99-4da8e39d64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04DE24-1EB9-4D2B-A5E3-4D3B95E0A99B}"/>
</file>

<file path=customXml/itemProps2.xml><?xml version="1.0" encoding="utf-8"?>
<ds:datastoreItem xmlns:ds="http://schemas.openxmlformats.org/officeDocument/2006/customXml" ds:itemID="{491498C0-6C42-49CD-B51F-74A0795FF398}"/>
</file>

<file path=customXml/itemProps3.xml><?xml version="1.0" encoding="utf-8"?>
<ds:datastoreItem xmlns:ds="http://schemas.openxmlformats.org/officeDocument/2006/customXml" ds:itemID="{7BB237C8-30D9-4B1F-A043-BA6846B57B72}"/>
</file>

<file path=docProps/app.xml><?xml version="1.0" encoding="utf-8"?>
<Properties xmlns="http://schemas.openxmlformats.org/officeDocument/2006/extended-properties" xmlns:vt="http://schemas.openxmlformats.org/officeDocument/2006/docPropsVTypes">
  <TotalTime>27827</TotalTime>
  <Words>968</Words>
  <Application>Microsoft Office PowerPoint</Application>
  <PresentationFormat>Widescreen</PresentationFormat>
  <Paragraphs>86</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Candara</vt:lpstr>
      <vt:lpstr>Droid Sans</vt:lpstr>
      <vt:lpstr>Lucida Sans Unicode</vt:lpstr>
      <vt:lpstr>ReithSans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Claire O'Neill</cp:lastModifiedBy>
  <cp:revision>556</cp:revision>
  <cp:lastPrinted>2023-02-22T16:55:40Z</cp:lastPrinted>
  <dcterms:created xsi:type="dcterms:W3CDTF">2020-10-07T15:56:12Z</dcterms:created>
  <dcterms:modified xsi:type="dcterms:W3CDTF">2023-07-11T13:48:14Z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0x01010037E8BE9B8255F7449B9B7039B718D846</vt:lpwstr>
  </property>
</Properties>
</file>