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319" r:id="rId3"/>
    <p:sldId id="312" r:id="rId4"/>
    <p:sldId id="294" r:id="rId5"/>
    <p:sldId id="304" r:id="rId6"/>
    <p:sldId id="320" r:id="rId7"/>
    <p:sldId id="272" r:id="rId8"/>
    <p:sldId id="321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D62AC6"/>
    <a:srgbClr val="009999"/>
    <a:srgbClr val="008080"/>
    <a:srgbClr val="33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85614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C5341-88A6-41FA-9E69-3A1D90454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86BEC-3B99-4129-A2A1-098BC7676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4422-E792-4397-A57B-E4ACE3062BD7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A343-6528-4DCB-A98B-579426E98A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C55B-B57A-482F-8A50-9C1ACB71D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CB85-A944-48D2-B3CD-AD0AD8892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DC099-B853-45FC-978E-590DEFDA1CAF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DB91-E5B0-4A50-8CDE-FFAD979C6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8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2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7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4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8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1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3D37-BAC7-4F7A-BCCF-3810D86190B2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16" y="5516676"/>
            <a:ext cx="1232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Racial Justice Sunday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55" y="5584873"/>
            <a:ext cx="880423" cy="1323439"/>
          </a:xfrm>
          <a:prstGeom prst="rect">
            <a:avLst/>
          </a:prstGeom>
        </p:spPr>
      </p:pic>
      <p:pic>
        <p:nvPicPr>
          <p:cNvPr id="1032" name="Picture 8" descr="three women wearing blue denim jeans sitting on gray wooden bench">
            <a:extLst>
              <a:ext uri="{FF2B5EF4-FFF2-40B4-BE49-F238E27FC236}">
                <a16:creationId xmlns:a16="http://schemas.microsoft.com/office/drawing/2014/main" id="{52505757-A679-4D4A-A184-EF603F78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1" y="381741"/>
            <a:ext cx="7190157" cy="47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075" y="5534561"/>
            <a:ext cx="1261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Before we begin…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584874"/>
            <a:ext cx="880844" cy="1324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0EE91-5E21-4097-AE20-F3BC028FBADB}"/>
              </a:ext>
            </a:extLst>
          </p:cNvPr>
          <p:cNvSpPr txBox="1"/>
          <p:nvPr/>
        </p:nvSpPr>
        <p:spPr>
          <a:xfrm>
            <a:off x="880845" y="1605485"/>
            <a:ext cx="3783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</a:rPr>
              <a:t>What does it mean to be just?</a:t>
            </a:r>
          </a:p>
          <a:p>
            <a:pPr algn="ctr"/>
            <a:endParaRPr lang="en-GB" sz="3600" dirty="0">
              <a:solidFill>
                <a:srgbClr val="FFC000"/>
              </a:solidFill>
            </a:endParaRPr>
          </a:p>
          <a:p>
            <a:endParaRPr lang="en-GB" dirty="0"/>
          </a:p>
        </p:txBody>
      </p:sp>
      <p:pic>
        <p:nvPicPr>
          <p:cNvPr id="2050" name="Picture 2" descr="white and black happy birthday signage">
            <a:extLst>
              <a:ext uri="{FF2B5EF4-FFF2-40B4-BE49-F238E27FC236}">
                <a16:creationId xmlns:a16="http://schemas.microsoft.com/office/drawing/2014/main" id="{5554CDF7-3A20-42B3-B305-770E6F44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8" y="589447"/>
            <a:ext cx="5386008" cy="43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7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8677A8A-73B8-418C-B5D0-EB115E787C7B}"/>
              </a:ext>
            </a:extLst>
          </p:cNvPr>
          <p:cNvSpPr/>
          <p:nvPr/>
        </p:nvSpPr>
        <p:spPr>
          <a:xfrm>
            <a:off x="5735980" y="1175446"/>
            <a:ext cx="5689579" cy="2997058"/>
          </a:xfrm>
          <a:prstGeom prst="wedgeEllipseCallout">
            <a:avLst>
              <a:gd name="adj1" fmla="val -71600"/>
              <a:gd name="adj2" fmla="val 17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2348" y="5784928"/>
            <a:ext cx="1261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+mj-lt"/>
              </a:rPr>
              <a:t>Why is this important?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172630-FB34-4D15-8770-C6A57A5FFD92}"/>
              </a:ext>
            </a:extLst>
          </p:cNvPr>
          <p:cNvSpPr/>
          <p:nvPr/>
        </p:nvSpPr>
        <p:spPr>
          <a:xfrm>
            <a:off x="0" y="228642"/>
            <a:ext cx="5901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This year the bishops in our country said that we should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8C810B-7932-45A2-9BE1-1DC2E00C2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9" r="2706" b="4536"/>
          <a:stretch/>
        </p:blipFill>
        <p:spPr>
          <a:xfrm>
            <a:off x="1411550" y="1746972"/>
            <a:ext cx="2875358" cy="33640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D9A1C4-31F2-43B5-8F72-29CA792EA890}"/>
              </a:ext>
            </a:extLst>
          </p:cNvPr>
          <p:cNvSpPr/>
          <p:nvPr/>
        </p:nvSpPr>
        <p:spPr>
          <a:xfrm>
            <a:off x="6223881" y="1947771"/>
            <a:ext cx="48558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</a:rPr>
              <a:t>See one another in </a:t>
            </a:r>
          </a:p>
          <a:p>
            <a:pPr algn="ctr"/>
            <a:r>
              <a:rPr lang="en-GB" sz="4000" dirty="0">
                <a:solidFill>
                  <a:srgbClr val="FFC000"/>
                </a:solidFill>
              </a:rPr>
              <a:t>the life of the Church</a:t>
            </a:r>
          </a:p>
        </p:txBody>
      </p:sp>
    </p:spTree>
    <p:extLst>
      <p:ext uri="{BB962C8B-B14F-4D97-AF65-F5344CB8AC3E}">
        <p14:creationId xmlns:p14="http://schemas.microsoft.com/office/powerpoint/2010/main" val="92920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GB" sz="8000" dirty="0">
                <a:solidFill>
                  <a:srgbClr val="FF0000"/>
                </a:solidFill>
                <a:latin typeface="+mj-lt"/>
              </a:rPr>
              <a:t>Gather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76362" y="160948"/>
            <a:ext cx="71565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Lord, as we gather together,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we thank you for creating us in your image and likeness.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Help us to remember that we are all your children and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may we see you in all the people we meet.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Thank you for the saints of every race and culture who show us how Jesus wants us to live.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Help us to follow their example and to work for your Church so that all are loved and welcomed.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In Jesus’ name, we pray. Amen.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B57F0-15B4-4942-9771-F5FBE7E55FCA}"/>
              </a:ext>
            </a:extLst>
          </p:cNvPr>
          <p:cNvSpPr/>
          <p:nvPr/>
        </p:nvSpPr>
        <p:spPr>
          <a:xfrm>
            <a:off x="947755" y="752171"/>
            <a:ext cx="10296489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/>
              <a:t>A reading from the first Book of Samuel</a:t>
            </a:r>
            <a:r>
              <a:rPr lang="en-GB" sz="3200" dirty="0"/>
              <a:t> </a:t>
            </a:r>
          </a:p>
          <a:p>
            <a:endParaRPr lang="en-GB" sz="3200" dirty="0"/>
          </a:p>
          <a:p>
            <a:pPr algn="just"/>
            <a:r>
              <a:rPr lang="en-GB" sz="3200" dirty="0"/>
              <a:t>But the Lord said to Samuel, “Do not consider his appearance or his height, for I have rejected him. The Lord does not look at the things people look at. People look at the outward appearance, but the Lord looks at the heart.”</a:t>
            </a:r>
          </a:p>
          <a:p>
            <a:endParaRPr lang="en-GB" sz="3200" dirty="0"/>
          </a:p>
          <a:p>
            <a:r>
              <a:rPr lang="en-GB" sz="3200" b="1" dirty="0"/>
              <a:t>The Word of the Lord - </a:t>
            </a:r>
            <a:r>
              <a:rPr lang="en-GB" sz="3200" b="1" dirty="0">
                <a:solidFill>
                  <a:srgbClr val="FFC000"/>
                </a:solidFill>
              </a:rPr>
              <a:t>Thanks be to God.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0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172630-FB34-4D15-8770-C6A57A5FFD92}"/>
              </a:ext>
            </a:extLst>
          </p:cNvPr>
          <p:cNvSpPr/>
          <p:nvPr/>
        </p:nvSpPr>
        <p:spPr>
          <a:xfrm>
            <a:off x="298455" y="-63825"/>
            <a:ext cx="116918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 Light" panose="020F0302020204030204" pitchFamily="34" charset="0"/>
              </a:rPr>
              <a:t>Do you judge people by their appearance or their heart?</a:t>
            </a: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12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endParaRPr lang="en-GB" sz="1200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 Light" panose="020F0302020204030204" pitchFamily="34" charset="0"/>
              </a:rPr>
              <a:t>How can you help to make sure that everyone feels included and welcome in your school? </a:t>
            </a:r>
          </a:p>
          <a:p>
            <a:pPr algn="ctr"/>
            <a:endParaRPr lang="en-GB" sz="36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FE606-4C28-4BFE-8687-95F86499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12"/>
          <a:stretch/>
        </p:blipFill>
        <p:spPr>
          <a:xfrm>
            <a:off x="2577581" y="1390114"/>
            <a:ext cx="717010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12" y="416433"/>
            <a:ext cx="6938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 </a:t>
            </a:r>
            <a:r>
              <a:rPr lang="en-GB" sz="3200" i="1" dirty="0">
                <a:solidFill>
                  <a:schemeClr val="bg1"/>
                </a:solidFill>
              </a:rPr>
              <a:t>We pray for people of all races, that they will be treated fairly.</a:t>
            </a:r>
          </a:p>
          <a:p>
            <a:r>
              <a:rPr lang="en-GB" sz="3200" i="1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3200" i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sz="3200" i="1" dirty="0">
              <a:solidFill>
                <a:schemeClr val="bg1"/>
              </a:solidFill>
            </a:endParaRPr>
          </a:p>
          <a:p>
            <a:r>
              <a:rPr lang="en-GB" sz="3200" i="1" dirty="0">
                <a:solidFill>
                  <a:schemeClr val="bg1"/>
                </a:solidFill>
              </a:rPr>
              <a:t>We pray for those who feel hurt or sad because of racial injustice.</a:t>
            </a:r>
          </a:p>
          <a:p>
            <a:r>
              <a:rPr lang="en-GB" sz="3200" i="1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3200" i="1" dirty="0">
                <a:solidFill>
                  <a:srgbClr val="FFC000"/>
                </a:solidFill>
              </a:rPr>
              <a:t>Lord graciously hear us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11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69441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330" y="-208385"/>
            <a:ext cx="71406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 </a:t>
            </a:r>
          </a:p>
          <a:p>
            <a:r>
              <a:rPr lang="en-GB" sz="3200" i="1" dirty="0">
                <a:solidFill>
                  <a:schemeClr val="bg1"/>
                </a:solidFill>
              </a:rPr>
              <a:t>We pray for the leaders in our country and in our Church that they will act to bring about racial justice.</a:t>
            </a:r>
          </a:p>
          <a:p>
            <a:r>
              <a:rPr lang="en-GB" sz="3200" i="1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3200" i="1" dirty="0">
                <a:solidFill>
                  <a:srgbClr val="FFC000"/>
                </a:solidFill>
              </a:rPr>
              <a:t>Lord graciously hear us</a:t>
            </a:r>
            <a:endParaRPr lang="en-GB" sz="3200" i="1" dirty="0">
              <a:solidFill>
                <a:schemeClr val="bg1"/>
              </a:solidFill>
            </a:endParaRPr>
          </a:p>
          <a:p>
            <a:endParaRPr lang="en-GB" sz="3200" i="1" dirty="0">
              <a:solidFill>
                <a:schemeClr val="bg1"/>
              </a:solidFill>
            </a:endParaRPr>
          </a:p>
          <a:p>
            <a:r>
              <a:rPr lang="en-GB" sz="3200" i="1" dirty="0">
                <a:solidFill>
                  <a:schemeClr val="bg1"/>
                </a:solidFill>
              </a:rPr>
              <a:t>We pray for each one of us, that we work together to eradicate racial injustice</a:t>
            </a:r>
          </a:p>
          <a:p>
            <a:r>
              <a:rPr lang="en-GB" sz="3200" i="1" dirty="0">
                <a:solidFill>
                  <a:schemeClr val="bg1"/>
                </a:solidFill>
              </a:rPr>
              <a:t>Lord hear us… </a:t>
            </a:r>
            <a:endParaRPr lang="en-GB" sz="3200" i="1" dirty="0">
              <a:solidFill>
                <a:srgbClr val="FFC000"/>
              </a:solidFill>
            </a:endParaRPr>
          </a:p>
          <a:p>
            <a:r>
              <a:rPr lang="en-GB" sz="3200" i="1" dirty="0">
                <a:solidFill>
                  <a:srgbClr val="FFC000"/>
                </a:solidFill>
              </a:rPr>
              <a:t>Lord graciously hear us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AD64D-6878-4CEE-BD00-7307C02F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625266" cy="55848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0B61CD-1745-4402-BAFA-2987B3CB4561}"/>
              </a:ext>
            </a:extLst>
          </p:cNvPr>
          <p:cNvSpPr/>
          <p:nvPr/>
        </p:nvSpPr>
        <p:spPr>
          <a:xfrm>
            <a:off x="3504848" y="5602154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87603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4874"/>
            <a:ext cx="903415" cy="13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86E19-B7C5-454D-89B2-D354D3D36760}"/>
              </a:ext>
            </a:extLst>
          </p:cNvPr>
          <p:cNvSpPr txBox="1"/>
          <p:nvPr/>
        </p:nvSpPr>
        <p:spPr>
          <a:xfrm>
            <a:off x="5126019" y="316700"/>
            <a:ext cx="68381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‘Seeing one another in the </a:t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>life of the Church’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In your form time this week, or for </a:t>
            </a:r>
            <a:r>
              <a:rPr lang="en-GB" sz="2800" dirty="0" err="1">
                <a:solidFill>
                  <a:schemeClr val="bg1"/>
                </a:solidFill>
              </a:rPr>
              <a:t>hw</a:t>
            </a:r>
            <a:r>
              <a:rPr lang="en-GB" sz="2800" dirty="0">
                <a:solidFill>
                  <a:schemeClr val="bg1"/>
                </a:solidFill>
              </a:rPr>
              <a:t>, find out about a Catholic saint from South America, Asia or Africa.  </a:t>
            </a:r>
          </a:p>
          <a:p>
            <a:endParaRPr lang="en-GB" sz="2800" dirty="0">
              <a:solidFill>
                <a:srgbClr val="FFC000"/>
              </a:solidFill>
            </a:endParaRPr>
          </a:p>
          <a:p>
            <a:r>
              <a:rPr lang="en-GB" sz="2800" dirty="0"/>
              <a:t>Use what you produce to create a class or school display and then send a photo to your Diocesan Advisor with a brief description.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EAB91-FAFF-40BD-81D1-598D59F7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06" y="374723"/>
            <a:ext cx="4297847" cy="4543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FE474D-CC8C-4703-BC6E-B6F720E2E339}"/>
              </a:ext>
            </a:extLst>
          </p:cNvPr>
          <p:cNvSpPr/>
          <p:nvPr/>
        </p:nvSpPr>
        <p:spPr>
          <a:xfrm>
            <a:off x="373485" y="5026621"/>
            <a:ext cx="331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ST. PERPETUA AND ST. FELICITY</a:t>
            </a:r>
          </a:p>
        </p:txBody>
      </p:sp>
    </p:spTree>
    <p:extLst>
      <p:ext uri="{BB962C8B-B14F-4D97-AF65-F5344CB8AC3E}">
        <p14:creationId xmlns:p14="http://schemas.microsoft.com/office/powerpoint/2010/main" val="350945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12026</TotalTime>
  <Words>423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Elaine Arundell</cp:lastModifiedBy>
  <cp:revision>168</cp:revision>
  <dcterms:created xsi:type="dcterms:W3CDTF">2020-10-07T15:56:12Z</dcterms:created>
  <dcterms:modified xsi:type="dcterms:W3CDTF">2024-01-09T12:50:31Z</dcterms:modified>
</cp:coreProperties>
</file>