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1" r:id="rId2"/>
    <p:sldId id="319" r:id="rId3"/>
    <p:sldId id="312" r:id="rId4"/>
    <p:sldId id="294" r:id="rId5"/>
    <p:sldId id="304" r:id="rId6"/>
    <p:sldId id="320" r:id="rId7"/>
    <p:sldId id="283" r:id="rId8"/>
    <p:sldId id="272" r:id="rId9"/>
    <p:sldId id="321"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85614" autoAdjust="0"/>
  </p:normalViewPr>
  <p:slideViewPr>
    <p:cSldViewPr snapToGrid="0">
      <p:cViewPr varScale="1">
        <p:scale>
          <a:sx n="72" d="100"/>
          <a:sy n="72" d="100"/>
        </p:scale>
        <p:origin x="618" y="54"/>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08/01/2024</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95857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4370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79859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4709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08/01/2024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Racial Justice Sunday 2024</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028" name="Picture 4" descr="People, Group, Kids, Children, Preschool, Kindergarten">
            <a:extLst>
              <a:ext uri="{FF2B5EF4-FFF2-40B4-BE49-F238E27FC236}">
                <a16:creationId xmlns:a16="http://schemas.microsoft.com/office/drawing/2014/main" id="{FF51585F-4DC1-48DE-92DB-6A3ADBFD8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63" y="672662"/>
            <a:ext cx="11406873" cy="3968641"/>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andara" panose="020E0502030303020204" pitchFamily="34" charset="0"/>
              </a:rPr>
              <a:t>     </a:t>
            </a:r>
            <a:r>
              <a:rPr lang="en-GB" sz="8000" dirty="0">
                <a:solidFill>
                  <a:srgbClr val="FF0000"/>
                </a:solidFill>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TextBox 2">
            <a:extLst>
              <a:ext uri="{FF2B5EF4-FFF2-40B4-BE49-F238E27FC236}">
                <a16:creationId xmlns:a16="http://schemas.microsoft.com/office/drawing/2014/main" id="{9B186E19-B7C5-454D-89B2-D354D3D36760}"/>
              </a:ext>
            </a:extLst>
          </p:cNvPr>
          <p:cNvSpPr txBox="1"/>
          <p:nvPr/>
        </p:nvSpPr>
        <p:spPr>
          <a:xfrm>
            <a:off x="4744279" y="339175"/>
            <a:ext cx="6838121" cy="5078313"/>
          </a:xfrm>
          <a:prstGeom prst="rect">
            <a:avLst/>
          </a:prstGeom>
          <a:noFill/>
        </p:spPr>
        <p:txBody>
          <a:bodyPr wrap="square" rtlCol="0">
            <a:spAutoFit/>
          </a:bodyPr>
          <a:lstStyle/>
          <a:p>
            <a:r>
              <a:rPr lang="en-GB" sz="2800" dirty="0">
                <a:solidFill>
                  <a:schemeClr val="bg1"/>
                </a:solidFill>
              </a:rPr>
              <a:t>Now: Complete an activity from the pack based on the theme and then live this out in your life:</a:t>
            </a:r>
          </a:p>
          <a:p>
            <a:endParaRPr lang="en-GB" sz="2800" dirty="0">
              <a:solidFill>
                <a:schemeClr val="bg1"/>
              </a:solidFill>
            </a:endParaRPr>
          </a:p>
          <a:p>
            <a:pPr algn="ctr"/>
            <a:r>
              <a:rPr lang="en-GB" sz="3600" dirty="0">
                <a:solidFill>
                  <a:srgbClr val="FFC000"/>
                </a:solidFill>
              </a:rPr>
              <a:t>Seeing one another in the </a:t>
            </a:r>
            <a:br>
              <a:rPr lang="en-GB" sz="3600" dirty="0">
                <a:solidFill>
                  <a:srgbClr val="FFC000"/>
                </a:solidFill>
              </a:rPr>
            </a:br>
            <a:r>
              <a:rPr lang="en-GB" sz="3600" dirty="0">
                <a:solidFill>
                  <a:srgbClr val="FFC000"/>
                </a:solidFill>
              </a:rPr>
              <a:t>life of the Church.</a:t>
            </a:r>
          </a:p>
          <a:p>
            <a:endParaRPr lang="en-GB" sz="2800" dirty="0">
              <a:solidFill>
                <a:srgbClr val="FFC000"/>
              </a:solidFill>
            </a:endParaRPr>
          </a:p>
          <a:p>
            <a:r>
              <a:rPr lang="en-GB" sz="2800" dirty="0"/>
              <a:t>Consider: Creating a class or school display and then sending a photo to your Diocesan Advisor with a brief description of who you are and what you did.</a:t>
            </a:r>
          </a:p>
        </p:txBody>
      </p:sp>
      <p:pic>
        <p:nvPicPr>
          <p:cNvPr id="2" name="Picture 1">
            <a:extLst>
              <a:ext uri="{FF2B5EF4-FFF2-40B4-BE49-F238E27FC236}">
                <a16:creationId xmlns:a16="http://schemas.microsoft.com/office/drawing/2014/main" id="{2B88862A-BC92-41B5-959F-F62010A6AE3B}"/>
              </a:ext>
            </a:extLst>
          </p:cNvPr>
          <p:cNvPicPr>
            <a:picLocks noChangeAspect="1"/>
          </p:cNvPicPr>
          <p:nvPr/>
        </p:nvPicPr>
        <p:blipFill>
          <a:blip r:embed="rId4"/>
          <a:stretch>
            <a:fillRect/>
          </a:stretch>
        </p:blipFill>
        <p:spPr>
          <a:xfrm>
            <a:off x="-1374745" y="-308113"/>
            <a:ext cx="7071352" cy="5892987"/>
          </a:xfrm>
          <a:prstGeom prst="rect">
            <a:avLst/>
          </a:prstGeom>
        </p:spPr>
      </p:pic>
    </p:spTree>
    <p:extLst>
      <p:ext uri="{BB962C8B-B14F-4D97-AF65-F5344CB8AC3E}">
        <p14:creationId xmlns:p14="http://schemas.microsoft.com/office/powerpoint/2010/main" val="350945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51707" y="708840"/>
            <a:ext cx="3783962" cy="3693319"/>
          </a:xfrm>
          <a:prstGeom prst="rect">
            <a:avLst/>
          </a:prstGeom>
          <a:noFill/>
        </p:spPr>
        <p:txBody>
          <a:bodyPr wrap="square" rtlCol="0">
            <a:spAutoFit/>
          </a:bodyPr>
          <a:lstStyle/>
          <a:p>
            <a:pPr algn="ctr"/>
            <a:r>
              <a:rPr lang="en-GB" sz="3600" dirty="0">
                <a:solidFill>
                  <a:srgbClr val="FFC000"/>
                </a:solidFill>
              </a:rPr>
              <a:t>What does it mean to be ‘just’ or fair?</a:t>
            </a:r>
          </a:p>
          <a:p>
            <a:pPr algn="ctr"/>
            <a:endParaRPr lang="en-GB" sz="3600" dirty="0">
              <a:solidFill>
                <a:srgbClr val="FFC000"/>
              </a:solidFill>
            </a:endParaRPr>
          </a:p>
          <a:p>
            <a:pPr algn="ctr"/>
            <a:r>
              <a:rPr lang="en-GB" sz="3600" dirty="0">
                <a:solidFill>
                  <a:srgbClr val="FFC000"/>
                </a:solidFill>
              </a:rPr>
              <a:t>What do we mean by the ‘Church’?</a:t>
            </a:r>
            <a:endParaRPr lang="en-GB" dirty="0"/>
          </a:p>
          <a:p>
            <a:endParaRPr lang="en-GB" dirty="0"/>
          </a:p>
        </p:txBody>
      </p:sp>
      <p:pic>
        <p:nvPicPr>
          <p:cNvPr id="10242" name="Picture 2" descr="Font, Type, Text, Kids, Children, People, Learning">
            <a:extLst>
              <a:ext uri="{FF2B5EF4-FFF2-40B4-BE49-F238E27FC236}">
                <a16:creationId xmlns:a16="http://schemas.microsoft.com/office/drawing/2014/main" id="{7FE47A01-8FF2-48AF-AD83-65BB9753B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762" y="806424"/>
            <a:ext cx="7391661" cy="3595735"/>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rgbClr val="FF0000"/>
                </a:solidFill>
                <a:latin typeface="+mj-lt"/>
              </a:rPr>
              <a:t> </a:t>
            </a:r>
            <a:r>
              <a:rPr lang="en-GB" sz="5400" dirty="0">
                <a:solidFill>
                  <a:srgbClr val="FF0000"/>
                </a:solidFill>
                <a:latin typeface="+mj-lt"/>
              </a:rPr>
              <a:t>Think: Why is this important?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104024" y="273030"/>
            <a:ext cx="5869901" cy="3970318"/>
          </a:xfrm>
          <a:prstGeom prst="rect">
            <a:avLst/>
          </a:prstGeom>
        </p:spPr>
        <p:txBody>
          <a:bodyPr wrap="square">
            <a:spAutoFit/>
          </a:bodyPr>
          <a:lstStyle/>
          <a:p>
            <a:pPr algn="ctr"/>
            <a:r>
              <a:rPr lang="en-GB" sz="3600" dirty="0">
                <a:solidFill>
                  <a:schemeClr val="bg1"/>
                </a:solidFill>
              </a:rPr>
              <a:t>This year the bishops in our country said that we should</a:t>
            </a:r>
          </a:p>
          <a:p>
            <a:pPr algn="ctr"/>
            <a:endParaRPr lang="en-GB" sz="3600" dirty="0">
              <a:solidFill>
                <a:schemeClr val="bg1"/>
              </a:solidFill>
            </a:endParaRPr>
          </a:p>
          <a:p>
            <a:pPr algn="ctr"/>
            <a:endParaRPr lang="en-GB" sz="3600" dirty="0">
              <a:solidFill>
                <a:srgbClr val="FFC000"/>
              </a:solidFill>
            </a:endParaRPr>
          </a:p>
          <a:p>
            <a:pPr algn="ctr"/>
            <a:endParaRPr lang="en-GB" sz="3600" dirty="0">
              <a:solidFill>
                <a:schemeClr val="bg1"/>
              </a:solidFill>
            </a:endParaRPr>
          </a:p>
          <a:p>
            <a:endParaRPr lang="en-GB" sz="3600" dirty="0">
              <a:solidFill>
                <a:schemeClr val="bg1"/>
              </a:solidFill>
              <a:latin typeface="Calibri Light" panose="020F0302020204030204" pitchFamily="34" charset="0"/>
            </a:endParaRPr>
          </a:p>
          <a:p>
            <a:r>
              <a:rPr lang="en-GB" sz="3600" dirty="0">
                <a:solidFill>
                  <a:schemeClr val="bg1"/>
                </a:solidFill>
                <a:latin typeface="Calibri Light" panose="020F0302020204030204" pitchFamily="34" charset="0"/>
              </a:rPr>
              <a:t> </a:t>
            </a:r>
          </a:p>
        </p:txBody>
      </p:sp>
      <p:pic>
        <p:nvPicPr>
          <p:cNvPr id="9" name="Picture 6" descr="Benedict, Cartoon, Catholic, Church, Clothes, Cross">
            <a:extLst>
              <a:ext uri="{FF2B5EF4-FFF2-40B4-BE49-F238E27FC236}">
                <a16:creationId xmlns:a16="http://schemas.microsoft.com/office/drawing/2014/main" id="{0BCED2C0-814E-45F5-BDA5-F57F9C34F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86" y="2051041"/>
            <a:ext cx="4112012" cy="3166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Teamwork">
            <a:extLst>
              <a:ext uri="{FF2B5EF4-FFF2-40B4-BE49-F238E27FC236}">
                <a16:creationId xmlns:a16="http://schemas.microsoft.com/office/drawing/2014/main" id="{25FF21DB-92F8-490B-8137-3A2E23BFF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04" y="3351135"/>
            <a:ext cx="5170328" cy="2585164"/>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equential Access Storage 1">
            <a:extLst>
              <a:ext uri="{FF2B5EF4-FFF2-40B4-BE49-F238E27FC236}">
                <a16:creationId xmlns:a16="http://schemas.microsoft.com/office/drawing/2014/main" id="{1F8EAD6A-CE2F-488D-818C-D225967AF991}"/>
              </a:ext>
            </a:extLst>
          </p:cNvPr>
          <p:cNvSpPr/>
          <p:nvPr/>
        </p:nvSpPr>
        <p:spPr>
          <a:xfrm flipH="1">
            <a:off x="5972777" y="60636"/>
            <a:ext cx="6048582" cy="323565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C000"/>
                </a:solidFill>
              </a:rPr>
              <a:t>See one another in the life of the Church.</a:t>
            </a:r>
          </a:p>
        </p:txBody>
      </p:sp>
    </p:spTree>
    <p:extLst>
      <p:ext uri="{BB962C8B-B14F-4D97-AF65-F5344CB8AC3E}">
        <p14:creationId xmlns:p14="http://schemas.microsoft.com/office/powerpoint/2010/main" val="9292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9999"/>
                </a:solidFill>
                <a:effectLst/>
                <a:uLnTx/>
                <a:uFillTx/>
                <a:latin typeface="Candara" panose="020E0502030303020204" pitchFamily="34" charset="0"/>
                <a:ea typeface="+mn-ea"/>
                <a:cs typeface="+mn-cs"/>
              </a:rPr>
              <a:t> </a:t>
            </a:r>
            <a:r>
              <a:rPr lang="en-GB" sz="8000" dirty="0">
                <a:solidFill>
                  <a:srgbClr val="FF0000"/>
                </a:solidFill>
                <a:latin typeface="+mj-lt"/>
              </a:rPr>
              <a:t>Gather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176362" y="202636"/>
            <a:ext cx="6011917" cy="5262979"/>
          </a:xfrm>
          <a:prstGeom prst="rect">
            <a:avLst/>
          </a:prstGeom>
          <a:noFill/>
        </p:spPr>
        <p:txBody>
          <a:bodyPr wrap="square" rtlCol="0">
            <a:spAutoFit/>
          </a:bodyPr>
          <a:lstStyle/>
          <a:p>
            <a:pPr algn="ctr"/>
            <a:r>
              <a:rPr lang="en-GB" sz="2800" dirty="0">
                <a:solidFill>
                  <a:schemeClr val="bg1"/>
                </a:solidFill>
              </a:rPr>
              <a:t>Lord, as we gather together,</a:t>
            </a:r>
          </a:p>
          <a:p>
            <a:pPr algn="ctr"/>
            <a:r>
              <a:rPr lang="en-GB" sz="2800" dirty="0">
                <a:solidFill>
                  <a:schemeClr val="bg1"/>
                </a:solidFill>
              </a:rPr>
              <a:t>we thank you for creating us in your image and likeness. Help us to remember that we are all your children, regardless of our race. May we see you in all the people we meet. Thank you for the saints of every race and culture who show us how Jesus wants us to live. Help us to follow their example and to work for your Church so that all are loved and welcomed.</a:t>
            </a:r>
          </a:p>
          <a:p>
            <a:pPr algn="ctr"/>
            <a:r>
              <a:rPr lang="en-GB" sz="2800" dirty="0">
                <a:solidFill>
                  <a:schemeClr val="bg1"/>
                </a:solidFill>
              </a:rPr>
              <a:t>In Jesus’ name, we pray. Amen. </a:t>
            </a:r>
          </a:p>
        </p:txBody>
      </p:sp>
      <p:pic>
        <p:nvPicPr>
          <p:cNvPr id="12290" name="Picture 2" descr="Candle, Fire, Flame, Candlelight, Wax, Burn, Red">
            <a:extLst>
              <a:ext uri="{FF2B5EF4-FFF2-40B4-BE49-F238E27FC236}">
                <a16:creationId xmlns:a16="http://schemas.microsoft.com/office/drawing/2014/main" id="{872080D0-F428-4E8E-BB23-16492765B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640" y="-17280"/>
            <a:ext cx="5569360"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6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FF0000"/>
                </a:solidFill>
                <a:latin typeface="+mj-lt"/>
              </a:rPr>
              <a:t>Listen (Mark 1:21-28)</a:t>
            </a:r>
          </a:p>
        </p:txBody>
      </p:sp>
      <p:sp>
        <p:nvSpPr>
          <p:cNvPr id="2" name="TextBox 1"/>
          <p:cNvSpPr txBox="1"/>
          <p:nvPr/>
        </p:nvSpPr>
        <p:spPr>
          <a:xfrm>
            <a:off x="3204015" y="262728"/>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2248976" y="50693"/>
            <a:ext cx="8597462" cy="5940088"/>
          </a:xfrm>
          <a:prstGeom prst="rect">
            <a:avLst/>
          </a:prstGeom>
        </p:spPr>
        <p:txBody>
          <a:bodyPr wrap="square">
            <a:spAutoFit/>
          </a:bodyPr>
          <a:lstStyle/>
          <a:p>
            <a:pPr>
              <a:spcBef>
                <a:spcPts val="600"/>
              </a:spcBef>
              <a:spcAft>
                <a:spcPts val="600"/>
              </a:spcAft>
            </a:pPr>
            <a:r>
              <a:rPr lang="en-GB" sz="2200" i="1" dirty="0">
                <a:solidFill>
                  <a:schemeClr val="bg1"/>
                </a:solidFill>
              </a:rPr>
              <a:t>Unlike the scribes, he taught them with authority</a:t>
            </a:r>
          </a:p>
          <a:p>
            <a:pPr>
              <a:spcBef>
                <a:spcPts val="600"/>
              </a:spcBef>
              <a:spcAft>
                <a:spcPts val="600"/>
              </a:spcAft>
            </a:pPr>
            <a:r>
              <a:rPr lang="en-GB" sz="2200" i="1" dirty="0">
                <a:solidFill>
                  <a:schemeClr val="bg1"/>
                </a:solidFill>
              </a:rPr>
              <a:t> Jesus and his disciples went as far as Capernaum, and as soon as the sabbath came he went to the synagogue and began to teach. And his teaching made a deep impression on them because, unlike the scribes, he taught them with authority.</a:t>
            </a:r>
          </a:p>
          <a:p>
            <a:pPr>
              <a:spcBef>
                <a:spcPts val="600"/>
              </a:spcBef>
              <a:spcAft>
                <a:spcPts val="600"/>
              </a:spcAft>
            </a:pPr>
            <a:r>
              <a:rPr lang="en-GB" sz="2200" i="1" dirty="0">
                <a:solidFill>
                  <a:schemeClr val="bg1"/>
                </a:solidFill>
              </a:rPr>
              <a:t>    In their synagogue just then there was a man possessed by an unclean spirit and it shouted, ‘What do you want with us, Jesus of Nazareth? Have you come to destroy us? I know who you are: the Holy One of God.’ But Jesus said sharply, ‘Be quiet! Come out of him!’ And the unclean spirit threw the man into convulsions and with a loud cry went out of him. The people were so astonished that they started asking each other what it all meant. ‘Here is a teaching that is new’ they said ‘and with authority behind it: he gives orders even to unclean spirits and they obey him.’ And his reputation rapidly spread everywhere, through all the surrounding Galilean countryside.</a:t>
            </a:r>
          </a:p>
          <a:p>
            <a:pPr>
              <a:spcBef>
                <a:spcPts val="600"/>
              </a:spcBef>
              <a:spcAft>
                <a:spcPts val="600"/>
              </a:spcAft>
            </a:pPr>
            <a:endParaRPr lang="en-GB" sz="2000" i="1" dirty="0">
              <a:solidFill>
                <a:schemeClr val="bg1"/>
              </a:solidFill>
              <a:ea typeface="Times New Roman" panose="02020603050405020304" pitchFamily="18" charset="0"/>
            </a:endParaRPr>
          </a:p>
        </p:txBody>
      </p:sp>
      <p:pic>
        <p:nvPicPr>
          <p:cNvPr id="3076" name="Picture 4" descr="Bookmark, Book, Bible, Library, Reading, Education">
            <a:extLst>
              <a:ext uri="{FF2B5EF4-FFF2-40B4-BE49-F238E27FC236}">
                <a16:creationId xmlns:a16="http://schemas.microsoft.com/office/drawing/2014/main" id="{5B00C6D8-9C9D-453E-B5DA-D296B8532B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73836">
            <a:off x="-243511" y="1056077"/>
            <a:ext cx="2605938" cy="25017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vector graphics of Candle">
            <a:extLst>
              <a:ext uri="{FF2B5EF4-FFF2-40B4-BE49-F238E27FC236}">
                <a16:creationId xmlns:a16="http://schemas.microsoft.com/office/drawing/2014/main" id="{F49D7EFD-49A6-44A4-AAFF-7B0167FD4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1972" y="2007875"/>
            <a:ext cx="2354826" cy="343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0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53172630-FB34-4D15-8770-C6A57A5FFD92}"/>
              </a:ext>
            </a:extLst>
          </p:cNvPr>
          <p:cNvSpPr/>
          <p:nvPr/>
        </p:nvSpPr>
        <p:spPr>
          <a:xfrm>
            <a:off x="5919150" y="-51181"/>
            <a:ext cx="5940723" cy="6186309"/>
          </a:xfrm>
          <a:prstGeom prst="rect">
            <a:avLst/>
          </a:prstGeom>
        </p:spPr>
        <p:txBody>
          <a:bodyPr wrap="square">
            <a:spAutoFit/>
          </a:bodyPr>
          <a:lstStyle/>
          <a:p>
            <a:pPr algn="ctr"/>
            <a:r>
              <a:rPr lang="en-GB" sz="3600" dirty="0">
                <a:solidFill>
                  <a:srgbClr val="FFC000"/>
                </a:solidFill>
                <a:latin typeface="Calibri Light" panose="020F0302020204030204" pitchFamily="34" charset="0"/>
              </a:rPr>
              <a:t>Do you obey Jesus? Do you obey his teaching to love one another?</a:t>
            </a:r>
          </a:p>
          <a:p>
            <a:pPr algn="ctr"/>
            <a:endParaRPr lang="en-GB" sz="3600" dirty="0">
              <a:solidFill>
                <a:srgbClr val="FFC000"/>
              </a:solidFill>
              <a:latin typeface="Calibri Light" panose="020F0302020204030204" pitchFamily="34" charset="0"/>
            </a:endParaRPr>
          </a:p>
          <a:p>
            <a:pPr algn="ctr"/>
            <a:r>
              <a:rPr lang="en-GB" sz="3600" dirty="0">
                <a:solidFill>
                  <a:srgbClr val="FFC000"/>
                </a:solidFill>
                <a:latin typeface="Calibri Light" panose="020F0302020204030204" pitchFamily="34" charset="0"/>
              </a:rPr>
              <a:t>How can you contribute to the life of the Church?</a:t>
            </a:r>
          </a:p>
          <a:p>
            <a:pPr algn="ctr"/>
            <a:endParaRPr lang="en-GB" sz="3600" dirty="0">
              <a:solidFill>
                <a:srgbClr val="FFC000"/>
              </a:solidFill>
              <a:latin typeface="Calibri Light" panose="020F0302020204030204" pitchFamily="34" charset="0"/>
            </a:endParaRPr>
          </a:p>
          <a:p>
            <a:pPr algn="ctr"/>
            <a:r>
              <a:rPr lang="en-GB" sz="3600" dirty="0">
                <a:solidFill>
                  <a:srgbClr val="FFC000"/>
                </a:solidFill>
                <a:latin typeface="Calibri Light" panose="020F0302020204030204" pitchFamily="34" charset="0"/>
              </a:rPr>
              <a:t>How can you help to make sure that everyone feels included and welcome? </a:t>
            </a:r>
          </a:p>
          <a:p>
            <a:pPr algn="ctr"/>
            <a:endParaRPr lang="en-GB" sz="3600" dirty="0">
              <a:solidFill>
                <a:srgbClr val="FFC000"/>
              </a:solidFill>
              <a:latin typeface="Calibri Light" panose="020F0302020204030204" pitchFamily="34" charset="0"/>
            </a:endParaRPr>
          </a:p>
        </p:txBody>
      </p:sp>
      <p:pic>
        <p:nvPicPr>
          <p:cNvPr id="4098" name="Picture 2" descr="People, Kids, Children, Group, Community, Diversity">
            <a:extLst>
              <a:ext uri="{FF2B5EF4-FFF2-40B4-BE49-F238E27FC236}">
                <a16:creationId xmlns:a16="http://schemas.microsoft.com/office/drawing/2014/main" id="{07AA47BE-A028-4EEB-897B-61DEF1212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07" y="94593"/>
            <a:ext cx="5204080" cy="5255172"/>
          </a:xfrm>
          <a:prstGeom prst="rect">
            <a:avLst/>
          </a:prstGeom>
          <a:noFill/>
          <a:ln w="317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C6A0F2-4C90-4594-87AB-5872E57D23DC}"/>
              </a:ext>
            </a:extLst>
          </p:cNvPr>
          <p:cNvSpPr/>
          <p:nvPr/>
        </p:nvSpPr>
        <p:spPr>
          <a:xfrm>
            <a:off x="4459173" y="5619435"/>
            <a:ext cx="3273653" cy="1323439"/>
          </a:xfrm>
          <a:prstGeom prst="rect">
            <a:avLst/>
          </a:prstGeom>
        </p:spPr>
        <p:txBody>
          <a:bodyPr wrap="none">
            <a:spAutoFit/>
          </a:bodyPr>
          <a:lstStyle/>
          <a:p>
            <a:r>
              <a:rPr lang="en-GB" sz="8000" dirty="0">
                <a:solidFill>
                  <a:srgbClr val="FF0000"/>
                </a:solidFill>
              </a:rPr>
              <a:t>Reflect</a:t>
            </a:r>
            <a:endParaRPr lang="en-GB" sz="8000" dirty="0"/>
          </a:p>
        </p:txBody>
      </p:sp>
    </p:spTree>
    <p:extLst>
      <p:ext uri="{BB962C8B-B14F-4D97-AF65-F5344CB8AC3E}">
        <p14:creationId xmlns:p14="http://schemas.microsoft.com/office/powerpoint/2010/main" val="194172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176724" y="0"/>
            <a:ext cx="6938779" cy="8771632"/>
          </a:xfrm>
          <a:prstGeom prst="rect">
            <a:avLst/>
          </a:prstGeom>
          <a:noFill/>
        </p:spPr>
        <p:txBody>
          <a:bodyPr wrap="square" rtlCol="0">
            <a:spAutoFit/>
          </a:bodyPr>
          <a:lstStyle/>
          <a:p>
            <a:r>
              <a:rPr lang="en-GB" sz="2400" i="1" dirty="0">
                <a:solidFill>
                  <a:schemeClr val="bg1"/>
                </a:solidFill>
              </a:rPr>
              <a:t> </a:t>
            </a:r>
          </a:p>
          <a:p>
            <a:r>
              <a:rPr lang="en-GB" sz="3600" i="1" dirty="0">
                <a:solidFill>
                  <a:schemeClr val="bg1"/>
                </a:solidFill>
              </a:rPr>
              <a:t>1. We pray for people of all races, that they will be treated kindly and fairly.</a:t>
            </a:r>
          </a:p>
          <a:p>
            <a:r>
              <a:rPr lang="en-GB" sz="3600" i="1" dirty="0">
                <a:solidFill>
                  <a:schemeClr val="bg1"/>
                </a:solidFill>
              </a:rPr>
              <a:t>Lord hear us…</a:t>
            </a:r>
          </a:p>
          <a:p>
            <a:endParaRPr lang="en-GB" sz="3600" i="1" dirty="0">
              <a:solidFill>
                <a:schemeClr val="bg1"/>
              </a:solidFill>
            </a:endParaRPr>
          </a:p>
          <a:p>
            <a:r>
              <a:rPr lang="en-GB" sz="3600" i="1" dirty="0">
                <a:solidFill>
                  <a:schemeClr val="bg1"/>
                </a:solidFill>
              </a:rPr>
              <a:t>2. We pray for those who feel hurt or sad because of unfairness or racial injustice.</a:t>
            </a:r>
          </a:p>
          <a:p>
            <a:r>
              <a:rPr lang="en-GB" sz="3600" i="1" dirty="0">
                <a:solidFill>
                  <a:schemeClr val="bg1"/>
                </a:solidFill>
              </a:rPr>
              <a:t>Lord hear us…</a:t>
            </a:r>
          </a:p>
          <a:p>
            <a:endParaRPr lang="en-GB" sz="2400" i="1" dirty="0">
              <a:solidFill>
                <a:schemeClr val="bg1"/>
              </a:solidFill>
            </a:endParaRPr>
          </a:p>
          <a:p>
            <a:br>
              <a:rPr lang="en-GB" sz="4000" dirty="0">
                <a:solidFill>
                  <a:srgbClr val="FFC000"/>
                </a:solidFill>
              </a:rPr>
            </a:b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2" descr="Candle, Fire, Flame, Candlelight, Wax, Burn, Red">
            <a:extLst>
              <a:ext uri="{FF2B5EF4-FFF2-40B4-BE49-F238E27FC236}">
                <a16:creationId xmlns:a16="http://schemas.microsoft.com/office/drawing/2014/main" id="{71278A17-1875-41C0-B4BA-A70006899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712" y="0"/>
            <a:ext cx="5185287" cy="556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1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5450414" y="-384313"/>
            <a:ext cx="6741586" cy="10310515"/>
          </a:xfrm>
          <a:prstGeom prst="rect">
            <a:avLst/>
          </a:prstGeom>
          <a:noFill/>
        </p:spPr>
        <p:txBody>
          <a:bodyPr wrap="square" rtlCol="0">
            <a:spAutoFit/>
          </a:bodyPr>
          <a:lstStyle/>
          <a:p>
            <a:r>
              <a:rPr lang="en-GB" sz="2400" i="1" dirty="0">
                <a:solidFill>
                  <a:schemeClr val="bg1"/>
                </a:solidFill>
              </a:rPr>
              <a:t> </a:t>
            </a:r>
          </a:p>
          <a:p>
            <a:r>
              <a:rPr lang="en-GB" sz="3200" i="1" dirty="0">
                <a:solidFill>
                  <a:schemeClr val="bg1"/>
                </a:solidFill>
              </a:rPr>
              <a:t>3. We pray for the leaders in our country and in our Church that they will act now to bring about change for the better.</a:t>
            </a:r>
          </a:p>
          <a:p>
            <a:r>
              <a:rPr lang="en-GB" sz="3200" i="1" dirty="0">
                <a:solidFill>
                  <a:schemeClr val="bg1"/>
                </a:solidFill>
              </a:rPr>
              <a:t>Lord hear us…</a:t>
            </a:r>
          </a:p>
          <a:p>
            <a:endParaRPr lang="en-GB" sz="3200" i="1" dirty="0">
              <a:solidFill>
                <a:schemeClr val="bg1"/>
              </a:solidFill>
            </a:endParaRPr>
          </a:p>
          <a:p>
            <a:r>
              <a:rPr lang="en-GB" sz="3200" i="1" dirty="0">
                <a:solidFill>
                  <a:schemeClr val="bg1"/>
                </a:solidFill>
              </a:rPr>
              <a:t>4. We pray for each one of us, that we can all work together so we can see all races, including our own, in the life of the Church.</a:t>
            </a:r>
          </a:p>
          <a:p>
            <a:r>
              <a:rPr lang="en-GB" sz="3200" i="1" dirty="0">
                <a:solidFill>
                  <a:schemeClr val="bg1"/>
                </a:solidFill>
              </a:rPr>
              <a:t>Lord hear us… </a:t>
            </a:r>
            <a:r>
              <a:rPr lang="en-GB" sz="3200" i="1" dirty="0">
                <a:solidFill>
                  <a:srgbClr val="FFC000"/>
                </a:solidFill>
              </a:rPr>
              <a:t>Our Father…</a:t>
            </a:r>
          </a:p>
          <a:p>
            <a:endParaRPr lang="en-GB" sz="3200" i="1" dirty="0">
              <a:solidFill>
                <a:schemeClr val="bg1"/>
              </a:solidFill>
            </a:endParaRPr>
          </a:p>
          <a:p>
            <a:endParaRPr lang="en-GB" sz="3200" i="1" dirty="0">
              <a:solidFill>
                <a:schemeClr val="bg1"/>
              </a:solidFill>
            </a:endParaRPr>
          </a:p>
          <a:p>
            <a:endParaRPr lang="en-GB" sz="3200" i="1" dirty="0">
              <a:solidFill>
                <a:schemeClr val="bg1"/>
              </a:solidFill>
            </a:endParaRPr>
          </a:p>
          <a:p>
            <a:br>
              <a:rPr lang="en-GB" sz="4000" dirty="0">
                <a:solidFill>
                  <a:srgbClr val="FFC000"/>
                </a:solidFill>
              </a:rPr>
            </a:b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pic>
        <p:nvPicPr>
          <p:cNvPr id="6" name="Picture 2" descr="Candle, Fire, Flame, Candlelight, Wax, Burn, Red">
            <a:extLst>
              <a:ext uri="{FF2B5EF4-FFF2-40B4-BE49-F238E27FC236}">
                <a16:creationId xmlns:a16="http://schemas.microsoft.com/office/drawing/2014/main" id="{02447435-A550-40B6-A62B-C72D5A9F3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81"/>
            <a:ext cx="5185287" cy="556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3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11914</TotalTime>
  <Words>605</Words>
  <Application>Microsoft Office PowerPoint</Application>
  <PresentationFormat>Widescreen</PresentationFormat>
  <Paragraphs>64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Elaine Arundell</cp:lastModifiedBy>
  <cp:revision>158</cp:revision>
  <dcterms:created xsi:type="dcterms:W3CDTF">2020-10-07T15:56:12Z</dcterms:created>
  <dcterms:modified xsi:type="dcterms:W3CDTF">2024-01-08T15:36:52Z</dcterms:modified>
</cp:coreProperties>
</file>